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206.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16.xml"/>
  <Override ContentType="application/vnd.openxmlformats-officedocument.presentationml.notesSlide+xml" PartName="/ppt/notesSlides/notesSlide214.xml"/>
  <Override ContentType="application/vnd.openxmlformats-officedocument.presentationml.notesSlide+xml" PartName="/ppt/notesSlides/notesSlide1.xml"/>
  <Override ContentType="application/vnd.openxmlformats-officedocument.presentationml.notesSlide+xml" PartName="/ppt/notesSlides/notesSlide196.xml"/>
  <Override ContentType="application/vnd.openxmlformats-officedocument.presentationml.notesSlide+xml" PartName="/ppt/notesSlides/notesSlide105.xml"/>
  <Override ContentType="application/vnd.openxmlformats-officedocument.presentationml.notesSlide+xml" PartName="/ppt/notesSlides/notesSlide148.xml"/>
  <Override ContentType="application/vnd.openxmlformats-officedocument.presentationml.notesSlide+xml" PartName="/ppt/notesSlides/notesSlide202.xml"/>
  <Override ContentType="application/vnd.openxmlformats-officedocument.presentationml.notesSlide+xml" PartName="/ppt/notesSlides/notesSlide39.xml"/>
  <Override ContentType="application/vnd.openxmlformats-officedocument.presentationml.notesSlide+xml" PartName="/ppt/notesSlides/notesSlide137.xml"/>
  <Override ContentType="application/vnd.openxmlformats-officedocument.presentationml.notesSlide+xml" PartName="/ppt/notesSlides/notesSlide87.xml"/>
  <Override ContentType="application/vnd.openxmlformats-officedocument.presentationml.notesSlide+xml" PartName="/ppt/notesSlides/notesSlide4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10.xml"/>
  <Override ContentType="application/vnd.openxmlformats-officedocument.presentationml.notesSlide+xml" PartName="/ppt/notesSlides/notesSlide184.xml"/>
  <Override ContentType="application/vnd.openxmlformats-officedocument.presentationml.notesSlide+xml" PartName="/ppt/notesSlides/notesSlide75.xml"/>
  <Override ContentType="application/vnd.openxmlformats-officedocument.presentationml.notesSlide+xml" PartName="/ppt/notesSlides/notesSlide180.xml"/>
  <Override ContentType="application/vnd.openxmlformats-officedocument.presentationml.notesSlide+xml" PartName="/ppt/notesSlides/notesSlide172.xml"/>
  <Override ContentType="application/vnd.openxmlformats-officedocument.presentationml.notesSlide+xml" PartName="/ppt/notesSlides/notesSlide9.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21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52.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5.xml"/>
  <Override ContentType="application/vnd.openxmlformats-officedocument.presentationml.notesSlide+xml" PartName="/ppt/notesSlides/notesSlide187.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24.xml"/>
  <Override ContentType="application/vnd.openxmlformats-officedocument.presentationml.notesSlide+xml" PartName="/ppt/notesSlides/notesSlide213.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77.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03.xml"/>
  <Override ContentType="application/vnd.openxmlformats-officedocument.presentationml.notesSlide+xml" PartName="/ppt/notesSlides/notesSlide13.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95.xml"/>
  <Override ContentType="application/vnd.openxmlformats-officedocument.presentationml.notesSlide+xml" PartName="/ppt/notesSlides/notesSlide183.xml"/>
  <Override ContentType="application/vnd.openxmlformats-officedocument.presentationml.notesSlide+xml" PartName="/ppt/notesSlides/notesSlide217.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167.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9.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28.xml"/>
  <Override ContentType="application/vnd.openxmlformats-officedocument.presentationml.notesSlide+xml" PartName="/ppt/notesSlides/notesSlide139.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199.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90.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128.xml"/>
  <Override ContentType="application/vnd.openxmlformats-officedocument.presentationml.notesSlide+xml" PartName="/ppt/notesSlides/notesSlide162.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207.xml"/>
  <Override ContentType="application/vnd.openxmlformats-officedocument.presentationml.notesSlide+xml" PartName="/ppt/notesSlides/notesSlide102.xml"/>
  <Override ContentType="application/vnd.openxmlformats-officedocument.presentationml.notesSlide+xml" PartName="/ppt/notesSlides/notesSlide8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88.xml"/>
  <Override ContentType="application/vnd.openxmlformats-officedocument.presentationml.notesSlide+xml" PartName="/ppt/notesSlides/notesSlide3.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86.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94.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182.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35.xml"/>
  <Override ContentType="application/vnd.openxmlformats-officedocument.presentationml.notesSlide+xml" PartName="/ppt/notesSlides/notesSlide93.xml"/>
  <Override ContentType="application/vnd.openxmlformats-officedocument.presentationml.notesSlide+xml" PartName="/ppt/notesSlides/notesSlide204.xml"/>
  <Override ContentType="application/vnd.openxmlformats-officedocument.presentationml.notesSlide+xml" PartName="/ppt/notesSlides/notesSlide57.xml"/>
  <Override ContentType="application/vnd.openxmlformats-officedocument.presentationml.notesSlide+xml" PartName="/ppt/notesSlides/notesSlide123.xml"/>
  <Override ContentType="application/vnd.openxmlformats-officedocument.presentationml.notesSlide+xml" PartName="/ppt/notesSlides/notesSlide171.xml"/>
  <Override ContentType="application/vnd.openxmlformats-officedocument.presentationml.notesSlide+xml" PartName="/ppt/notesSlides/notesSlide14.xml"/>
  <Override ContentType="application/vnd.openxmlformats-officedocument.presentationml.notesSlide+xml" PartName="/ppt/notesSlides/notesSlide216.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98.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189.xml"/>
  <Override ContentType="application/vnd.openxmlformats-officedocument.presentationml.notesSlide+xml" PartName="/ppt/notesSlides/notesSlide46.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11.xml"/>
  <Override ContentType="application/vnd.openxmlformats-officedocument.presentationml.notesSlide+xml" PartName="/ppt/notesSlides/notesSlide120.xml"/>
  <Override ContentType="application/vnd.openxmlformats-officedocument.presentationml.notesSlide+xml" PartName="/ppt/notesSlides/notesSlide201.xml"/>
  <Override ContentType="application/vnd.openxmlformats-officedocument.presentationml.notesSlide+xml" PartName="/ppt/notesSlides/notesSlide1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91.xml"/>
  <Override ContentType="application/vnd.openxmlformats-officedocument.presentationml.notesSlide+xml" PartName="/ppt/notesSlides/notesSlide20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65.xml"/>
  <Override ContentType="application/vnd.openxmlformats-officedocument.presentationml.notesSlide+xml" PartName="/ppt/notesSlides/notesSlide174.xml"/>
  <Override ContentType="application/vnd.openxmlformats-officedocument.presentationml.notesSlide+xml" PartName="/ppt/notesSlides/notesSlide212.xml"/>
  <Override ContentType="application/vnd.openxmlformats-officedocument.presentationml.notesSlide+xml" PartName="/ppt/notesSlides/notesSlide92.xml"/>
  <Override ContentType="application/vnd.openxmlformats-officedocument.presentationml.notesSlide+xml" PartName="/ppt/notesSlides/notesSlide193.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116.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85.xml"/>
  <Override ContentType="application/vnd.openxmlformats-officedocument.presentationml.notesSlide+xml" PartName="/ppt/notesSlides/notesSlide215.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69.xml"/>
  <Override ContentType="application/vnd.openxmlformats-officedocument.presentationml.notesSlide+xml" PartName="/ppt/notesSlides/notesSlide205.xml"/>
  <Override ContentType="application/vnd.openxmlformats-officedocument.presentationml.notesSlide+xml" PartName="/ppt/notesSlides/notesSlide108.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86.xml"/>
  <Override ContentType="application/vnd.openxmlformats-officedocument.presentationml.notesSlide+xml" PartName="/ppt/notesSlides/notesSlide179.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97.xml"/>
  <Override ContentType="application/vnd.openxmlformats-officedocument.presentationml.notesSlide+xml" PartName="/ppt/notesSlides/notesSlide58.xml"/>
  <Override ContentType="application/vnd.openxmlformats-officedocument.presentationml.notesSlide+xml" PartName="/ppt/notesSlides/notesSlide154.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70.xml"/>
  <Override ContentType="application/vnd.openxmlformats-officedocument.presentationml.notesSlide+xml" PartName="/ppt/notesSlides/notesSlide111.xml"/>
  <Override ContentType="application/vnd.openxmlformats-officedocument.presentationml.notesSlide+xml" PartName="/ppt/notesSlides/notesSlide200.xml"/>
  <Override ContentType="application/vnd.openxmlformats-officedocument.presentationml.notesSlide+xml" PartName="/ppt/notesSlides/notesSlide181.xml"/>
  <Override ContentType="application/vnd.openxmlformats-officedocument.presentationml.notesSlide+xml" PartName="/ppt/notesSlides/notesSlide47.xml"/>
  <Override ContentType="application/vnd.openxmlformats-officedocument.presentationml.notesSlide+xml" PartName="/ppt/notesSlides/notesSlide209.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164.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211.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96.xml"/>
  <Override ContentType="application/vnd.openxmlformats-officedocument.presentationml.notesSlide+xml" PartName="/ppt/notesSlides/notesSlide192.xml"/>
  <Override ContentType="application/vnd.openxmlformats-officedocument.presentationml.notesSlide+xml" PartName="/ppt/notesSlides/notesSlide19.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175.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164.xml"/>
  <Override ContentType="application/vnd.openxmlformats-officedocument.presentationml.slide+xml" PartName="/ppt/slides/slide43.xml"/>
  <Override ContentType="application/vnd.openxmlformats-officedocument.presentationml.slide+xml" PartName="/ppt/slides/slide199.xml"/>
  <Override ContentType="application/vnd.openxmlformats-officedocument.presentationml.slide+xml" PartName="/ppt/slides/slide210.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202.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5.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217.xml"/>
  <Override ContentType="application/vnd.openxmlformats-officedocument.presentationml.slide+xml" PartName="/ppt/slides/slide71.xml"/>
  <Override ContentType="application/vnd.openxmlformats-officedocument.presentationml.slide+xml" PartName="/ppt/slides/slide179.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36.xml"/>
  <Override ContentType="application/vnd.openxmlformats-officedocument.presentationml.slide+xml" PartName="/ppt/slides/slide184.xml"/>
  <Override ContentType="application/vnd.openxmlformats-officedocument.presentationml.slide+xml" PartName="/ppt/slides/slide141.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187.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214.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206.xml"/>
  <Override ContentType="application/vnd.openxmlformats-officedocument.presentationml.slide+xml" PartName="/ppt/slides/slide55.xml"/>
  <Override ContentType="application/vnd.openxmlformats-officedocument.presentationml.slide+xml" PartName="/ppt/slides/slide195.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59.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180.xml"/>
  <Override ContentType="application/vnd.openxmlformats-officedocument.presentationml.slide+xml" PartName="/ppt/slides/slide18.xml"/>
  <Override ContentType="application/vnd.openxmlformats-officedocument.presentationml.slide+xml" PartName="/ppt/slides/slide201.xml"/>
  <Override ContentType="application/vnd.openxmlformats-officedocument.presentationml.slide+xml" PartName="/ppt/slides/slide52.xml"/>
  <Override ContentType="application/vnd.openxmlformats-officedocument.presentationml.slide+xml" PartName="/ppt/slides/slide95.xml"/>
  <Override ContentType="application/vnd.openxmlformats-officedocument.presentationml.slide+xml" PartName="/ppt/slides/slide181.xml"/>
  <Override ContentType="application/vnd.openxmlformats-officedocument.presentationml.slide+xml" PartName="/ppt/slides/slide157.xml"/>
  <Override ContentType="application/vnd.openxmlformats-officedocument.presentationml.slide+xml" PartName="/ppt/slides/slide211.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47.xml"/>
  <Override ContentType="application/vnd.openxmlformats-officedocument.presentationml.slide+xml" PartName="/ppt/slides/slide191.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153.xml"/>
  <Override ContentType="application/vnd.openxmlformats-officedocument.presentationml.slide+xml" PartName="/ppt/slides/slide67.xml"/>
  <Override ContentType="application/vnd.openxmlformats-officedocument.presentationml.slide+xml" PartName="/ppt/slides/slide196.xml"/>
  <Override ContentType="application/vnd.openxmlformats-officedocument.presentationml.slide+xml" PartName="/ppt/slides/slide171.xml"/>
  <Override ContentType="application/vnd.openxmlformats-officedocument.presentationml.slide+xml" PartName="/ppt/slides/slide49.xml"/>
  <Override ContentType="application/vnd.openxmlformats-officedocument.presentationml.slide+xml" PartName="/ppt/slides/slide216.xml"/>
  <Override ContentType="application/vnd.openxmlformats-officedocument.presentationml.slide+xml" PartName="/ppt/slides/slide83.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86.xml"/>
  <Override ContentType="application/vnd.openxmlformats-officedocument.presentationml.slide+xml" PartName="/ppt/slides/slide215.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205.xml"/>
  <Override ContentType="application/vnd.openxmlformats-officedocument.presentationml.slide+xml" PartName="/ppt/slides/slide160.xml"/>
  <Override ContentType="application/vnd.openxmlformats-officedocument.presentationml.slide+xml" PartName="/ppt/slides/slide100.xml"/>
  <Override ContentType="application/vnd.openxmlformats-officedocument.presentationml.slide+xml" PartName="/ppt/slides/slide90.xml"/>
  <Override ContentType="application/vnd.openxmlformats-officedocument.presentationml.slide+xml" PartName="/ppt/slides/slide143.xml"/>
  <Override ContentType="application/vnd.openxmlformats-officedocument.presentationml.slide+xml" PartName="/ppt/slides/slide132.xml"/>
  <Override ContentType="application/vnd.openxmlformats-officedocument.presentationml.slide+xml" PartName="/ppt/slides/slide62.xml"/>
  <Override ContentType="application/vnd.openxmlformats-officedocument.presentationml.slide+xml" PartName="/ppt/slides/slide175.xml"/>
  <Override ContentType="application/vnd.openxmlformats-officedocument.presentationml.slide+xml" PartName="/ppt/slides/slide1.xml"/>
  <Override ContentType="application/vnd.openxmlformats-officedocument.presentationml.slide+xml" PartName="/ppt/slides/slide192.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209.xml"/>
  <Override ContentType="application/vnd.openxmlformats-officedocument.presentationml.slide+xml" PartName="/ppt/slides/slide200.xml"/>
  <Override ContentType="application/vnd.openxmlformats-officedocument.presentationml.slide+xml" PartName="/ppt/slides/slide88.xml"/>
  <Override ContentType="application/vnd.openxmlformats-officedocument.presentationml.slide+xml" PartName="/ppt/slides/slide158.xml"/>
  <Override ContentType="application/vnd.openxmlformats-officedocument.presentationml.slide+xml" PartName="/ppt/slides/slide115.xml"/>
  <Override ContentType="application/vnd.openxmlformats-officedocument.presentationml.slide+xml" PartName="/ppt/slides/slide3.xml"/>
  <Override ContentType="application/vnd.openxmlformats-officedocument.presentationml.slide+xml" PartName="/ppt/slides/slide182.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190.xml"/>
  <Override ContentType="application/vnd.openxmlformats-officedocument.presentationml.slide+xml" PartName="/ppt/slides/slide33.xml"/>
  <Override ContentType="application/vnd.openxmlformats-officedocument.presentationml.slide+xml" PartName="/ppt/slides/slide68.xml"/>
  <Override ContentType="application/vnd.openxmlformats-officedocument.presentationml.slide+xml" PartName="/ppt/slides/slide170.xml"/>
  <Override ContentType="application/vnd.openxmlformats-officedocument.presentationml.slide+xml" PartName="/ppt/slides/slide20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4.xml"/>
  <Override ContentType="application/vnd.openxmlformats-officedocument.presentationml.slide+xml" PartName="/ppt/slides/slide197.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185.xml"/>
  <Override ContentType="application/vnd.openxmlformats-officedocument.presentationml.slide+xml" PartName="/ppt/slides/slide65.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178.xml"/>
  <Override ContentType="application/vnd.openxmlformats-officedocument.presentationml.slide+xml" PartName="/ppt/slides/slide29.xml"/>
  <Override ContentType="application/vnd.openxmlformats-officedocument.presentationml.slide+xml" PartName="/ppt/slides/slide212.xml"/>
  <Override ContentType="application/vnd.openxmlformats-officedocument.presentationml.slide+xml" PartName="/ppt/slides/slide76.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89.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57.xml"/>
  <Override ContentType="application/vnd.openxmlformats-officedocument.presentationml.slide+xml" PartName="/ppt/slides/slide44.xml"/>
  <Override ContentType="application/vnd.openxmlformats-officedocument.presentationml.slide+xml" PartName="/ppt/slides/slide193.xml"/>
  <Override ContentType="application/vnd.openxmlformats-officedocument.presentationml.slide+xml" PartName="/ppt/slides/slide208.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198.xml"/>
  <Override ContentType="application/vnd.openxmlformats-officedocument.presentationml.slide+xml" PartName="/ppt/slides/slide15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6.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83.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149.xml"/>
  <Override ContentType="application/vnd.openxmlformats-officedocument.presentationml.slide+xml" PartName="/ppt/slides/slide203.xml"/>
  <Override ContentType="application/vnd.openxmlformats-officedocument.presentationml.slide+xml" PartName="/ppt/slides/slide124.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194.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34.xml"/>
  <Override ContentType="application/vnd.openxmlformats-officedocument.presentationml.slide+xml" PartName="/ppt/slides/slide207.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88.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75.xml"/>
  <Override ContentType="application/vnd.openxmlformats-officedocument.presentationml.slide+xml" PartName="/ppt/slides/slide213.xml"/>
  <Override ContentType="application/vnd.openxmlformats-officedocument.presentationml.slide+xml" PartName="/ppt/slides/slide58.xml"/>
  <Override ContentType="application/vnd.openxmlformats-officedocument.presentationml.slide+xml" PartName="/ppt/slides/slide15.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 id="384" r:id="rId134"/>
    <p:sldId id="385" r:id="rId135"/>
    <p:sldId id="386" r:id="rId136"/>
    <p:sldId id="387" r:id="rId137"/>
    <p:sldId id="388" r:id="rId138"/>
    <p:sldId id="389" r:id="rId139"/>
    <p:sldId id="390" r:id="rId140"/>
    <p:sldId id="391" r:id="rId141"/>
    <p:sldId id="392" r:id="rId142"/>
    <p:sldId id="393" r:id="rId143"/>
    <p:sldId id="394" r:id="rId144"/>
    <p:sldId id="395" r:id="rId145"/>
    <p:sldId id="396" r:id="rId146"/>
    <p:sldId id="397" r:id="rId147"/>
    <p:sldId id="398" r:id="rId148"/>
    <p:sldId id="399" r:id="rId149"/>
    <p:sldId id="400" r:id="rId150"/>
    <p:sldId id="401" r:id="rId151"/>
    <p:sldId id="402" r:id="rId152"/>
    <p:sldId id="403" r:id="rId153"/>
    <p:sldId id="404" r:id="rId154"/>
    <p:sldId id="405" r:id="rId155"/>
    <p:sldId id="406" r:id="rId156"/>
    <p:sldId id="407" r:id="rId157"/>
    <p:sldId id="408" r:id="rId158"/>
    <p:sldId id="409" r:id="rId159"/>
    <p:sldId id="410" r:id="rId160"/>
    <p:sldId id="411" r:id="rId161"/>
    <p:sldId id="412" r:id="rId162"/>
    <p:sldId id="413" r:id="rId163"/>
    <p:sldId id="414" r:id="rId164"/>
    <p:sldId id="415" r:id="rId165"/>
    <p:sldId id="416" r:id="rId166"/>
    <p:sldId id="417" r:id="rId167"/>
    <p:sldId id="418" r:id="rId168"/>
    <p:sldId id="419" r:id="rId169"/>
    <p:sldId id="420" r:id="rId170"/>
    <p:sldId id="421" r:id="rId171"/>
    <p:sldId id="422" r:id="rId172"/>
    <p:sldId id="423" r:id="rId173"/>
    <p:sldId id="424" r:id="rId174"/>
    <p:sldId id="425" r:id="rId175"/>
    <p:sldId id="426" r:id="rId176"/>
    <p:sldId id="427" r:id="rId177"/>
    <p:sldId id="428" r:id="rId178"/>
    <p:sldId id="429" r:id="rId179"/>
    <p:sldId id="430" r:id="rId180"/>
    <p:sldId id="431" r:id="rId181"/>
    <p:sldId id="432" r:id="rId182"/>
    <p:sldId id="433" r:id="rId183"/>
    <p:sldId id="434" r:id="rId184"/>
    <p:sldId id="435" r:id="rId185"/>
    <p:sldId id="436" r:id="rId186"/>
    <p:sldId id="437" r:id="rId187"/>
    <p:sldId id="438" r:id="rId188"/>
    <p:sldId id="439" r:id="rId189"/>
    <p:sldId id="440" r:id="rId190"/>
    <p:sldId id="441" r:id="rId191"/>
    <p:sldId id="442" r:id="rId192"/>
    <p:sldId id="443" r:id="rId193"/>
    <p:sldId id="444" r:id="rId194"/>
    <p:sldId id="445" r:id="rId195"/>
    <p:sldId id="446" r:id="rId196"/>
    <p:sldId id="447" r:id="rId197"/>
    <p:sldId id="448" r:id="rId198"/>
    <p:sldId id="449" r:id="rId199"/>
    <p:sldId id="450" r:id="rId200"/>
    <p:sldId id="451" r:id="rId201"/>
    <p:sldId id="452" r:id="rId202"/>
    <p:sldId id="453" r:id="rId203"/>
    <p:sldId id="454" r:id="rId204"/>
    <p:sldId id="455" r:id="rId205"/>
    <p:sldId id="456" r:id="rId206"/>
    <p:sldId id="457" r:id="rId207"/>
    <p:sldId id="458" r:id="rId208"/>
    <p:sldId id="459" r:id="rId209"/>
    <p:sldId id="460" r:id="rId210"/>
    <p:sldId id="461" r:id="rId211"/>
    <p:sldId id="462" r:id="rId212"/>
    <p:sldId id="463" r:id="rId213"/>
    <p:sldId id="464" r:id="rId214"/>
    <p:sldId id="465" r:id="rId215"/>
    <p:sldId id="466" r:id="rId216"/>
    <p:sldId id="467" r:id="rId217"/>
    <p:sldId id="468" r:id="rId218"/>
    <p:sldId id="469" r:id="rId219"/>
    <p:sldId id="470" r:id="rId220"/>
    <p:sldId id="471" r:id="rId221"/>
    <p:sldId id="472" r:id="rId222"/>
  </p:sldIdLst>
  <p:sldSz cy="5143500" cx="9144000"/>
  <p:notesSz cx="6858000" cy="9144000"/>
  <p:embeddedFontLst>
    <p:embeddedFont>
      <p:font typeface="Raleway"/>
      <p:regular r:id="rId223"/>
      <p:bold r:id="rId224"/>
      <p:italic r:id="rId225"/>
      <p:boldItalic r:id="rId226"/>
    </p:embeddedFont>
    <p:embeddedFont>
      <p:font typeface="Raleway SemiBold"/>
      <p:regular r:id="rId227"/>
      <p:bold r:id="rId228"/>
      <p:italic r:id="rId229"/>
      <p:boldItalic r:id="rId230"/>
    </p:embeddedFont>
    <p:embeddedFont>
      <p:font typeface="Staatliches"/>
      <p:regular r:id="rId231"/>
    </p:embeddedFont>
    <p:embeddedFont>
      <p:font typeface="Raleway ExtraBold"/>
      <p:bold r:id="rId232"/>
      <p:boldItalic r:id="rId233"/>
    </p:embeddedFont>
    <p:embeddedFont>
      <p:font typeface="Raleway Black"/>
      <p:bold r:id="rId234"/>
      <p:boldItalic r:id="rId235"/>
    </p:embeddedFont>
    <p:embeddedFont>
      <p:font typeface="Raleway Medium"/>
      <p:regular r:id="rId236"/>
      <p:bold r:id="rId237"/>
      <p:italic r:id="rId238"/>
      <p:boldItalic r:id="rId239"/>
    </p:embeddedFont>
    <p:embeddedFont>
      <p:font typeface="Open Sans"/>
      <p:regular r:id="rId240"/>
      <p:bold r:id="rId241"/>
      <p:italic r:id="rId242"/>
      <p:boldItalic r:id="rId2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21BA79B-169A-42C4-B8CA-98FAEEFF3E09}">
  <a:tblStyle styleId="{D21BA79B-169A-42C4-B8CA-98FAEEFF3E09}" styleName="Table_0">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190" Type="http://schemas.openxmlformats.org/officeDocument/2006/relationships/slide" Target="slides/slide18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194" Type="http://schemas.openxmlformats.org/officeDocument/2006/relationships/slide" Target="slides/slide189.xml"/><Relationship Id="rId43" Type="http://schemas.openxmlformats.org/officeDocument/2006/relationships/slide" Target="slides/slide38.xml"/><Relationship Id="rId193" Type="http://schemas.openxmlformats.org/officeDocument/2006/relationships/slide" Target="slides/slide188.xml"/><Relationship Id="rId46" Type="http://schemas.openxmlformats.org/officeDocument/2006/relationships/slide" Target="slides/slide41.xml"/><Relationship Id="rId192" Type="http://schemas.openxmlformats.org/officeDocument/2006/relationships/slide" Target="slides/slide187.xml"/><Relationship Id="rId45" Type="http://schemas.openxmlformats.org/officeDocument/2006/relationships/slide" Target="slides/slide40.xml"/><Relationship Id="rId191" Type="http://schemas.openxmlformats.org/officeDocument/2006/relationships/slide" Target="slides/slide186.xml"/><Relationship Id="rId48" Type="http://schemas.openxmlformats.org/officeDocument/2006/relationships/slide" Target="slides/slide43.xml"/><Relationship Id="rId187" Type="http://schemas.openxmlformats.org/officeDocument/2006/relationships/slide" Target="slides/slide182.xml"/><Relationship Id="rId47" Type="http://schemas.openxmlformats.org/officeDocument/2006/relationships/slide" Target="slides/slide42.xml"/><Relationship Id="rId186" Type="http://schemas.openxmlformats.org/officeDocument/2006/relationships/slide" Target="slides/slide181.xml"/><Relationship Id="rId185" Type="http://schemas.openxmlformats.org/officeDocument/2006/relationships/slide" Target="slides/slide180.xml"/><Relationship Id="rId49" Type="http://schemas.openxmlformats.org/officeDocument/2006/relationships/slide" Target="slides/slide44.xml"/><Relationship Id="rId184" Type="http://schemas.openxmlformats.org/officeDocument/2006/relationships/slide" Target="slides/slide179.xml"/><Relationship Id="rId189" Type="http://schemas.openxmlformats.org/officeDocument/2006/relationships/slide" Target="slides/slide184.xml"/><Relationship Id="rId188" Type="http://schemas.openxmlformats.org/officeDocument/2006/relationships/slide" Target="slides/slide18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183" Type="http://schemas.openxmlformats.org/officeDocument/2006/relationships/slide" Target="slides/slide178.xml"/><Relationship Id="rId32" Type="http://schemas.openxmlformats.org/officeDocument/2006/relationships/slide" Target="slides/slide27.xml"/><Relationship Id="rId182" Type="http://schemas.openxmlformats.org/officeDocument/2006/relationships/slide" Target="slides/slide177.xml"/><Relationship Id="rId35" Type="http://schemas.openxmlformats.org/officeDocument/2006/relationships/slide" Target="slides/slide30.xml"/><Relationship Id="rId181" Type="http://schemas.openxmlformats.org/officeDocument/2006/relationships/slide" Target="slides/slide176.xml"/><Relationship Id="rId34" Type="http://schemas.openxmlformats.org/officeDocument/2006/relationships/slide" Target="slides/slide29.xml"/><Relationship Id="rId180" Type="http://schemas.openxmlformats.org/officeDocument/2006/relationships/slide" Target="slides/slide175.xml"/><Relationship Id="rId37" Type="http://schemas.openxmlformats.org/officeDocument/2006/relationships/slide" Target="slides/slide32.xml"/><Relationship Id="rId176" Type="http://schemas.openxmlformats.org/officeDocument/2006/relationships/slide" Target="slides/slide171.xml"/><Relationship Id="rId36" Type="http://schemas.openxmlformats.org/officeDocument/2006/relationships/slide" Target="slides/slide31.xml"/><Relationship Id="rId175" Type="http://schemas.openxmlformats.org/officeDocument/2006/relationships/slide" Target="slides/slide170.xml"/><Relationship Id="rId39" Type="http://schemas.openxmlformats.org/officeDocument/2006/relationships/slide" Target="slides/slide34.xml"/><Relationship Id="rId174" Type="http://schemas.openxmlformats.org/officeDocument/2006/relationships/slide" Target="slides/slide169.xml"/><Relationship Id="rId38" Type="http://schemas.openxmlformats.org/officeDocument/2006/relationships/slide" Target="slides/slide33.xml"/><Relationship Id="rId173" Type="http://schemas.openxmlformats.org/officeDocument/2006/relationships/slide" Target="slides/slide168.xml"/><Relationship Id="rId179" Type="http://schemas.openxmlformats.org/officeDocument/2006/relationships/slide" Target="slides/slide174.xml"/><Relationship Id="rId178" Type="http://schemas.openxmlformats.org/officeDocument/2006/relationships/slide" Target="slides/slide173.xml"/><Relationship Id="rId177" Type="http://schemas.openxmlformats.org/officeDocument/2006/relationships/slide" Target="slides/slide172.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98" Type="http://schemas.openxmlformats.org/officeDocument/2006/relationships/slide" Target="slides/slide193.xml"/><Relationship Id="rId14" Type="http://schemas.openxmlformats.org/officeDocument/2006/relationships/slide" Target="slides/slide9.xml"/><Relationship Id="rId197" Type="http://schemas.openxmlformats.org/officeDocument/2006/relationships/slide" Target="slides/slide192.xml"/><Relationship Id="rId17" Type="http://schemas.openxmlformats.org/officeDocument/2006/relationships/slide" Target="slides/slide12.xml"/><Relationship Id="rId196" Type="http://schemas.openxmlformats.org/officeDocument/2006/relationships/slide" Target="slides/slide191.xml"/><Relationship Id="rId16" Type="http://schemas.openxmlformats.org/officeDocument/2006/relationships/slide" Target="slides/slide11.xml"/><Relationship Id="rId195" Type="http://schemas.openxmlformats.org/officeDocument/2006/relationships/slide" Target="slides/slide190.xml"/><Relationship Id="rId19" Type="http://schemas.openxmlformats.org/officeDocument/2006/relationships/slide" Target="slides/slide14.xml"/><Relationship Id="rId18" Type="http://schemas.openxmlformats.org/officeDocument/2006/relationships/slide" Target="slides/slide13.xml"/><Relationship Id="rId199" Type="http://schemas.openxmlformats.org/officeDocument/2006/relationships/slide" Target="slides/slide194.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150" Type="http://schemas.openxmlformats.org/officeDocument/2006/relationships/slide" Target="slides/slide145.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149" Type="http://schemas.openxmlformats.org/officeDocument/2006/relationships/slide" Target="slides/slide144.xml"/><Relationship Id="rId4" Type="http://schemas.openxmlformats.org/officeDocument/2006/relationships/slideMaster" Target="slideMasters/slideMaster1.xml"/><Relationship Id="rId148" Type="http://schemas.openxmlformats.org/officeDocument/2006/relationships/slide" Target="slides/slide143.xml"/><Relationship Id="rId9" Type="http://schemas.openxmlformats.org/officeDocument/2006/relationships/slide" Target="slides/slide4.xml"/><Relationship Id="rId143" Type="http://schemas.openxmlformats.org/officeDocument/2006/relationships/slide" Target="slides/slide138.xml"/><Relationship Id="rId142" Type="http://schemas.openxmlformats.org/officeDocument/2006/relationships/slide" Target="slides/slide137.xml"/><Relationship Id="rId141" Type="http://schemas.openxmlformats.org/officeDocument/2006/relationships/slide" Target="slides/slide136.xml"/><Relationship Id="rId140" Type="http://schemas.openxmlformats.org/officeDocument/2006/relationships/slide" Target="slides/slide135.xml"/><Relationship Id="rId5" Type="http://schemas.openxmlformats.org/officeDocument/2006/relationships/notesMaster" Target="notesMasters/notesMaster1.xml"/><Relationship Id="rId147" Type="http://schemas.openxmlformats.org/officeDocument/2006/relationships/slide" Target="slides/slide142.xml"/><Relationship Id="rId6" Type="http://schemas.openxmlformats.org/officeDocument/2006/relationships/slide" Target="slides/slide1.xml"/><Relationship Id="rId146" Type="http://schemas.openxmlformats.org/officeDocument/2006/relationships/slide" Target="slides/slide141.xml"/><Relationship Id="rId7" Type="http://schemas.openxmlformats.org/officeDocument/2006/relationships/slide" Target="slides/slide2.xml"/><Relationship Id="rId145" Type="http://schemas.openxmlformats.org/officeDocument/2006/relationships/slide" Target="slides/slide140.xml"/><Relationship Id="rId8" Type="http://schemas.openxmlformats.org/officeDocument/2006/relationships/slide" Target="slides/slide3.xml"/><Relationship Id="rId144" Type="http://schemas.openxmlformats.org/officeDocument/2006/relationships/slide" Target="slides/slide139.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9" Type="http://schemas.openxmlformats.org/officeDocument/2006/relationships/slide" Target="slides/slide134.xml"/><Relationship Id="rId138" Type="http://schemas.openxmlformats.org/officeDocument/2006/relationships/slide" Target="slides/slide133.xml"/><Relationship Id="rId137" Type="http://schemas.openxmlformats.org/officeDocument/2006/relationships/slide" Target="slides/slide132.xml"/><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6" Type="http://schemas.openxmlformats.org/officeDocument/2006/relationships/slide" Target="slides/slide131.xml"/><Relationship Id="rId135" Type="http://schemas.openxmlformats.org/officeDocument/2006/relationships/slide" Target="slides/slide130.xml"/><Relationship Id="rId134" Type="http://schemas.openxmlformats.org/officeDocument/2006/relationships/slide" Target="slides/slide129.xml"/><Relationship Id="rId133" Type="http://schemas.openxmlformats.org/officeDocument/2006/relationships/slide" Target="slides/slide128.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172" Type="http://schemas.openxmlformats.org/officeDocument/2006/relationships/slide" Target="slides/slide167.xml"/><Relationship Id="rId65" Type="http://schemas.openxmlformats.org/officeDocument/2006/relationships/slide" Target="slides/slide60.xml"/><Relationship Id="rId171" Type="http://schemas.openxmlformats.org/officeDocument/2006/relationships/slide" Target="slides/slide166.xml"/><Relationship Id="rId68" Type="http://schemas.openxmlformats.org/officeDocument/2006/relationships/slide" Target="slides/slide63.xml"/><Relationship Id="rId170" Type="http://schemas.openxmlformats.org/officeDocument/2006/relationships/slide" Target="slides/slide165.xml"/><Relationship Id="rId67" Type="http://schemas.openxmlformats.org/officeDocument/2006/relationships/slide" Target="slides/slide62.xml"/><Relationship Id="rId60" Type="http://schemas.openxmlformats.org/officeDocument/2006/relationships/slide" Target="slides/slide55.xml"/><Relationship Id="rId165" Type="http://schemas.openxmlformats.org/officeDocument/2006/relationships/slide" Target="slides/slide160.xml"/><Relationship Id="rId69" Type="http://schemas.openxmlformats.org/officeDocument/2006/relationships/slide" Target="slides/slide64.xml"/><Relationship Id="rId164" Type="http://schemas.openxmlformats.org/officeDocument/2006/relationships/slide" Target="slides/slide159.xml"/><Relationship Id="rId163" Type="http://schemas.openxmlformats.org/officeDocument/2006/relationships/slide" Target="slides/slide158.xml"/><Relationship Id="rId162" Type="http://schemas.openxmlformats.org/officeDocument/2006/relationships/slide" Target="slides/slide157.xml"/><Relationship Id="rId169" Type="http://schemas.openxmlformats.org/officeDocument/2006/relationships/slide" Target="slides/slide164.xml"/><Relationship Id="rId168" Type="http://schemas.openxmlformats.org/officeDocument/2006/relationships/slide" Target="slides/slide163.xml"/><Relationship Id="rId167" Type="http://schemas.openxmlformats.org/officeDocument/2006/relationships/slide" Target="slides/slide162.xml"/><Relationship Id="rId166" Type="http://schemas.openxmlformats.org/officeDocument/2006/relationships/slide" Target="slides/slide161.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161" Type="http://schemas.openxmlformats.org/officeDocument/2006/relationships/slide" Target="slides/slide156.xml"/><Relationship Id="rId54" Type="http://schemas.openxmlformats.org/officeDocument/2006/relationships/slide" Target="slides/slide49.xml"/><Relationship Id="rId160" Type="http://schemas.openxmlformats.org/officeDocument/2006/relationships/slide" Target="slides/slide155.xml"/><Relationship Id="rId57" Type="http://schemas.openxmlformats.org/officeDocument/2006/relationships/slide" Target="slides/slide52.xml"/><Relationship Id="rId56" Type="http://schemas.openxmlformats.org/officeDocument/2006/relationships/slide" Target="slides/slide51.xml"/><Relationship Id="rId159" Type="http://schemas.openxmlformats.org/officeDocument/2006/relationships/slide" Target="slides/slide154.xml"/><Relationship Id="rId59" Type="http://schemas.openxmlformats.org/officeDocument/2006/relationships/slide" Target="slides/slide54.xml"/><Relationship Id="rId154" Type="http://schemas.openxmlformats.org/officeDocument/2006/relationships/slide" Target="slides/slide149.xml"/><Relationship Id="rId58" Type="http://schemas.openxmlformats.org/officeDocument/2006/relationships/slide" Target="slides/slide53.xml"/><Relationship Id="rId153" Type="http://schemas.openxmlformats.org/officeDocument/2006/relationships/slide" Target="slides/slide148.xml"/><Relationship Id="rId152" Type="http://schemas.openxmlformats.org/officeDocument/2006/relationships/slide" Target="slides/slide147.xml"/><Relationship Id="rId151" Type="http://schemas.openxmlformats.org/officeDocument/2006/relationships/slide" Target="slides/slide146.xml"/><Relationship Id="rId158" Type="http://schemas.openxmlformats.org/officeDocument/2006/relationships/slide" Target="slides/slide153.xml"/><Relationship Id="rId157" Type="http://schemas.openxmlformats.org/officeDocument/2006/relationships/slide" Target="slides/slide152.xml"/><Relationship Id="rId156" Type="http://schemas.openxmlformats.org/officeDocument/2006/relationships/slide" Target="slides/slide151.xml"/><Relationship Id="rId155" Type="http://schemas.openxmlformats.org/officeDocument/2006/relationships/slide" Target="slides/slide150.xml"/><Relationship Id="rId107" Type="http://schemas.openxmlformats.org/officeDocument/2006/relationships/slide" Target="slides/slide102.xml"/><Relationship Id="rId228" Type="http://schemas.openxmlformats.org/officeDocument/2006/relationships/font" Target="fonts/RalewaySemiBold-bold.fntdata"/><Relationship Id="rId106" Type="http://schemas.openxmlformats.org/officeDocument/2006/relationships/slide" Target="slides/slide101.xml"/><Relationship Id="rId227" Type="http://schemas.openxmlformats.org/officeDocument/2006/relationships/font" Target="fonts/RalewaySemiBold-regular.fntdata"/><Relationship Id="rId105" Type="http://schemas.openxmlformats.org/officeDocument/2006/relationships/slide" Target="slides/slide100.xml"/><Relationship Id="rId226" Type="http://schemas.openxmlformats.org/officeDocument/2006/relationships/font" Target="fonts/Raleway-boldItalic.fntdata"/><Relationship Id="rId104" Type="http://schemas.openxmlformats.org/officeDocument/2006/relationships/slide" Target="slides/slide99.xml"/><Relationship Id="rId225" Type="http://schemas.openxmlformats.org/officeDocument/2006/relationships/font" Target="fonts/Raleway-italic.fntdata"/><Relationship Id="rId109" Type="http://schemas.openxmlformats.org/officeDocument/2006/relationships/slide" Target="slides/slide104.xml"/><Relationship Id="rId108" Type="http://schemas.openxmlformats.org/officeDocument/2006/relationships/slide" Target="slides/slide103.xml"/><Relationship Id="rId229" Type="http://schemas.openxmlformats.org/officeDocument/2006/relationships/font" Target="fonts/RalewaySemiBold-italic.fntdata"/><Relationship Id="rId220" Type="http://schemas.openxmlformats.org/officeDocument/2006/relationships/slide" Target="slides/slide215.xml"/><Relationship Id="rId103" Type="http://schemas.openxmlformats.org/officeDocument/2006/relationships/slide" Target="slides/slide98.xml"/><Relationship Id="rId224" Type="http://schemas.openxmlformats.org/officeDocument/2006/relationships/font" Target="fonts/Raleway-bold.fntdata"/><Relationship Id="rId102" Type="http://schemas.openxmlformats.org/officeDocument/2006/relationships/slide" Target="slides/slide97.xml"/><Relationship Id="rId223" Type="http://schemas.openxmlformats.org/officeDocument/2006/relationships/font" Target="fonts/Raleway-regular.fntdata"/><Relationship Id="rId101" Type="http://schemas.openxmlformats.org/officeDocument/2006/relationships/slide" Target="slides/slide96.xml"/><Relationship Id="rId222" Type="http://schemas.openxmlformats.org/officeDocument/2006/relationships/slide" Target="slides/slide217.xml"/><Relationship Id="rId100" Type="http://schemas.openxmlformats.org/officeDocument/2006/relationships/slide" Target="slides/slide95.xml"/><Relationship Id="rId221" Type="http://schemas.openxmlformats.org/officeDocument/2006/relationships/slide" Target="slides/slide216.xml"/><Relationship Id="rId217" Type="http://schemas.openxmlformats.org/officeDocument/2006/relationships/slide" Target="slides/slide212.xml"/><Relationship Id="rId216" Type="http://schemas.openxmlformats.org/officeDocument/2006/relationships/slide" Target="slides/slide211.xml"/><Relationship Id="rId215" Type="http://schemas.openxmlformats.org/officeDocument/2006/relationships/slide" Target="slides/slide210.xml"/><Relationship Id="rId214" Type="http://schemas.openxmlformats.org/officeDocument/2006/relationships/slide" Target="slides/slide209.xml"/><Relationship Id="rId219" Type="http://schemas.openxmlformats.org/officeDocument/2006/relationships/slide" Target="slides/slide214.xml"/><Relationship Id="rId218" Type="http://schemas.openxmlformats.org/officeDocument/2006/relationships/slide" Target="slides/slide213.xml"/><Relationship Id="rId213" Type="http://schemas.openxmlformats.org/officeDocument/2006/relationships/slide" Target="slides/slide208.xml"/><Relationship Id="rId212" Type="http://schemas.openxmlformats.org/officeDocument/2006/relationships/slide" Target="slides/slide207.xml"/><Relationship Id="rId211" Type="http://schemas.openxmlformats.org/officeDocument/2006/relationships/slide" Target="slides/slide206.xml"/><Relationship Id="rId210" Type="http://schemas.openxmlformats.org/officeDocument/2006/relationships/slide" Target="slides/slide205.xml"/><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121" Type="http://schemas.openxmlformats.org/officeDocument/2006/relationships/slide" Target="slides/slide116.xml"/><Relationship Id="rId242" Type="http://schemas.openxmlformats.org/officeDocument/2006/relationships/font" Target="fonts/OpenSans-italic.fntdata"/><Relationship Id="rId120" Type="http://schemas.openxmlformats.org/officeDocument/2006/relationships/slide" Target="slides/slide115.xml"/><Relationship Id="rId241" Type="http://schemas.openxmlformats.org/officeDocument/2006/relationships/font" Target="fonts/OpenSans-bold.fntdata"/><Relationship Id="rId240" Type="http://schemas.openxmlformats.org/officeDocument/2006/relationships/font" Target="fonts/OpenSans-regular.fntdata"/><Relationship Id="rId125" Type="http://schemas.openxmlformats.org/officeDocument/2006/relationships/slide" Target="slides/slide120.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243" Type="http://schemas.openxmlformats.org/officeDocument/2006/relationships/font" Target="fonts/OpenSans-boldItalic.fntdata"/><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99" Type="http://schemas.openxmlformats.org/officeDocument/2006/relationships/slide" Target="slides/slide94.xml"/><Relationship Id="rId98" Type="http://schemas.openxmlformats.org/officeDocument/2006/relationships/slide" Target="slides/slide93.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239" Type="http://schemas.openxmlformats.org/officeDocument/2006/relationships/font" Target="fonts/RalewayMedium-boldItalic.fntdata"/><Relationship Id="rId117" Type="http://schemas.openxmlformats.org/officeDocument/2006/relationships/slide" Target="slides/slide112.xml"/><Relationship Id="rId238" Type="http://schemas.openxmlformats.org/officeDocument/2006/relationships/font" Target="fonts/RalewayMedium-italic.fntdata"/><Relationship Id="rId116" Type="http://schemas.openxmlformats.org/officeDocument/2006/relationships/slide" Target="slides/slide111.xml"/><Relationship Id="rId237" Type="http://schemas.openxmlformats.org/officeDocument/2006/relationships/font" Target="fonts/RalewayMedium-bold.fntdata"/><Relationship Id="rId115" Type="http://schemas.openxmlformats.org/officeDocument/2006/relationships/slide" Target="slides/slide110.xml"/><Relationship Id="rId236" Type="http://schemas.openxmlformats.org/officeDocument/2006/relationships/font" Target="fonts/RalewayMedium-regular.fntdata"/><Relationship Id="rId119" Type="http://schemas.openxmlformats.org/officeDocument/2006/relationships/slide" Target="slides/slide114.xml"/><Relationship Id="rId110" Type="http://schemas.openxmlformats.org/officeDocument/2006/relationships/slide" Target="slides/slide105.xml"/><Relationship Id="rId231" Type="http://schemas.openxmlformats.org/officeDocument/2006/relationships/font" Target="fonts/Staatliches-regular.fntdata"/><Relationship Id="rId230" Type="http://schemas.openxmlformats.org/officeDocument/2006/relationships/font" Target="fonts/RalewaySemiBold-boldItalic.fntdata"/><Relationship Id="rId114" Type="http://schemas.openxmlformats.org/officeDocument/2006/relationships/slide" Target="slides/slide109.xml"/><Relationship Id="rId235" Type="http://schemas.openxmlformats.org/officeDocument/2006/relationships/font" Target="fonts/RalewayBlack-boldItalic.fntdata"/><Relationship Id="rId113" Type="http://schemas.openxmlformats.org/officeDocument/2006/relationships/slide" Target="slides/slide108.xml"/><Relationship Id="rId234" Type="http://schemas.openxmlformats.org/officeDocument/2006/relationships/font" Target="fonts/RalewayBlack-bold.fntdata"/><Relationship Id="rId112" Type="http://schemas.openxmlformats.org/officeDocument/2006/relationships/slide" Target="slides/slide107.xml"/><Relationship Id="rId233" Type="http://schemas.openxmlformats.org/officeDocument/2006/relationships/font" Target="fonts/RalewayExtraBold-boldItalic.fntdata"/><Relationship Id="rId111" Type="http://schemas.openxmlformats.org/officeDocument/2006/relationships/slide" Target="slides/slide106.xml"/><Relationship Id="rId232" Type="http://schemas.openxmlformats.org/officeDocument/2006/relationships/font" Target="fonts/RalewayExtraBold-bold.fntdata"/><Relationship Id="rId206" Type="http://schemas.openxmlformats.org/officeDocument/2006/relationships/slide" Target="slides/slide201.xml"/><Relationship Id="rId205" Type="http://schemas.openxmlformats.org/officeDocument/2006/relationships/slide" Target="slides/slide200.xml"/><Relationship Id="rId204" Type="http://schemas.openxmlformats.org/officeDocument/2006/relationships/slide" Target="slides/slide199.xml"/><Relationship Id="rId203" Type="http://schemas.openxmlformats.org/officeDocument/2006/relationships/slide" Target="slides/slide198.xml"/><Relationship Id="rId209" Type="http://schemas.openxmlformats.org/officeDocument/2006/relationships/slide" Target="slides/slide204.xml"/><Relationship Id="rId208" Type="http://schemas.openxmlformats.org/officeDocument/2006/relationships/slide" Target="slides/slide203.xml"/><Relationship Id="rId207" Type="http://schemas.openxmlformats.org/officeDocument/2006/relationships/slide" Target="slides/slide202.xml"/><Relationship Id="rId202" Type="http://schemas.openxmlformats.org/officeDocument/2006/relationships/slide" Target="slides/slide197.xml"/><Relationship Id="rId201" Type="http://schemas.openxmlformats.org/officeDocument/2006/relationships/slide" Target="slides/slide196.xml"/><Relationship Id="rId200" Type="http://schemas.openxmlformats.org/officeDocument/2006/relationships/slide" Target="slides/slide195.xml"/></Relationships>
</file>

<file path=ppt/media/image1.png>
</file>

<file path=ppt/media/image10.jp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png>
</file>

<file path=ppt/media/image20.jpg>
</file>

<file path=ppt/media/image21.png>
</file>

<file path=ppt/media/image22.png>
</file>

<file path=ppt/media/image23.png>
</file>

<file path=ppt/media/image24.jpg>
</file>

<file path=ppt/media/image25.png>
</file>

<file path=ppt/media/image26.png>
</file>

<file path=ppt/media/image27.jpg>
</file>

<file path=ppt/media/image28.jp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36.jpg>
</file>

<file path=ppt/media/image37.jpg>
</file>

<file path=ppt/media/image38.jpg>
</file>

<file path=ppt/media/image39.jpg>
</file>

<file path=ppt/media/image4.png>
</file>

<file path=ppt/media/image40.jpg>
</file>

<file path=ppt/media/image41.jpg>
</file>

<file path=ppt/media/image42.jpg>
</file>

<file path=ppt/media/image43.jpg>
</file>

<file path=ppt/media/image44.jpg>
</file>

<file path=ppt/media/image45.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 name="Shape 1190"/>
        <p:cNvGrpSpPr/>
        <p:nvPr/>
      </p:nvGrpSpPr>
      <p:grpSpPr>
        <a:xfrm>
          <a:off x="0" y="0"/>
          <a:ext cx="0" cy="0"/>
          <a:chOff x="0" y="0"/>
          <a:chExt cx="0" cy="0"/>
        </a:xfrm>
      </p:grpSpPr>
      <p:sp>
        <p:nvSpPr>
          <p:cNvPr id="1191" name="Google Shape;119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192" name="Google Shape;119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2" name="Shape 1472"/>
        <p:cNvGrpSpPr/>
        <p:nvPr/>
      </p:nvGrpSpPr>
      <p:grpSpPr>
        <a:xfrm>
          <a:off x="0" y="0"/>
          <a:ext cx="0" cy="0"/>
          <a:chOff x="0" y="0"/>
          <a:chExt cx="0" cy="0"/>
        </a:xfrm>
      </p:grpSpPr>
      <p:sp>
        <p:nvSpPr>
          <p:cNvPr id="1473" name="Google Shape;1473;g1089e0004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4" name="Google Shape;1474;g1089e00044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4" name="Shape 2984"/>
        <p:cNvGrpSpPr/>
        <p:nvPr/>
      </p:nvGrpSpPr>
      <p:grpSpPr>
        <a:xfrm>
          <a:off x="0" y="0"/>
          <a:ext cx="0" cy="0"/>
          <a:chOff x="0" y="0"/>
          <a:chExt cx="0" cy="0"/>
        </a:xfrm>
      </p:grpSpPr>
      <p:sp>
        <p:nvSpPr>
          <p:cNvPr id="2985" name="Google Shape;2985;g10eec801e50_1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6" name="Google Shape;2986;g10eec801e50_1_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0" name="Shape 2990"/>
        <p:cNvGrpSpPr/>
        <p:nvPr/>
      </p:nvGrpSpPr>
      <p:grpSpPr>
        <a:xfrm>
          <a:off x="0" y="0"/>
          <a:ext cx="0" cy="0"/>
          <a:chOff x="0" y="0"/>
          <a:chExt cx="0" cy="0"/>
        </a:xfrm>
      </p:grpSpPr>
      <p:sp>
        <p:nvSpPr>
          <p:cNvPr id="2991" name="Google Shape;2991;g10eec801e50_1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2" name="Google Shape;2992;g10eec801e50_1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6" name="Shape 2996"/>
        <p:cNvGrpSpPr/>
        <p:nvPr/>
      </p:nvGrpSpPr>
      <p:grpSpPr>
        <a:xfrm>
          <a:off x="0" y="0"/>
          <a:ext cx="0" cy="0"/>
          <a:chOff x="0" y="0"/>
          <a:chExt cx="0" cy="0"/>
        </a:xfrm>
      </p:grpSpPr>
      <p:sp>
        <p:nvSpPr>
          <p:cNvPr id="2997" name="Google Shape;2997;g10eec801e50_1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8" name="Google Shape;2998;g10eec801e50_1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2" name="Shape 3002"/>
        <p:cNvGrpSpPr/>
        <p:nvPr/>
      </p:nvGrpSpPr>
      <p:grpSpPr>
        <a:xfrm>
          <a:off x="0" y="0"/>
          <a:ext cx="0" cy="0"/>
          <a:chOff x="0" y="0"/>
          <a:chExt cx="0" cy="0"/>
        </a:xfrm>
      </p:grpSpPr>
      <p:sp>
        <p:nvSpPr>
          <p:cNvPr id="3003" name="Google Shape;3003;g10eec801e50_1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4" name="Google Shape;3004;g10eec801e50_1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8" name="Shape 3008"/>
        <p:cNvGrpSpPr/>
        <p:nvPr/>
      </p:nvGrpSpPr>
      <p:grpSpPr>
        <a:xfrm>
          <a:off x="0" y="0"/>
          <a:ext cx="0" cy="0"/>
          <a:chOff x="0" y="0"/>
          <a:chExt cx="0" cy="0"/>
        </a:xfrm>
      </p:grpSpPr>
      <p:sp>
        <p:nvSpPr>
          <p:cNvPr id="3009" name="Google Shape;3009;g10eec801e50_1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0" name="Google Shape;3010;g10eec801e50_1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6" name="Shape 3016"/>
        <p:cNvGrpSpPr/>
        <p:nvPr/>
      </p:nvGrpSpPr>
      <p:grpSpPr>
        <a:xfrm>
          <a:off x="0" y="0"/>
          <a:ext cx="0" cy="0"/>
          <a:chOff x="0" y="0"/>
          <a:chExt cx="0" cy="0"/>
        </a:xfrm>
      </p:grpSpPr>
      <p:sp>
        <p:nvSpPr>
          <p:cNvPr id="3017" name="Google Shape;3017;g10eec801e50_1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8" name="Google Shape;3018;g10eec801e50_1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6" name="Shape 3056"/>
        <p:cNvGrpSpPr/>
        <p:nvPr/>
      </p:nvGrpSpPr>
      <p:grpSpPr>
        <a:xfrm>
          <a:off x="0" y="0"/>
          <a:ext cx="0" cy="0"/>
          <a:chOff x="0" y="0"/>
          <a:chExt cx="0" cy="0"/>
        </a:xfrm>
      </p:grpSpPr>
      <p:sp>
        <p:nvSpPr>
          <p:cNvPr id="3057" name="Google Shape;3057;g10eec801e50_1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8" name="Google Shape;3058;g10eec801e50_1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2" name="Shape 3062"/>
        <p:cNvGrpSpPr/>
        <p:nvPr/>
      </p:nvGrpSpPr>
      <p:grpSpPr>
        <a:xfrm>
          <a:off x="0" y="0"/>
          <a:ext cx="0" cy="0"/>
          <a:chOff x="0" y="0"/>
          <a:chExt cx="0" cy="0"/>
        </a:xfrm>
      </p:grpSpPr>
      <p:sp>
        <p:nvSpPr>
          <p:cNvPr id="3063" name="Google Shape;3063;g10eec801e50_1_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4" name="Google Shape;3064;g10eec801e50_1_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8" name="Shape 3068"/>
        <p:cNvGrpSpPr/>
        <p:nvPr/>
      </p:nvGrpSpPr>
      <p:grpSpPr>
        <a:xfrm>
          <a:off x="0" y="0"/>
          <a:ext cx="0" cy="0"/>
          <a:chOff x="0" y="0"/>
          <a:chExt cx="0" cy="0"/>
        </a:xfrm>
      </p:grpSpPr>
      <p:sp>
        <p:nvSpPr>
          <p:cNvPr id="3069" name="Google Shape;3069;g10eec801e50_1_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0" name="Google Shape;3070;g10eec801e50_1_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4" name="Shape 3074"/>
        <p:cNvGrpSpPr/>
        <p:nvPr/>
      </p:nvGrpSpPr>
      <p:grpSpPr>
        <a:xfrm>
          <a:off x="0" y="0"/>
          <a:ext cx="0" cy="0"/>
          <a:chOff x="0" y="0"/>
          <a:chExt cx="0" cy="0"/>
        </a:xfrm>
      </p:grpSpPr>
      <p:sp>
        <p:nvSpPr>
          <p:cNvPr id="3075" name="Google Shape;3075;g10eec801e50_1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6" name="Google Shape;3076;g10eec801e50_1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5" name="Shape 1535"/>
        <p:cNvGrpSpPr/>
        <p:nvPr/>
      </p:nvGrpSpPr>
      <p:grpSpPr>
        <a:xfrm>
          <a:off x="0" y="0"/>
          <a:ext cx="0" cy="0"/>
          <a:chOff x="0" y="0"/>
          <a:chExt cx="0" cy="0"/>
        </a:xfrm>
      </p:grpSpPr>
      <p:sp>
        <p:nvSpPr>
          <p:cNvPr id="1536" name="Google Shape;1536;g107f6583a30_0_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7" name="Google Shape;1537;g107f6583a30_0_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0" name="Shape 3080"/>
        <p:cNvGrpSpPr/>
        <p:nvPr/>
      </p:nvGrpSpPr>
      <p:grpSpPr>
        <a:xfrm>
          <a:off x="0" y="0"/>
          <a:ext cx="0" cy="0"/>
          <a:chOff x="0" y="0"/>
          <a:chExt cx="0" cy="0"/>
        </a:xfrm>
      </p:grpSpPr>
      <p:sp>
        <p:nvSpPr>
          <p:cNvPr id="3081" name="Google Shape;3081;g10eec801e50_1_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2" name="Google Shape;3082;g10eec801e50_1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6" name="Shape 3086"/>
        <p:cNvGrpSpPr/>
        <p:nvPr/>
      </p:nvGrpSpPr>
      <p:grpSpPr>
        <a:xfrm>
          <a:off x="0" y="0"/>
          <a:ext cx="0" cy="0"/>
          <a:chOff x="0" y="0"/>
          <a:chExt cx="0" cy="0"/>
        </a:xfrm>
      </p:grpSpPr>
      <p:sp>
        <p:nvSpPr>
          <p:cNvPr id="3087" name="Google Shape;3087;g10eec801e50_1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8" name="Google Shape;3088;g10eec801e50_1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2" name="Shape 3092"/>
        <p:cNvGrpSpPr/>
        <p:nvPr/>
      </p:nvGrpSpPr>
      <p:grpSpPr>
        <a:xfrm>
          <a:off x="0" y="0"/>
          <a:ext cx="0" cy="0"/>
          <a:chOff x="0" y="0"/>
          <a:chExt cx="0" cy="0"/>
        </a:xfrm>
      </p:grpSpPr>
      <p:sp>
        <p:nvSpPr>
          <p:cNvPr id="3093" name="Google Shape;3093;g10eec801e50_1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4" name="Google Shape;3094;g10eec801e50_1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8" name="Shape 3098"/>
        <p:cNvGrpSpPr/>
        <p:nvPr/>
      </p:nvGrpSpPr>
      <p:grpSpPr>
        <a:xfrm>
          <a:off x="0" y="0"/>
          <a:ext cx="0" cy="0"/>
          <a:chOff x="0" y="0"/>
          <a:chExt cx="0" cy="0"/>
        </a:xfrm>
      </p:grpSpPr>
      <p:sp>
        <p:nvSpPr>
          <p:cNvPr id="3099" name="Google Shape;3099;g10eec801e50_1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0" name="Google Shape;3100;g10eec801e50_1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4" name="Shape 3104"/>
        <p:cNvGrpSpPr/>
        <p:nvPr/>
      </p:nvGrpSpPr>
      <p:grpSpPr>
        <a:xfrm>
          <a:off x="0" y="0"/>
          <a:ext cx="0" cy="0"/>
          <a:chOff x="0" y="0"/>
          <a:chExt cx="0" cy="0"/>
        </a:xfrm>
      </p:grpSpPr>
      <p:sp>
        <p:nvSpPr>
          <p:cNvPr id="3105" name="Google Shape;3105;g10eec801e50_1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6" name="Google Shape;3106;g10eec801e50_1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9" name="Shape 3109"/>
        <p:cNvGrpSpPr/>
        <p:nvPr/>
      </p:nvGrpSpPr>
      <p:grpSpPr>
        <a:xfrm>
          <a:off x="0" y="0"/>
          <a:ext cx="0" cy="0"/>
          <a:chOff x="0" y="0"/>
          <a:chExt cx="0" cy="0"/>
        </a:xfrm>
      </p:grpSpPr>
      <p:sp>
        <p:nvSpPr>
          <p:cNvPr id="3110" name="Google Shape;3110;g10eec801e50_1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1" name="Google Shape;3111;g10eec801e50_1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5" name="Shape 3115"/>
        <p:cNvGrpSpPr/>
        <p:nvPr/>
      </p:nvGrpSpPr>
      <p:grpSpPr>
        <a:xfrm>
          <a:off x="0" y="0"/>
          <a:ext cx="0" cy="0"/>
          <a:chOff x="0" y="0"/>
          <a:chExt cx="0" cy="0"/>
        </a:xfrm>
      </p:grpSpPr>
      <p:sp>
        <p:nvSpPr>
          <p:cNvPr id="3116" name="Google Shape;3116;g10eec801e50_1_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7" name="Google Shape;3117;g10eec801e50_1_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5" name="Shape 3155"/>
        <p:cNvGrpSpPr/>
        <p:nvPr/>
      </p:nvGrpSpPr>
      <p:grpSpPr>
        <a:xfrm>
          <a:off x="0" y="0"/>
          <a:ext cx="0" cy="0"/>
          <a:chOff x="0" y="0"/>
          <a:chExt cx="0" cy="0"/>
        </a:xfrm>
      </p:grpSpPr>
      <p:sp>
        <p:nvSpPr>
          <p:cNvPr id="3156" name="Google Shape;3156;g10eec801e50_1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7" name="Google Shape;3157;g10eec801e50_1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1" name="Shape 3161"/>
        <p:cNvGrpSpPr/>
        <p:nvPr/>
      </p:nvGrpSpPr>
      <p:grpSpPr>
        <a:xfrm>
          <a:off x="0" y="0"/>
          <a:ext cx="0" cy="0"/>
          <a:chOff x="0" y="0"/>
          <a:chExt cx="0" cy="0"/>
        </a:xfrm>
      </p:grpSpPr>
      <p:sp>
        <p:nvSpPr>
          <p:cNvPr id="3162" name="Google Shape;3162;g10eec801e50_1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3" name="Google Shape;3163;g10eec801e50_1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7" name="Shape 3167"/>
        <p:cNvGrpSpPr/>
        <p:nvPr/>
      </p:nvGrpSpPr>
      <p:grpSpPr>
        <a:xfrm>
          <a:off x="0" y="0"/>
          <a:ext cx="0" cy="0"/>
          <a:chOff x="0" y="0"/>
          <a:chExt cx="0" cy="0"/>
        </a:xfrm>
      </p:grpSpPr>
      <p:sp>
        <p:nvSpPr>
          <p:cNvPr id="3168" name="Google Shape;3168;g10eec801e50_1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9" name="Google Shape;3169;g10eec801e50_1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2" name="Shape 1542"/>
        <p:cNvGrpSpPr/>
        <p:nvPr/>
      </p:nvGrpSpPr>
      <p:grpSpPr>
        <a:xfrm>
          <a:off x="0" y="0"/>
          <a:ext cx="0" cy="0"/>
          <a:chOff x="0" y="0"/>
          <a:chExt cx="0" cy="0"/>
        </a:xfrm>
      </p:grpSpPr>
      <p:sp>
        <p:nvSpPr>
          <p:cNvPr id="1543" name="Google Shape;1543;g10ea1a52835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4" name="Google Shape;1544;g10ea1a52835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3" name="Shape 3173"/>
        <p:cNvGrpSpPr/>
        <p:nvPr/>
      </p:nvGrpSpPr>
      <p:grpSpPr>
        <a:xfrm>
          <a:off x="0" y="0"/>
          <a:ext cx="0" cy="0"/>
          <a:chOff x="0" y="0"/>
          <a:chExt cx="0" cy="0"/>
        </a:xfrm>
      </p:grpSpPr>
      <p:sp>
        <p:nvSpPr>
          <p:cNvPr id="3174" name="Google Shape;3174;g10eec801e50_1_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5" name="Google Shape;3175;g10eec801e50_1_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0" name="Shape 3180"/>
        <p:cNvGrpSpPr/>
        <p:nvPr/>
      </p:nvGrpSpPr>
      <p:grpSpPr>
        <a:xfrm>
          <a:off x="0" y="0"/>
          <a:ext cx="0" cy="0"/>
          <a:chOff x="0" y="0"/>
          <a:chExt cx="0" cy="0"/>
        </a:xfrm>
      </p:grpSpPr>
      <p:sp>
        <p:nvSpPr>
          <p:cNvPr id="3181" name="Google Shape;3181;g10eec801e50_1_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2" name="Google Shape;3182;g10eec801e50_1_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7" name="Shape 3187"/>
        <p:cNvGrpSpPr/>
        <p:nvPr/>
      </p:nvGrpSpPr>
      <p:grpSpPr>
        <a:xfrm>
          <a:off x="0" y="0"/>
          <a:ext cx="0" cy="0"/>
          <a:chOff x="0" y="0"/>
          <a:chExt cx="0" cy="0"/>
        </a:xfrm>
      </p:grpSpPr>
      <p:sp>
        <p:nvSpPr>
          <p:cNvPr id="3188" name="Google Shape;3188;g10eec801e50_1_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9" name="Google Shape;3189;g10eec801e50_1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3" name="Shape 3193"/>
        <p:cNvGrpSpPr/>
        <p:nvPr/>
      </p:nvGrpSpPr>
      <p:grpSpPr>
        <a:xfrm>
          <a:off x="0" y="0"/>
          <a:ext cx="0" cy="0"/>
          <a:chOff x="0" y="0"/>
          <a:chExt cx="0" cy="0"/>
        </a:xfrm>
      </p:grpSpPr>
      <p:sp>
        <p:nvSpPr>
          <p:cNvPr id="3194" name="Google Shape;3194;g10eec801e50_1_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5" name="Google Shape;3195;g10eec801e50_1_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9" name="Shape 3199"/>
        <p:cNvGrpSpPr/>
        <p:nvPr/>
      </p:nvGrpSpPr>
      <p:grpSpPr>
        <a:xfrm>
          <a:off x="0" y="0"/>
          <a:ext cx="0" cy="0"/>
          <a:chOff x="0" y="0"/>
          <a:chExt cx="0" cy="0"/>
        </a:xfrm>
      </p:grpSpPr>
      <p:sp>
        <p:nvSpPr>
          <p:cNvPr id="3200" name="Google Shape;3200;g10eec801e50_1_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1" name="Google Shape;3201;g10eec801e50_1_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5" name="Shape 3205"/>
        <p:cNvGrpSpPr/>
        <p:nvPr/>
      </p:nvGrpSpPr>
      <p:grpSpPr>
        <a:xfrm>
          <a:off x="0" y="0"/>
          <a:ext cx="0" cy="0"/>
          <a:chOff x="0" y="0"/>
          <a:chExt cx="0" cy="0"/>
        </a:xfrm>
      </p:grpSpPr>
      <p:sp>
        <p:nvSpPr>
          <p:cNvPr id="3206" name="Google Shape;3206;g10eec801e50_1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7" name="Google Shape;3207;g10eec801e50_1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1" name="Shape 3211"/>
        <p:cNvGrpSpPr/>
        <p:nvPr/>
      </p:nvGrpSpPr>
      <p:grpSpPr>
        <a:xfrm>
          <a:off x="0" y="0"/>
          <a:ext cx="0" cy="0"/>
          <a:chOff x="0" y="0"/>
          <a:chExt cx="0" cy="0"/>
        </a:xfrm>
      </p:grpSpPr>
      <p:sp>
        <p:nvSpPr>
          <p:cNvPr id="3212" name="Google Shape;3212;g10eec801e50_1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3" name="Google Shape;3213;g10eec801e50_1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7" name="Shape 3217"/>
        <p:cNvGrpSpPr/>
        <p:nvPr/>
      </p:nvGrpSpPr>
      <p:grpSpPr>
        <a:xfrm>
          <a:off x="0" y="0"/>
          <a:ext cx="0" cy="0"/>
          <a:chOff x="0" y="0"/>
          <a:chExt cx="0" cy="0"/>
        </a:xfrm>
      </p:grpSpPr>
      <p:sp>
        <p:nvSpPr>
          <p:cNvPr id="3218" name="Google Shape;3218;g10eec801e50_1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9" name="Google Shape;3219;g10eec801e50_1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3" name="Shape 3223"/>
        <p:cNvGrpSpPr/>
        <p:nvPr/>
      </p:nvGrpSpPr>
      <p:grpSpPr>
        <a:xfrm>
          <a:off x="0" y="0"/>
          <a:ext cx="0" cy="0"/>
          <a:chOff x="0" y="0"/>
          <a:chExt cx="0" cy="0"/>
        </a:xfrm>
      </p:grpSpPr>
      <p:sp>
        <p:nvSpPr>
          <p:cNvPr id="3224" name="Google Shape;3224;g10eec801e50_1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5" name="Google Shape;3225;g10eec801e50_1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9" name="Shape 3229"/>
        <p:cNvGrpSpPr/>
        <p:nvPr/>
      </p:nvGrpSpPr>
      <p:grpSpPr>
        <a:xfrm>
          <a:off x="0" y="0"/>
          <a:ext cx="0" cy="0"/>
          <a:chOff x="0" y="0"/>
          <a:chExt cx="0" cy="0"/>
        </a:xfrm>
      </p:grpSpPr>
      <p:sp>
        <p:nvSpPr>
          <p:cNvPr id="3230" name="Google Shape;3230;g10eec801e50_1_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1" name="Google Shape;3231;g10eec801e50_1_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2" name="Shape 1582"/>
        <p:cNvGrpSpPr/>
        <p:nvPr/>
      </p:nvGrpSpPr>
      <p:grpSpPr>
        <a:xfrm>
          <a:off x="0" y="0"/>
          <a:ext cx="0" cy="0"/>
          <a:chOff x="0" y="0"/>
          <a:chExt cx="0" cy="0"/>
        </a:xfrm>
      </p:grpSpPr>
      <p:sp>
        <p:nvSpPr>
          <p:cNvPr id="1583" name="Google Shape;1583;g107f6583a30_0_1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4" name="Google Shape;1584;g107f6583a30_0_1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5" name="Shape 3235"/>
        <p:cNvGrpSpPr/>
        <p:nvPr/>
      </p:nvGrpSpPr>
      <p:grpSpPr>
        <a:xfrm>
          <a:off x="0" y="0"/>
          <a:ext cx="0" cy="0"/>
          <a:chOff x="0" y="0"/>
          <a:chExt cx="0" cy="0"/>
        </a:xfrm>
      </p:grpSpPr>
      <p:sp>
        <p:nvSpPr>
          <p:cNvPr id="3236" name="Google Shape;3236;g10eec801e50_1_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7" name="Google Shape;3237;g10eec801e50_1_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1" name="Shape 3241"/>
        <p:cNvGrpSpPr/>
        <p:nvPr/>
      </p:nvGrpSpPr>
      <p:grpSpPr>
        <a:xfrm>
          <a:off x="0" y="0"/>
          <a:ext cx="0" cy="0"/>
          <a:chOff x="0" y="0"/>
          <a:chExt cx="0" cy="0"/>
        </a:xfrm>
      </p:grpSpPr>
      <p:sp>
        <p:nvSpPr>
          <p:cNvPr id="3242" name="Google Shape;3242;g10eec801e50_1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3" name="Google Shape;3243;g10eec801e50_1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7" name="Shape 3247"/>
        <p:cNvGrpSpPr/>
        <p:nvPr/>
      </p:nvGrpSpPr>
      <p:grpSpPr>
        <a:xfrm>
          <a:off x="0" y="0"/>
          <a:ext cx="0" cy="0"/>
          <a:chOff x="0" y="0"/>
          <a:chExt cx="0" cy="0"/>
        </a:xfrm>
      </p:grpSpPr>
      <p:sp>
        <p:nvSpPr>
          <p:cNvPr id="3248" name="Google Shape;3248;g10eec801e50_1_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9" name="Google Shape;3249;g10eec801e50_1_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4" name="Shape 3254"/>
        <p:cNvGrpSpPr/>
        <p:nvPr/>
      </p:nvGrpSpPr>
      <p:grpSpPr>
        <a:xfrm>
          <a:off x="0" y="0"/>
          <a:ext cx="0" cy="0"/>
          <a:chOff x="0" y="0"/>
          <a:chExt cx="0" cy="0"/>
        </a:xfrm>
      </p:grpSpPr>
      <p:sp>
        <p:nvSpPr>
          <p:cNvPr id="3255" name="Google Shape;3255;g10eec801e50_1_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6" name="Google Shape;3256;g10eec801e50_1_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0" name="Shape 3260"/>
        <p:cNvGrpSpPr/>
        <p:nvPr/>
      </p:nvGrpSpPr>
      <p:grpSpPr>
        <a:xfrm>
          <a:off x="0" y="0"/>
          <a:ext cx="0" cy="0"/>
          <a:chOff x="0" y="0"/>
          <a:chExt cx="0" cy="0"/>
        </a:xfrm>
      </p:grpSpPr>
      <p:sp>
        <p:nvSpPr>
          <p:cNvPr id="3261" name="Google Shape;3261;g10eec801e50_1_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2" name="Google Shape;3262;g10eec801e50_1_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6" name="Shape 3266"/>
        <p:cNvGrpSpPr/>
        <p:nvPr/>
      </p:nvGrpSpPr>
      <p:grpSpPr>
        <a:xfrm>
          <a:off x="0" y="0"/>
          <a:ext cx="0" cy="0"/>
          <a:chOff x="0" y="0"/>
          <a:chExt cx="0" cy="0"/>
        </a:xfrm>
      </p:grpSpPr>
      <p:sp>
        <p:nvSpPr>
          <p:cNvPr id="3267" name="Google Shape;3267;g10eec801e50_1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8" name="Google Shape;3268;g10eec801e50_1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2" name="Shape 3272"/>
        <p:cNvGrpSpPr/>
        <p:nvPr/>
      </p:nvGrpSpPr>
      <p:grpSpPr>
        <a:xfrm>
          <a:off x="0" y="0"/>
          <a:ext cx="0" cy="0"/>
          <a:chOff x="0" y="0"/>
          <a:chExt cx="0" cy="0"/>
        </a:xfrm>
      </p:grpSpPr>
      <p:sp>
        <p:nvSpPr>
          <p:cNvPr id="3273" name="Google Shape;3273;g10eec801e50_1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4" name="Google Shape;3274;g10eec801e50_1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8" name="Shape 3278"/>
        <p:cNvGrpSpPr/>
        <p:nvPr/>
      </p:nvGrpSpPr>
      <p:grpSpPr>
        <a:xfrm>
          <a:off x="0" y="0"/>
          <a:ext cx="0" cy="0"/>
          <a:chOff x="0" y="0"/>
          <a:chExt cx="0" cy="0"/>
        </a:xfrm>
      </p:grpSpPr>
      <p:sp>
        <p:nvSpPr>
          <p:cNvPr id="3279" name="Google Shape;3279;g10eec801e50_1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0" name="Google Shape;3280;g10eec801e50_1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4" name="Shape 3284"/>
        <p:cNvGrpSpPr/>
        <p:nvPr/>
      </p:nvGrpSpPr>
      <p:grpSpPr>
        <a:xfrm>
          <a:off x="0" y="0"/>
          <a:ext cx="0" cy="0"/>
          <a:chOff x="0" y="0"/>
          <a:chExt cx="0" cy="0"/>
        </a:xfrm>
      </p:grpSpPr>
      <p:sp>
        <p:nvSpPr>
          <p:cNvPr id="3285" name="Google Shape;3285;g10eec801e50_1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6" name="Google Shape;3286;g10eec801e50_1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0" name="Shape 3290"/>
        <p:cNvGrpSpPr/>
        <p:nvPr/>
      </p:nvGrpSpPr>
      <p:grpSpPr>
        <a:xfrm>
          <a:off x="0" y="0"/>
          <a:ext cx="0" cy="0"/>
          <a:chOff x="0" y="0"/>
          <a:chExt cx="0" cy="0"/>
        </a:xfrm>
      </p:grpSpPr>
      <p:sp>
        <p:nvSpPr>
          <p:cNvPr id="3291" name="Google Shape;3291;g10eec801e50_1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2" name="Google Shape;3292;g10eec801e50_1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9" name="Shape 1589"/>
        <p:cNvGrpSpPr/>
        <p:nvPr/>
      </p:nvGrpSpPr>
      <p:grpSpPr>
        <a:xfrm>
          <a:off x="0" y="0"/>
          <a:ext cx="0" cy="0"/>
          <a:chOff x="0" y="0"/>
          <a:chExt cx="0" cy="0"/>
        </a:xfrm>
      </p:grpSpPr>
      <p:sp>
        <p:nvSpPr>
          <p:cNvPr id="1590" name="Google Shape;1590;g107f6583a30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1" name="Google Shape;1591;g107f6583a30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https://drive.google.com/file/d/1OfFhcYayXekspYXvFhVMDULuZwjkraPp/view?usp=sharing</a:t>
            </a:r>
            <a:endParaRPr sz="14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6" name="Shape 3296"/>
        <p:cNvGrpSpPr/>
        <p:nvPr/>
      </p:nvGrpSpPr>
      <p:grpSpPr>
        <a:xfrm>
          <a:off x="0" y="0"/>
          <a:ext cx="0" cy="0"/>
          <a:chOff x="0" y="0"/>
          <a:chExt cx="0" cy="0"/>
        </a:xfrm>
      </p:grpSpPr>
      <p:sp>
        <p:nvSpPr>
          <p:cNvPr id="3297" name="Google Shape;3297;g10eec801e50_1_8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8" name="Google Shape;3298;g10eec801e50_1_8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2" name="Shape 3302"/>
        <p:cNvGrpSpPr/>
        <p:nvPr/>
      </p:nvGrpSpPr>
      <p:grpSpPr>
        <a:xfrm>
          <a:off x="0" y="0"/>
          <a:ext cx="0" cy="0"/>
          <a:chOff x="0" y="0"/>
          <a:chExt cx="0" cy="0"/>
        </a:xfrm>
      </p:grpSpPr>
      <p:sp>
        <p:nvSpPr>
          <p:cNvPr id="3303" name="Google Shape;3303;g10eec801e50_1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4" name="Google Shape;3304;g10eec801e50_1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8" name="Shape 3308"/>
        <p:cNvGrpSpPr/>
        <p:nvPr/>
      </p:nvGrpSpPr>
      <p:grpSpPr>
        <a:xfrm>
          <a:off x="0" y="0"/>
          <a:ext cx="0" cy="0"/>
          <a:chOff x="0" y="0"/>
          <a:chExt cx="0" cy="0"/>
        </a:xfrm>
      </p:grpSpPr>
      <p:sp>
        <p:nvSpPr>
          <p:cNvPr id="3309" name="Google Shape;3309;g107f6583a30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0" name="Google Shape;3310;g107f6583a30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2" name="Shape 3342"/>
        <p:cNvGrpSpPr/>
        <p:nvPr/>
      </p:nvGrpSpPr>
      <p:grpSpPr>
        <a:xfrm>
          <a:off x="0" y="0"/>
          <a:ext cx="0" cy="0"/>
          <a:chOff x="0" y="0"/>
          <a:chExt cx="0" cy="0"/>
        </a:xfrm>
      </p:grpSpPr>
      <p:sp>
        <p:nvSpPr>
          <p:cNvPr id="3343" name="Google Shape;3343;g10f1ae4ca63_1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4" name="Google Shape;3344;g10f1ae4ca63_1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8" name="Shape 3348"/>
        <p:cNvGrpSpPr/>
        <p:nvPr/>
      </p:nvGrpSpPr>
      <p:grpSpPr>
        <a:xfrm>
          <a:off x="0" y="0"/>
          <a:ext cx="0" cy="0"/>
          <a:chOff x="0" y="0"/>
          <a:chExt cx="0" cy="0"/>
        </a:xfrm>
      </p:grpSpPr>
      <p:sp>
        <p:nvSpPr>
          <p:cNvPr id="3349" name="Google Shape;3349;g10f1ae4ca63_1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0" name="Google Shape;3350;g10f1ae4ca63_1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8" name="Shape 3388"/>
        <p:cNvGrpSpPr/>
        <p:nvPr/>
      </p:nvGrpSpPr>
      <p:grpSpPr>
        <a:xfrm>
          <a:off x="0" y="0"/>
          <a:ext cx="0" cy="0"/>
          <a:chOff x="0" y="0"/>
          <a:chExt cx="0" cy="0"/>
        </a:xfrm>
      </p:grpSpPr>
      <p:sp>
        <p:nvSpPr>
          <p:cNvPr id="3389" name="Google Shape;3389;g107f6583a30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0" name="Google Shape;3390;g107f6583a30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4" name="Shape 3394"/>
        <p:cNvGrpSpPr/>
        <p:nvPr/>
      </p:nvGrpSpPr>
      <p:grpSpPr>
        <a:xfrm>
          <a:off x="0" y="0"/>
          <a:ext cx="0" cy="0"/>
          <a:chOff x="0" y="0"/>
          <a:chExt cx="0" cy="0"/>
        </a:xfrm>
      </p:grpSpPr>
      <p:sp>
        <p:nvSpPr>
          <p:cNvPr id="3395" name="Google Shape;3395;g10f1ae4ca63_1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6" name="Google Shape;3396;g10f1ae4ca63_1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0" name="Shape 3400"/>
        <p:cNvGrpSpPr/>
        <p:nvPr/>
      </p:nvGrpSpPr>
      <p:grpSpPr>
        <a:xfrm>
          <a:off x="0" y="0"/>
          <a:ext cx="0" cy="0"/>
          <a:chOff x="0" y="0"/>
          <a:chExt cx="0" cy="0"/>
        </a:xfrm>
      </p:grpSpPr>
      <p:sp>
        <p:nvSpPr>
          <p:cNvPr id="3401" name="Google Shape;3401;g10f1ae4ca63_1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2" name="Google Shape;3402;g10f1ae4ca63_1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6" name="Shape 3406"/>
        <p:cNvGrpSpPr/>
        <p:nvPr/>
      </p:nvGrpSpPr>
      <p:grpSpPr>
        <a:xfrm>
          <a:off x="0" y="0"/>
          <a:ext cx="0" cy="0"/>
          <a:chOff x="0" y="0"/>
          <a:chExt cx="0" cy="0"/>
        </a:xfrm>
      </p:grpSpPr>
      <p:sp>
        <p:nvSpPr>
          <p:cNvPr id="3407" name="Google Shape;3407;g10f1ae4ca63_1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8" name="Google Shape;3408;g10f1ae4ca63_1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2" name="Shape 3412"/>
        <p:cNvGrpSpPr/>
        <p:nvPr/>
      </p:nvGrpSpPr>
      <p:grpSpPr>
        <a:xfrm>
          <a:off x="0" y="0"/>
          <a:ext cx="0" cy="0"/>
          <a:chOff x="0" y="0"/>
          <a:chExt cx="0" cy="0"/>
        </a:xfrm>
      </p:grpSpPr>
      <p:sp>
        <p:nvSpPr>
          <p:cNvPr id="3413" name="Google Shape;3413;g10f1ae4ca63_1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4" name="Google Shape;3414;g10f1ae4ca63_1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1" name="Shape 1601"/>
        <p:cNvGrpSpPr/>
        <p:nvPr/>
      </p:nvGrpSpPr>
      <p:grpSpPr>
        <a:xfrm>
          <a:off x="0" y="0"/>
          <a:ext cx="0" cy="0"/>
          <a:chOff x="0" y="0"/>
          <a:chExt cx="0" cy="0"/>
        </a:xfrm>
      </p:grpSpPr>
      <p:sp>
        <p:nvSpPr>
          <p:cNvPr id="1602" name="Google Shape;1602;g1089e00044b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3" name="Google Shape;1603;g1089e00044b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https://drive.google.com/file/d/1OfFhcYayXekspYXvFhVMDULuZwjkraPp/view?usp=sharing</a:t>
            </a:r>
            <a:endParaRPr sz="14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8" name="Shape 3418"/>
        <p:cNvGrpSpPr/>
        <p:nvPr/>
      </p:nvGrpSpPr>
      <p:grpSpPr>
        <a:xfrm>
          <a:off x="0" y="0"/>
          <a:ext cx="0" cy="0"/>
          <a:chOff x="0" y="0"/>
          <a:chExt cx="0" cy="0"/>
        </a:xfrm>
      </p:grpSpPr>
      <p:sp>
        <p:nvSpPr>
          <p:cNvPr id="3419" name="Google Shape;3419;g10f1ae4ca63_1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0" name="Google Shape;3420;g10f1ae4ca63_1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4" name="Shape 3424"/>
        <p:cNvGrpSpPr/>
        <p:nvPr/>
      </p:nvGrpSpPr>
      <p:grpSpPr>
        <a:xfrm>
          <a:off x="0" y="0"/>
          <a:ext cx="0" cy="0"/>
          <a:chOff x="0" y="0"/>
          <a:chExt cx="0" cy="0"/>
        </a:xfrm>
      </p:grpSpPr>
      <p:sp>
        <p:nvSpPr>
          <p:cNvPr id="3425" name="Google Shape;3425;g10f1ae4ca63_1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6" name="Google Shape;3426;g10f1ae4ca63_1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0" name="Shape 3430"/>
        <p:cNvGrpSpPr/>
        <p:nvPr/>
      </p:nvGrpSpPr>
      <p:grpSpPr>
        <a:xfrm>
          <a:off x="0" y="0"/>
          <a:ext cx="0" cy="0"/>
          <a:chOff x="0" y="0"/>
          <a:chExt cx="0" cy="0"/>
        </a:xfrm>
      </p:grpSpPr>
      <p:sp>
        <p:nvSpPr>
          <p:cNvPr id="3431" name="Google Shape;3431;g10f1ae4ca63_1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2" name="Google Shape;3432;g10f1ae4ca63_1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6" name="Shape 3436"/>
        <p:cNvGrpSpPr/>
        <p:nvPr/>
      </p:nvGrpSpPr>
      <p:grpSpPr>
        <a:xfrm>
          <a:off x="0" y="0"/>
          <a:ext cx="0" cy="0"/>
          <a:chOff x="0" y="0"/>
          <a:chExt cx="0" cy="0"/>
        </a:xfrm>
      </p:grpSpPr>
      <p:sp>
        <p:nvSpPr>
          <p:cNvPr id="3437" name="Google Shape;3437;gd20ccb20d6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8" name="Google Shape;3438;gd20ccb20d6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2" name="Shape 3442"/>
        <p:cNvGrpSpPr/>
        <p:nvPr/>
      </p:nvGrpSpPr>
      <p:grpSpPr>
        <a:xfrm>
          <a:off x="0" y="0"/>
          <a:ext cx="0" cy="0"/>
          <a:chOff x="0" y="0"/>
          <a:chExt cx="0" cy="0"/>
        </a:xfrm>
      </p:grpSpPr>
      <p:sp>
        <p:nvSpPr>
          <p:cNvPr id="3443" name="Google Shape;3443;g10f1ae4ca63_1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4" name="Google Shape;3444;g10f1ae4ca63_1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8" name="Shape 3448"/>
        <p:cNvGrpSpPr/>
        <p:nvPr/>
      </p:nvGrpSpPr>
      <p:grpSpPr>
        <a:xfrm>
          <a:off x="0" y="0"/>
          <a:ext cx="0" cy="0"/>
          <a:chOff x="0" y="0"/>
          <a:chExt cx="0" cy="0"/>
        </a:xfrm>
      </p:grpSpPr>
      <p:sp>
        <p:nvSpPr>
          <p:cNvPr id="3449" name="Google Shape;3449;gd20ccb20d6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0" name="Google Shape;3450;gd20ccb20d6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4" name="Shape 3454"/>
        <p:cNvGrpSpPr/>
        <p:nvPr/>
      </p:nvGrpSpPr>
      <p:grpSpPr>
        <a:xfrm>
          <a:off x="0" y="0"/>
          <a:ext cx="0" cy="0"/>
          <a:chOff x="0" y="0"/>
          <a:chExt cx="0" cy="0"/>
        </a:xfrm>
      </p:grpSpPr>
      <p:sp>
        <p:nvSpPr>
          <p:cNvPr id="3455" name="Google Shape;3455;gd20ccb20d6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6" name="Google Shape;3456;gd20ccb20d6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0" name="Shape 3460"/>
        <p:cNvGrpSpPr/>
        <p:nvPr/>
      </p:nvGrpSpPr>
      <p:grpSpPr>
        <a:xfrm>
          <a:off x="0" y="0"/>
          <a:ext cx="0" cy="0"/>
          <a:chOff x="0" y="0"/>
          <a:chExt cx="0" cy="0"/>
        </a:xfrm>
      </p:grpSpPr>
      <p:sp>
        <p:nvSpPr>
          <p:cNvPr id="3461" name="Google Shape;3461;g10f1ae4ca63_1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2" name="Google Shape;3462;g10f1ae4ca63_1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6" name="Shape 3466"/>
        <p:cNvGrpSpPr/>
        <p:nvPr/>
      </p:nvGrpSpPr>
      <p:grpSpPr>
        <a:xfrm>
          <a:off x="0" y="0"/>
          <a:ext cx="0" cy="0"/>
          <a:chOff x="0" y="0"/>
          <a:chExt cx="0" cy="0"/>
        </a:xfrm>
      </p:grpSpPr>
      <p:sp>
        <p:nvSpPr>
          <p:cNvPr id="3467" name="Google Shape;3467;g10f1ae4ca63_1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8" name="Google Shape;3468;g10f1ae4ca63_1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2" name="Shape 3472"/>
        <p:cNvGrpSpPr/>
        <p:nvPr/>
      </p:nvGrpSpPr>
      <p:grpSpPr>
        <a:xfrm>
          <a:off x="0" y="0"/>
          <a:ext cx="0" cy="0"/>
          <a:chOff x="0" y="0"/>
          <a:chExt cx="0" cy="0"/>
        </a:xfrm>
      </p:grpSpPr>
      <p:sp>
        <p:nvSpPr>
          <p:cNvPr id="3473" name="Google Shape;3473;g10f1ae4ca63_1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4" name="Google Shape;3474;g10f1ae4ca63_1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9" name="Shape 1609"/>
        <p:cNvGrpSpPr/>
        <p:nvPr/>
      </p:nvGrpSpPr>
      <p:grpSpPr>
        <a:xfrm>
          <a:off x="0" y="0"/>
          <a:ext cx="0" cy="0"/>
          <a:chOff x="0" y="0"/>
          <a:chExt cx="0" cy="0"/>
        </a:xfrm>
      </p:grpSpPr>
      <p:sp>
        <p:nvSpPr>
          <p:cNvPr id="1610" name="Google Shape;1610;g1089e00044b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1089e00044b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8" name="Shape 3478"/>
        <p:cNvGrpSpPr/>
        <p:nvPr/>
      </p:nvGrpSpPr>
      <p:grpSpPr>
        <a:xfrm>
          <a:off x="0" y="0"/>
          <a:ext cx="0" cy="0"/>
          <a:chOff x="0" y="0"/>
          <a:chExt cx="0" cy="0"/>
        </a:xfrm>
      </p:grpSpPr>
      <p:sp>
        <p:nvSpPr>
          <p:cNvPr id="3479" name="Google Shape;3479;g10f1ae4ca63_1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0" name="Google Shape;3480;g10f1ae4ca63_1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4" name="Shape 3484"/>
        <p:cNvGrpSpPr/>
        <p:nvPr/>
      </p:nvGrpSpPr>
      <p:grpSpPr>
        <a:xfrm>
          <a:off x="0" y="0"/>
          <a:ext cx="0" cy="0"/>
          <a:chOff x="0" y="0"/>
          <a:chExt cx="0" cy="0"/>
        </a:xfrm>
      </p:grpSpPr>
      <p:sp>
        <p:nvSpPr>
          <p:cNvPr id="3485" name="Google Shape;3485;g10f1ae4ca63_1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6" name="Google Shape;3486;g10f1ae4ca63_1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0" name="Shape 3490"/>
        <p:cNvGrpSpPr/>
        <p:nvPr/>
      </p:nvGrpSpPr>
      <p:grpSpPr>
        <a:xfrm>
          <a:off x="0" y="0"/>
          <a:ext cx="0" cy="0"/>
          <a:chOff x="0" y="0"/>
          <a:chExt cx="0" cy="0"/>
        </a:xfrm>
      </p:grpSpPr>
      <p:sp>
        <p:nvSpPr>
          <p:cNvPr id="3491" name="Google Shape;3491;g107f6583a30_0_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2" name="Google Shape;3492;g107f6583a30_0_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4" name="Shape 3524"/>
        <p:cNvGrpSpPr/>
        <p:nvPr/>
      </p:nvGrpSpPr>
      <p:grpSpPr>
        <a:xfrm>
          <a:off x="0" y="0"/>
          <a:ext cx="0" cy="0"/>
          <a:chOff x="0" y="0"/>
          <a:chExt cx="0" cy="0"/>
        </a:xfrm>
      </p:grpSpPr>
      <p:sp>
        <p:nvSpPr>
          <p:cNvPr id="3525" name="Google Shape;3525;g10f1ae4ca63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6" name="Google Shape;3526;g10f1ae4ca63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0" name="Shape 3530"/>
        <p:cNvGrpSpPr/>
        <p:nvPr/>
      </p:nvGrpSpPr>
      <p:grpSpPr>
        <a:xfrm>
          <a:off x="0" y="0"/>
          <a:ext cx="0" cy="0"/>
          <a:chOff x="0" y="0"/>
          <a:chExt cx="0" cy="0"/>
        </a:xfrm>
      </p:grpSpPr>
      <p:sp>
        <p:nvSpPr>
          <p:cNvPr id="3531" name="Google Shape;3531;g10f1ae4ca63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2" name="Google Shape;3532;g10f1ae4ca63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6" name="Shape 3536"/>
        <p:cNvGrpSpPr/>
        <p:nvPr/>
      </p:nvGrpSpPr>
      <p:grpSpPr>
        <a:xfrm>
          <a:off x="0" y="0"/>
          <a:ext cx="0" cy="0"/>
          <a:chOff x="0" y="0"/>
          <a:chExt cx="0" cy="0"/>
        </a:xfrm>
      </p:grpSpPr>
      <p:sp>
        <p:nvSpPr>
          <p:cNvPr id="3537" name="Google Shape;3537;g10f1ae4ca63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8" name="Google Shape;3538;g10f1ae4ca63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2" name="Shape 3542"/>
        <p:cNvGrpSpPr/>
        <p:nvPr/>
      </p:nvGrpSpPr>
      <p:grpSpPr>
        <a:xfrm>
          <a:off x="0" y="0"/>
          <a:ext cx="0" cy="0"/>
          <a:chOff x="0" y="0"/>
          <a:chExt cx="0" cy="0"/>
        </a:xfrm>
      </p:grpSpPr>
      <p:sp>
        <p:nvSpPr>
          <p:cNvPr id="3543" name="Google Shape;3543;g10f1ae4ca63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4" name="Google Shape;3544;g10f1ae4ca63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8" name="Shape 3548"/>
        <p:cNvGrpSpPr/>
        <p:nvPr/>
      </p:nvGrpSpPr>
      <p:grpSpPr>
        <a:xfrm>
          <a:off x="0" y="0"/>
          <a:ext cx="0" cy="0"/>
          <a:chOff x="0" y="0"/>
          <a:chExt cx="0" cy="0"/>
        </a:xfrm>
      </p:grpSpPr>
      <p:sp>
        <p:nvSpPr>
          <p:cNvPr id="3549" name="Google Shape;3549;g10f1ae4ca63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0" name="Google Shape;3550;g10f1ae4ca63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8" name="Shape 3588"/>
        <p:cNvGrpSpPr/>
        <p:nvPr/>
      </p:nvGrpSpPr>
      <p:grpSpPr>
        <a:xfrm>
          <a:off x="0" y="0"/>
          <a:ext cx="0" cy="0"/>
          <a:chOff x="0" y="0"/>
          <a:chExt cx="0" cy="0"/>
        </a:xfrm>
      </p:grpSpPr>
      <p:sp>
        <p:nvSpPr>
          <p:cNvPr id="3589" name="Google Shape;3589;g10f1ae4ca63_1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0" name="Google Shape;3590;g10f1ae4ca63_1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4" name="Shape 3594"/>
        <p:cNvGrpSpPr/>
        <p:nvPr/>
      </p:nvGrpSpPr>
      <p:grpSpPr>
        <a:xfrm>
          <a:off x="0" y="0"/>
          <a:ext cx="0" cy="0"/>
          <a:chOff x="0" y="0"/>
          <a:chExt cx="0" cy="0"/>
        </a:xfrm>
      </p:grpSpPr>
      <p:sp>
        <p:nvSpPr>
          <p:cNvPr id="3595" name="Google Shape;3595;g10f1ae4ca63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6" name="Google Shape;3596;g10f1ae4ca63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0" name="Shape 1650"/>
        <p:cNvGrpSpPr/>
        <p:nvPr/>
      </p:nvGrpSpPr>
      <p:grpSpPr>
        <a:xfrm>
          <a:off x="0" y="0"/>
          <a:ext cx="0" cy="0"/>
          <a:chOff x="0" y="0"/>
          <a:chExt cx="0" cy="0"/>
        </a:xfrm>
      </p:grpSpPr>
      <p:sp>
        <p:nvSpPr>
          <p:cNvPr id="1651" name="Google Shape;1651;g1089e00044b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2" name="Google Shape;1652;g1089e00044b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0" name="Shape 3600"/>
        <p:cNvGrpSpPr/>
        <p:nvPr/>
      </p:nvGrpSpPr>
      <p:grpSpPr>
        <a:xfrm>
          <a:off x="0" y="0"/>
          <a:ext cx="0" cy="0"/>
          <a:chOff x="0" y="0"/>
          <a:chExt cx="0" cy="0"/>
        </a:xfrm>
      </p:grpSpPr>
      <p:sp>
        <p:nvSpPr>
          <p:cNvPr id="3601" name="Google Shape;3601;g10f1ae4ca63_1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2" name="Google Shape;3602;g10f1ae4ca63_1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6" name="Shape 3606"/>
        <p:cNvGrpSpPr/>
        <p:nvPr/>
      </p:nvGrpSpPr>
      <p:grpSpPr>
        <a:xfrm>
          <a:off x="0" y="0"/>
          <a:ext cx="0" cy="0"/>
          <a:chOff x="0" y="0"/>
          <a:chExt cx="0" cy="0"/>
        </a:xfrm>
      </p:grpSpPr>
      <p:sp>
        <p:nvSpPr>
          <p:cNvPr id="3607" name="Google Shape;3607;g10f1ae4ca63_1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8" name="Google Shape;3608;g10f1ae4ca63_1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2" name="Shape 3612"/>
        <p:cNvGrpSpPr/>
        <p:nvPr/>
      </p:nvGrpSpPr>
      <p:grpSpPr>
        <a:xfrm>
          <a:off x="0" y="0"/>
          <a:ext cx="0" cy="0"/>
          <a:chOff x="0" y="0"/>
          <a:chExt cx="0" cy="0"/>
        </a:xfrm>
      </p:grpSpPr>
      <p:sp>
        <p:nvSpPr>
          <p:cNvPr id="3613" name="Google Shape;3613;g10f1ae4ca63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4" name="Google Shape;3614;g10f1ae4ca63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8" name="Shape 3618"/>
        <p:cNvGrpSpPr/>
        <p:nvPr/>
      </p:nvGrpSpPr>
      <p:grpSpPr>
        <a:xfrm>
          <a:off x="0" y="0"/>
          <a:ext cx="0" cy="0"/>
          <a:chOff x="0" y="0"/>
          <a:chExt cx="0" cy="0"/>
        </a:xfrm>
      </p:grpSpPr>
      <p:sp>
        <p:nvSpPr>
          <p:cNvPr id="3619" name="Google Shape;3619;g10f1ae4ca63_1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0" name="Google Shape;3620;g10f1ae4ca63_1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5" name="Shape 3625"/>
        <p:cNvGrpSpPr/>
        <p:nvPr/>
      </p:nvGrpSpPr>
      <p:grpSpPr>
        <a:xfrm>
          <a:off x="0" y="0"/>
          <a:ext cx="0" cy="0"/>
          <a:chOff x="0" y="0"/>
          <a:chExt cx="0" cy="0"/>
        </a:xfrm>
      </p:grpSpPr>
      <p:sp>
        <p:nvSpPr>
          <p:cNvPr id="3626" name="Google Shape;3626;g10f1ae4ca63_1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7" name="Google Shape;3627;g10f1ae4ca63_1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1" name="Shape 3631"/>
        <p:cNvGrpSpPr/>
        <p:nvPr/>
      </p:nvGrpSpPr>
      <p:grpSpPr>
        <a:xfrm>
          <a:off x="0" y="0"/>
          <a:ext cx="0" cy="0"/>
          <a:chOff x="0" y="0"/>
          <a:chExt cx="0" cy="0"/>
        </a:xfrm>
      </p:grpSpPr>
      <p:sp>
        <p:nvSpPr>
          <p:cNvPr id="3632" name="Google Shape;3632;g10f1ae4ca63_1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3" name="Google Shape;3633;g10f1ae4ca63_1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7" name="Shape 3637"/>
        <p:cNvGrpSpPr/>
        <p:nvPr/>
      </p:nvGrpSpPr>
      <p:grpSpPr>
        <a:xfrm>
          <a:off x="0" y="0"/>
          <a:ext cx="0" cy="0"/>
          <a:chOff x="0" y="0"/>
          <a:chExt cx="0" cy="0"/>
        </a:xfrm>
      </p:grpSpPr>
      <p:sp>
        <p:nvSpPr>
          <p:cNvPr id="3638" name="Google Shape;3638;g10f1ae4ca63_1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9" name="Google Shape;3639;g10f1ae4ca63_1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3" name="Shape 3643"/>
        <p:cNvGrpSpPr/>
        <p:nvPr/>
      </p:nvGrpSpPr>
      <p:grpSpPr>
        <a:xfrm>
          <a:off x="0" y="0"/>
          <a:ext cx="0" cy="0"/>
          <a:chOff x="0" y="0"/>
          <a:chExt cx="0" cy="0"/>
        </a:xfrm>
      </p:grpSpPr>
      <p:sp>
        <p:nvSpPr>
          <p:cNvPr id="3644" name="Google Shape;3644;g1186244ba6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5" name="Google Shape;3645;g1186244ba6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3" name="Shape 3683"/>
        <p:cNvGrpSpPr/>
        <p:nvPr/>
      </p:nvGrpSpPr>
      <p:grpSpPr>
        <a:xfrm>
          <a:off x="0" y="0"/>
          <a:ext cx="0" cy="0"/>
          <a:chOff x="0" y="0"/>
          <a:chExt cx="0" cy="0"/>
        </a:xfrm>
      </p:grpSpPr>
      <p:sp>
        <p:nvSpPr>
          <p:cNvPr id="3684" name="Google Shape;3684;g10f1ae4ca63_1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5" name="Google Shape;3685;g10f1ae4ca63_1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9" name="Shape 3689"/>
        <p:cNvGrpSpPr/>
        <p:nvPr/>
      </p:nvGrpSpPr>
      <p:grpSpPr>
        <a:xfrm>
          <a:off x="0" y="0"/>
          <a:ext cx="0" cy="0"/>
          <a:chOff x="0" y="0"/>
          <a:chExt cx="0" cy="0"/>
        </a:xfrm>
      </p:grpSpPr>
      <p:sp>
        <p:nvSpPr>
          <p:cNvPr id="3690" name="Google Shape;3690;g10f1ae4ca63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1" name="Google Shape;3691;g10f1ae4ca63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 name="Shape 1658"/>
        <p:cNvGrpSpPr/>
        <p:nvPr/>
      </p:nvGrpSpPr>
      <p:grpSpPr>
        <a:xfrm>
          <a:off x="0" y="0"/>
          <a:ext cx="0" cy="0"/>
          <a:chOff x="0" y="0"/>
          <a:chExt cx="0" cy="0"/>
        </a:xfrm>
      </p:grpSpPr>
      <p:sp>
        <p:nvSpPr>
          <p:cNvPr id="1659" name="Google Shape;1659;g107f6583a30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0" name="Google Shape;1660;g107f6583a30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5" name="Shape 3695"/>
        <p:cNvGrpSpPr/>
        <p:nvPr/>
      </p:nvGrpSpPr>
      <p:grpSpPr>
        <a:xfrm>
          <a:off x="0" y="0"/>
          <a:ext cx="0" cy="0"/>
          <a:chOff x="0" y="0"/>
          <a:chExt cx="0" cy="0"/>
        </a:xfrm>
      </p:grpSpPr>
      <p:sp>
        <p:nvSpPr>
          <p:cNvPr id="3696" name="Google Shape;3696;g10f1ae4ca63_1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7" name="Google Shape;3697;g10f1ae4ca63_1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1" name="Shape 3701"/>
        <p:cNvGrpSpPr/>
        <p:nvPr/>
      </p:nvGrpSpPr>
      <p:grpSpPr>
        <a:xfrm>
          <a:off x="0" y="0"/>
          <a:ext cx="0" cy="0"/>
          <a:chOff x="0" y="0"/>
          <a:chExt cx="0" cy="0"/>
        </a:xfrm>
      </p:grpSpPr>
      <p:sp>
        <p:nvSpPr>
          <p:cNvPr id="3702" name="Google Shape;3702;gd20ccb20d6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3" name="Google Shape;3703;gd20ccb20d6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7" name="Shape 3707"/>
        <p:cNvGrpSpPr/>
        <p:nvPr/>
      </p:nvGrpSpPr>
      <p:grpSpPr>
        <a:xfrm>
          <a:off x="0" y="0"/>
          <a:ext cx="0" cy="0"/>
          <a:chOff x="0" y="0"/>
          <a:chExt cx="0" cy="0"/>
        </a:xfrm>
      </p:grpSpPr>
      <p:sp>
        <p:nvSpPr>
          <p:cNvPr id="3708" name="Google Shape;3708;g10f1ae4ca63_1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9" name="Google Shape;3709;g10f1ae4ca63_1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3" name="Shape 3713"/>
        <p:cNvGrpSpPr/>
        <p:nvPr/>
      </p:nvGrpSpPr>
      <p:grpSpPr>
        <a:xfrm>
          <a:off x="0" y="0"/>
          <a:ext cx="0" cy="0"/>
          <a:chOff x="0" y="0"/>
          <a:chExt cx="0" cy="0"/>
        </a:xfrm>
      </p:grpSpPr>
      <p:sp>
        <p:nvSpPr>
          <p:cNvPr id="3714" name="Google Shape;3714;g10f1ae4ca63_1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5" name="Google Shape;3715;g10f1ae4ca63_1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9" name="Shape 3719"/>
        <p:cNvGrpSpPr/>
        <p:nvPr/>
      </p:nvGrpSpPr>
      <p:grpSpPr>
        <a:xfrm>
          <a:off x="0" y="0"/>
          <a:ext cx="0" cy="0"/>
          <a:chOff x="0" y="0"/>
          <a:chExt cx="0" cy="0"/>
        </a:xfrm>
      </p:grpSpPr>
      <p:sp>
        <p:nvSpPr>
          <p:cNvPr id="3720" name="Google Shape;3720;g10f1ae4ca63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1" name="Google Shape;3721;g10f1ae4ca63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5" name="Shape 3725"/>
        <p:cNvGrpSpPr/>
        <p:nvPr/>
      </p:nvGrpSpPr>
      <p:grpSpPr>
        <a:xfrm>
          <a:off x="0" y="0"/>
          <a:ext cx="0" cy="0"/>
          <a:chOff x="0" y="0"/>
          <a:chExt cx="0" cy="0"/>
        </a:xfrm>
      </p:grpSpPr>
      <p:sp>
        <p:nvSpPr>
          <p:cNvPr id="3726" name="Google Shape;3726;g10f1ae4ca63_1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7" name="Google Shape;3727;g10f1ae4ca63_1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1" name="Shape 3731"/>
        <p:cNvGrpSpPr/>
        <p:nvPr/>
      </p:nvGrpSpPr>
      <p:grpSpPr>
        <a:xfrm>
          <a:off x="0" y="0"/>
          <a:ext cx="0" cy="0"/>
          <a:chOff x="0" y="0"/>
          <a:chExt cx="0" cy="0"/>
        </a:xfrm>
      </p:grpSpPr>
      <p:sp>
        <p:nvSpPr>
          <p:cNvPr id="3732" name="Google Shape;3732;g10f1ae4ca63_1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3" name="Google Shape;3733;g10f1ae4ca63_1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7" name="Shape 3737"/>
        <p:cNvGrpSpPr/>
        <p:nvPr/>
      </p:nvGrpSpPr>
      <p:grpSpPr>
        <a:xfrm>
          <a:off x="0" y="0"/>
          <a:ext cx="0" cy="0"/>
          <a:chOff x="0" y="0"/>
          <a:chExt cx="0" cy="0"/>
        </a:xfrm>
      </p:grpSpPr>
      <p:sp>
        <p:nvSpPr>
          <p:cNvPr id="3738" name="Google Shape;3738;g10f1ae4ca63_1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9" name="Google Shape;3739;g10f1ae4ca63_1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3" name="Shape 3743"/>
        <p:cNvGrpSpPr/>
        <p:nvPr/>
      </p:nvGrpSpPr>
      <p:grpSpPr>
        <a:xfrm>
          <a:off x="0" y="0"/>
          <a:ext cx="0" cy="0"/>
          <a:chOff x="0" y="0"/>
          <a:chExt cx="0" cy="0"/>
        </a:xfrm>
      </p:grpSpPr>
      <p:sp>
        <p:nvSpPr>
          <p:cNvPr id="3744" name="Google Shape;3744;g107f6583a30_0_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5" name="Google Shape;3745;g107f6583a30_0_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7" name="Shape 3777"/>
        <p:cNvGrpSpPr/>
        <p:nvPr/>
      </p:nvGrpSpPr>
      <p:grpSpPr>
        <a:xfrm>
          <a:off x="0" y="0"/>
          <a:ext cx="0" cy="0"/>
          <a:chOff x="0" y="0"/>
          <a:chExt cx="0" cy="0"/>
        </a:xfrm>
      </p:grpSpPr>
      <p:sp>
        <p:nvSpPr>
          <p:cNvPr id="3778" name="Google Shape;3778;g10eec801e50_1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9" name="Google Shape;3779;g10eec801e50_1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1089e00044b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1089e00044b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3" name="Shape 3783"/>
        <p:cNvGrpSpPr/>
        <p:nvPr/>
      </p:nvGrpSpPr>
      <p:grpSpPr>
        <a:xfrm>
          <a:off x="0" y="0"/>
          <a:ext cx="0" cy="0"/>
          <a:chOff x="0" y="0"/>
          <a:chExt cx="0" cy="0"/>
        </a:xfrm>
      </p:grpSpPr>
      <p:sp>
        <p:nvSpPr>
          <p:cNvPr id="3784" name="Google Shape;3784;g10eec801e50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5" name="Google Shape;3785;g10eec801e50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3" name="Shape 3823"/>
        <p:cNvGrpSpPr/>
        <p:nvPr/>
      </p:nvGrpSpPr>
      <p:grpSpPr>
        <a:xfrm>
          <a:off x="0" y="0"/>
          <a:ext cx="0" cy="0"/>
          <a:chOff x="0" y="0"/>
          <a:chExt cx="0" cy="0"/>
        </a:xfrm>
      </p:grpSpPr>
      <p:sp>
        <p:nvSpPr>
          <p:cNvPr id="3824" name="Google Shape;3824;g10f1ae4ca63_1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5" name="Google Shape;3825;g10f1ae4ca63_1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9" name="Shape 3829"/>
        <p:cNvGrpSpPr/>
        <p:nvPr/>
      </p:nvGrpSpPr>
      <p:grpSpPr>
        <a:xfrm>
          <a:off x="0" y="0"/>
          <a:ext cx="0" cy="0"/>
          <a:chOff x="0" y="0"/>
          <a:chExt cx="0" cy="0"/>
        </a:xfrm>
      </p:grpSpPr>
      <p:sp>
        <p:nvSpPr>
          <p:cNvPr id="3830" name="Google Shape;3830;g10f1ae4ca63_1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1" name="Google Shape;3831;g10f1ae4ca63_1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5" name="Shape 3835"/>
        <p:cNvGrpSpPr/>
        <p:nvPr/>
      </p:nvGrpSpPr>
      <p:grpSpPr>
        <a:xfrm>
          <a:off x="0" y="0"/>
          <a:ext cx="0" cy="0"/>
          <a:chOff x="0" y="0"/>
          <a:chExt cx="0" cy="0"/>
        </a:xfrm>
      </p:grpSpPr>
      <p:sp>
        <p:nvSpPr>
          <p:cNvPr id="3836" name="Google Shape;3836;g10f1ae4ca63_1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7" name="Google Shape;3837;g10f1ae4ca63_1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1" name="Shape 3841"/>
        <p:cNvGrpSpPr/>
        <p:nvPr/>
      </p:nvGrpSpPr>
      <p:grpSpPr>
        <a:xfrm>
          <a:off x="0" y="0"/>
          <a:ext cx="0" cy="0"/>
          <a:chOff x="0" y="0"/>
          <a:chExt cx="0" cy="0"/>
        </a:xfrm>
      </p:grpSpPr>
      <p:sp>
        <p:nvSpPr>
          <p:cNvPr id="3842" name="Google Shape;3842;g10f1ae4ca63_1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3" name="Google Shape;3843;g10f1ae4ca63_1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7" name="Shape 3847"/>
        <p:cNvGrpSpPr/>
        <p:nvPr/>
      </p:nvGrpSpPr>
      <p:grpSpPr>
        <a:xfrm>
          <a:off x="0" y="0"/>
          <a:ext cx="0" cy="0"/>
          <a:chOff x="0" y="0"/>
          <a:chExt cx="0" cy="0"/>
        </a:xfrm>
      </p:grpSpPr>
      <p:sp>
        <p:nvSpPr>
          <p:cNvPr id="3848" name="Google Shape;3848;g10f1ae4ca63_1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9" name="Google Shape;3849;g10f1ae4ca63_1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3" name="Shape 3853"/>
        <p:cNvGrpSpPr/>
        <p:nvPr/>
      </p:nvGrpSpPr>
      <p:grpSpPr>
        <a:xfrm>
          <a:off x="0" y="0"/>
          <a:ext cx="0" cy="0"/>
          <a:chOff x="0" y="0"/>
          <a:chExt cx="0" cy="0"/>
        </a:xfrm>
      </p:grpSpPr>
      <p:sp>
        <p:nvSpPr>
          <p:cNvPr id="3854" name="Google Shape;3854;g10f1ae4ca63_1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5" name="Google Shape;3855;g10f1ae4ca63_1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9" name="Shape 3859"/>
        <p:cNvGrpSpPr/>
        <p:nvPr/>
      </p:nvGrpSpPr>
      <p:grpSpPr>
        <a:xfrm>
          <a:off x="0" y="0"/>
          <a:ext cx="0" cy="0"/>
          <a:chOff x="0" y="0"/>
          <a:chExt cx="0" cy="0"/>
        </a:xfrm>
      </p:grpSpPr>
      <p:sp>
        <p:nvSpPr>
          <p:cNvPr id="3860" name="Google Shape;3860;g10f1ae4ca63_1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1" name="Google Shape;3861;g10f1ae4ca63_1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5" name="Shape 3865"/>
        <p:cNvGrpSpPr/>
        <p:nvPr/>
      </p:nvGrpSpPr>
      <p:grpSpPr>
        <a:xfrm>
          <a:off x="0" y="0"/>
          <a:ext cx="0" cy="0"/>
          <a:chOff x="0" y="0"/>
          <a:chExt cx="0" cy="0"/>
        </a:xfrm>
      </p:grpSpPr>
      <p:sp>
        <p:nvSpPr>
          <p:cNvPr id="3866" name="Google Shape;3866;g10f1ae4ca63_1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7" name="Google Shape;3867;g10f1ae4ca63_1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1" name="Shape 3871"/>
        <p:cNvGrpSpPr/>
        <p:nvPr/>
      </p:nvGrpSpPr>
      <p:grpSpPr>
        <a:xfrm>
          <a:off x="0" y="0"/>
          <a:ext cx="0" cy="0"/>
          <a:chOff x="0" y="0"/>
          <a:chExt cx="0" cy="0"/>
        </a:xfrm>
      </p:grpSpPr>
      <p:sp>
        <p:nvSpPr>
          <p:cNvPr id="3872" name="Google Shape;3872;g10f1ae4ca63_1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3" name="Google Shape;3873;g10f1ae4ca63_1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8" name="Shape 1228"/>
        <p:cNvGrpSpPr/>
        <p:nvPr/>
      </p:nvGrpSpPr>
      <p:grpSpPr>
        <a:xfrm>
          <a:off x="0" y="0"/>
          <a:ext cx="0" cy="0"/>
          <a:chOff x="0" y="0"/>
          <a:chExt cx="0" cy="0"/>
        </a:xfrm>
      </p:grpSpPr>
      <p:sp>
        <p:nvSpPr>
          <p:cNvPr id="1229" name="Google Shape;1229;g8ca35c373a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0" name="Google Shape;1230;g8ca35c373a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 name="Shape 1698"/>
        <p:cNvGrpSpPr/>
        <p:nvPr/>
      </p:nvGrpSpPr>
      <p:grpSpPr>
        <a:xfrm>
          <a:off x="0" y="0"/>
          <a:ext cx="0" cy="0"/>
          <a:chOff x="0" y="0"/>
          <a:chExt cx="0" cy="0"/>
        </a:xfrm>
      </p:grpSpPr>
      <p:sp>
        <p:nvSpPr>
          <p:cNvPr id="1699" name="Google Shape;1699;g1089e00044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0" name="Google Shape;1700;g1089e00044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https://drive.google.com/drive/folders/1hKZ5bQCE-O1hXGIalKyLEgxuo8g-xUEj?usp=sharing</a:t>
            </a:r>
            <a:endParaRPr/>
          </a:p>
        </p:txBody>
      </p:sp>
    </p:spTree>
  </p:cSld>
  <p:clrMapOvr>
    <a:masterClrMapping/>
  </p:clrMapOvr>
</p:notes>
</file>

<file path=ppt/notesSlides/notesSlide2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7" name="Shape 3877"/>
        <p:cNvGrpSpPr/>
        <p:nvPr/>
      </p:nvGrpSpPr>
      <p:grpSpPr>
        <a:xfrm>
          <a:off x="0" y="0"/>
          <a:ext cx="0" cy="0"/>
          <a:chOff x="0" y="0"/>
          <a:chExt cx="0" cy="0"/>
        </a:xfrm>
      </p:grpSpPr>
      <p:sp>
        <p:nvSpPr>
          <p:cNvPr id="3878" name="Google Shape;3878;g10f1ae4ca63_1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9" name="Google Shape;3879;g10f1ae4ca63_1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3" name="Shape 3883"/>
        <p:cNvGrpSpPr/>
        <p:nvPr/>
      </p:nvGrpSpPr>
      <p:grpSpPr>
        <a:xfrm>
          <a:off x="0" y="0"/>
          <a:ext cx="0" cy="0"/>
          <a:chOff x="0" y="0"/>
          <a:chExt cx="0" cy="0"/>
        </a:xfrm>
      </p:grpSpPr>
      <p:sp>
        <p:nvSpPr>
          <p:cNvPr id="3884" name="Google Shape;3884;g10f1ae4ca63_1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5" name="Google Shape;3885;g10f1ae4ca63_1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9" name="Shape 3889"/>
        <p:cNvGrpSpPr/>
        <p:nvPr/>
      </p:nvGrpSpPr>
      <p:grpSpPr>
        <a:xfrm>
          <a:off x="0" y="0"/>
          <a:ext cx="0" cy="0"/>
          <a:chOff x="0" y="0"/>
          <a:chExt cx="0" cy="0"/>
        </a:xfrm>
      </p:grpSpPr>
      <p:sp>
        <p:nvSpPr>
          <p:cNvPr id="3890" name="Google Shape;3890;g10f1ae4ca63_1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1" name="Google Shape;3891;g10f1ae4ca63_1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5" name="Shape 3895"/>
        <p:cNvGrpSpPr/>
        <p:nvPr/>
      </p:nvGrpSpPr>
      <p:grpSpPr>
        <a:xfrm>
          <a:off x="0" y="0"/>
          <a:ext cx="0" cy="0"/>
          <a:chOff x="0" y="0"/>
          <a:chExt cx="0" cy="0"/>
        </a:xfrm>
      </p:grpSpPr>
      <p:sp>
        <p:nvSpPr>
          <p:cNvPr id="3896" name="Google Shape;3896;g10f1ae4ca63_1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7" name="Google Shape;3897;g10f1ae4ca63_1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1" name="Shape 3901"/>
        <p:cNvGrpSpPr/>
        <p:nvPr/>
      </p:nvGrpSpPr>
      <p:grpSpPr>
        <a:xfrm>
          <a:off x="0" y="0"/>
          <a:ext cx="0" cy="0"/>
          <a:chOff x="0" y="0"/>
          <a:chExt cx="0" cy="0"/>
        </a:xfrm>
      </p:grpSpPr>
      <p:sp>
        <p:nvSpPr>
          <p:cNvPr id="3902" name="Google Shape;3902;g10f1ae4ca63_1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3" name="Google Shape;3903;g10f1ae4ca63_1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7" name="Shape 3907"/>
        <p:cNvGrpSpPr/>
        <p:nvPr/>
      </p:nvGrpSpPr>
      <p:grpSpPr>
        <a:xfrm>
          <a:off x="0" y="0"/>
          <a:ext cx="0" cy="0"/>
          <a:chOff x="0" y="0"/>
          <a:chExt cx="0" cy="0"/>
        </a:xfrm>
      </p:grpSpPr>
      <p:sp>
        <p:nvSpPr>
          <p:cNvPr id="3908" name="Google Shape;3908;g10f1ae4ca63_1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9" name="Google Shape;3909;g10f1ae4ca63_1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3" name="Shape 3913"/>
        <p:cNvGrpSpPr/>
        <p:nvPr/>
      </p:nvGrpSpPr>
      <p:grpSpPr>
        <a:xfrm>
          <a:off x="0" y="0"/>
          <a:ext cx="0" cy="0"/>
          <a:chOff x="0" y="0"/>
          <a:chExt cx="0" cy="0"/>
        </a:xfrm>
      </p:grpSpPr>
      <p:sp>
        <p:nvSpPr>
          <p:cNvPr id="3914" name="Google Shape;3914;g10f1ae4ca63_1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5" name="Google Shape;3915;g10f1ae4ca63_1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9" name="Shape 3919"/>
        <p:cNvGrpSpPr/>
        <p:nvPr/>
      </p:nvGrpSpPr>
      <p:grpSpPr>
        <a:xfrm>
          <a:off x="0" y="0"/>
          <a:ext cx="0" cy="0"/>
          <a:chOff x="0" y="0"/>
          <a:chExt cx="0" cy="0"/>
        </a:xfrm>
      </p:grpSpPr>
      <p:sp>
        <p:nvSpPr>
          <p:cNvPr id="3920" name="Google Shape;3920;g10f1ae4ca63_1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1" name="Google Shape;3921;g10f1ae4ca63_1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9" name="Shape 3959"/>
        <p:cNvGrpSpPr/>
        <p:nvPr/>
      </p:nvGrpSpPr>
      <p:grpSpPr>
        <a:xfrm>
          <a:off x="0" y="0"/>
          <a:ext cx="0" cy="0"/>
          <a:chOff x="0" y="0"/>
          <a:chExt cx="0" cy="0"/>
        </a:xfrm>
      </p:grpSpPr>
      <p:sp>
        <p:nvSpPr>
          <p:cNvPr id="3960" name="Google Shape;3960;g10f1ae4ca63_1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1" name="Google Shape;3961;g10f1ae4ca63_1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5" name="Shape 3965"/>
        <p:cNvGrpSpPr/>
        <p:nvPr/>
      </p:nvGrpSpPr>
      <p:grpSpPr>
        <a:xfrm>
          <a:off x="0" y="0"/>
          <a:ext cx="0" cy="0"/>
          <a:chOff x="0" y="0"/>
          <a:chExt cx="0" cy="0"/>
        </a:xfrm>
      </p:grpSpPr>
      <p:sp>
        <p:nvSpPr>
          <p:cNvPr id="3966" name="Google Shape;3966;g10f1ae4ca63_1_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7" name="Google Shape;3967;g10f1ae4ca63_1_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0" name="Shape 1760"/>
        <p:cNvGrpSpPr/>
        <p:nvPr/>
      </p:nvGrpSpPr>
      <p:grpSpPr>
        <a:xfrm>
          <a:off x="0" y="0"/>
          <a:ext cx="0" cy="0"/>
          <a:chOff x="0" y="0"/>
          <a:chExt cx="0" cy="0"/>
        </a:xfrm>
      </p:grpSpPr>
      <p:sp>
        <p:nvSpPr>
          <p:cNvPr id="1761" name="Google Shape;1761;g1089e00044b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2" name="Google Shape;1762;g1089e00044b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3" name="Shape 3973"/>
        <p:cNvGrpSpPr/>
        <p:nvPr/>
      </p:nvGrpSpPr>
      <p:grpSpPr>
        <a:xfrm>
          <a:off x="0" y="0"/>
          <a:ext cx="0" cy="0"/>
          <a:chOff x="0" y="0"/>
          <a:chExt cx="0" cy="0"/>
        </a:xfrm>
      </p:grpSpPr>
      <p:sp>
        <p:nvSpPr>
          <p:cNvPr id="3974" name="Google Shape;3974;g10f1ae4ca63_1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5" name="Google Shape;3975;g10f1ae4ca63_1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9" name="Shape 3979"/>
        <p:cNvGrpSpPr/>
        <p:nvPr/>
      </p:nvGrpSpPr>
      <p:grpSpPr>
        <a:xfrm>
          <a:off x="0" y="0"/>
          <a:ext cx="0" cy="0"/>
          <a:chOff x="0" y="0"/>
          <a:chExt cx="0" cy="0"/>
        </a:xfrm>
      </p:grpSpPr>
      <p:sp>
        <p:nvSpPr>
          <p:cNvPr id="3980" name="Google Shape;3980;g10f1ae4ca63_1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1" name="Google Shape;3981;g10f1ae4ca63_1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5" name="Shape 3985"/>
        <p:cNvGrpSpPr/>
        <p:nvPr/>
      </p:nvGrpSpPr>
      <p:grpSpPr>
        <a:xfrm>
          <a:off x="0" y="0"/>
          <a:ext cx="0" cy="0"/>
          <a:chOff x="0" y="0"/>
          <a:chExt cx="0" cy="0"/>
        </a:xfrm>
      </p:grpSpPr>
      <p:sp>
        <p:nvSpPr>
          <p:cNvPr id="3986" name="Google Shape;3986;g10f1ae4ca63_1_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7" name="Google Shape;3987;g10f1ae4ca63_1_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1" name="Shape 3991"/>
        <p:cNvGrpSpPr/>
        <p:nvPr/>
      </p:nvGrpSpPr>
      <p:grpSpPr>
        <a:xfrm>
          <a:off x="0" y="0"/>
          <a:ext cx="0" cy="0"/>
          <a:chOff x="0" y="0"/>
          <a:chExt cx="0" cy="0"/>
        </a:xfrm>
      </p:grpSpPr>
      <p:sp>
        <p:nvSpPr>
          <p:cNvPr id="3992" name="Google Shape;3992;gd20ccb20d6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3" name="Google Shape;3993;gd20ccb20d6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7" name="Shape 3997"/>
        <p:cNvGrpSpPr/>
        <p:nvPr/>
      </p:nvGrpSpPr>
      <p:grpSpPr>
        <a:xfrm>
          <a:off x="0" y="0"/>
          <a:ext cx="0" cy="0"/>
          <a:chOff x="0" y="0"/>
          <a:chExt cx="0" cy="0"/>
        </a:xfrm>
      </p:grpSpPr>
      <p:sp>
        <p:nvSpPr>
          <p:cNvPr id="3998" name="Google Shape;3998;g10f1ae4ca63_1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9" name="Google Shape;3999;g10f1ae4ca63_1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3" name="Shape 4003"/>
        <p:cNvGrpSpPr/>
        <p:nvPr/>
      </p:nvGrpSpPr>
      <p:grpSpPr>
        <a:xfrm>
          <a:off x="0" y="0"/>
          <a:ext cx="0" cy="0"/>
          <a:chOff x="0" y="0"/>
          <a:chExt cx="0" cy="0"/>
        </a:xfrm>
      </p:grpSpPr>
      <p:sp>
        <p:nvSpPr>
          <p:cNvPr id="4004" name="Google Shape;4004;g10f1ae4ca63_1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5" name="Google Shape;4005;g10f1ae4ca63_1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9" name="Shape 4009"/>
        <p:cNvGrpSpPr/>
        <p:nvPr/>
      </p:nvGrpSpPr>
      <p:grpSpPr>
        <a:xfrm>
          <a:off x="0" y="0"/>
          <a:ext cx="0" cy="0"/>
          <a:chOff x="0" y="0"/>
          <a:chExt cx="0" cy="0"/>
        </a:xfrm>
      </p:grpSpPr>
      <p:sp>
        <p:nvSpPr>
          <p:cNvPr id="4010" name="Google Shape;4010;g10f1ae4ca63_1_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1" name="Google Shape;4011;g10f1ae4ca63_1_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5" name="Shape 4015"/>
        <p:cNvGrpSpPr/>
        <p:nvPr/>
      </p:nvGrpSpPr>
      <p:grpSpPr>
        <a:xfrm>
          <a:off x="0" y="0"/>
          <a:ext cx="0" cy="0"/>
          <a:chOff x="0" y="0"/>
          <a:chExt cx="0" cy="0"/>
        </a:xfrm>
      </p:grpSpPr>
      <p:sp>
        <p:nvSpPr>
          <p:cNvPr id="4016" name="Google Shape;4016;g1e327e44e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7" name="Google Shape;4017;g1e327e44e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9" name="Shape 1769"/>
        <p:cNvGrpSpPr/>
        <p:nvPr/>
      </p:nvGrpSpPr>
      <p:grpSpPr>
        <a:xfrm>
          <a:off x="0" y="0"/>
          <a:ext cx="0" cy="0"/>
          <a:chOff x="0" y="0"/>
          <a:chExt cx="0" cy="0"/>
        </a:xfrm>
      </p:grpSpPr>
      <p:sp>
        <p:nvSpPr>
          <p:cNvPr id="1770" name="Google Shape;1770;g1089e00044b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1" name="Google Shape;1771;g1089e00044b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9" name="Shape 1799"/>
        <p:cNvGrpSpPr/>
        <p:nvPr/>
      </p:nvGrpSpPr>
      <p:grpSpPr>
        <a:xfrm>
          <a:off x="0" y="0"/>
          <a:ext cx="0" cy="0"/>
          <a:chOff x="0" y="0"/>
          <a:chExt cx="0" cy="0"/>
        </a:xfrm>
      </p:grpSpPr>
      <p:sp>
        <p:nvSpPr>
          <p:cNvPr id="1800" name="Google Shape;1800;g1089e00044b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1" name="Google Shape;1801;g1089e00044b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7" name="Shape 1807"/>
        <p:cNvGrpSpPr/>
        <p:nvPr/>
      </p:nvGrpSpPr>
      <p:grpSpPr>
        <a:xfrm>
          <a:off x="0" y="0"/>
          <a:ext cx="0" cy="0"/>
          <a:chOff x="0" y="0"/>
          <a:chExt cx="0" cy="0"/>
        </a:xfrm>
      </p:grpSpPr>
      <p:sp>
        <p:nvSpPr>
          <p:cNvPr id="1808" name="Google Shape;1808;g1089e00044b_0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9" name="Google Shape;1809;g1089e00044b_0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2" name="Shape 1812"/>
        <p:cNvGrpSpPr/>
        <p:nvPr/>
      </p:nvGrpSpPr>
      <p:grpSpPr>
        <a:xfrm>
          <a:off x="0" y="0"/>
          <a:ext cx="0" cy="0"/>
          <a:chOff x="0" y="0"/>
          <a:chExt cx="0" cy="0"/>
        </a:xfrm>
      </p:grpSpPr>
      <p:sp>
        <p:nvSpPr>
          <p:cNvPr id="1813" name="Google Shape;1813;g107f6583a30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4" name="Google Shape;1814;g107f6583a30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0" name="Shape 1830"/>
        <p:cNvGrpSpPr/>
        <p:nvPr/>
      </p:nvGrpSpPr>
      <p:grpSpPr>
        <a:xfrm>
          <a:off x="0" y="0"/>
          <a:ext cx="0" cy="0"/>
          <a:chOff x="0" y="0"/>
          <a:chExt cx="0" cy="0"/>
        </a:xfrm>
      </p:grpSpPr>
      <p:sp>
        <p:nvSpPr>
          <p:cNvPr id="1831" name="Google Shape;1831;g107f6583a30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2" name="Google Shape;1832;g107f6583a30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4" name="Shape 1864"/>
        <p:cNvGrpSpPr/>
        <p:nvPr/>
      </p:nvGrpSpPr>
      <p:grpSpPr>
        <a:xfrm>
          <a:off x="0" y="0"/>
          <a:ext cx="0" cy="0"/>
          <a:chOff x="0" y="0"/>
          <a:chExt cx="0" cy="0"/>
        </a:xfrm>
      </p:grpSpPr>
      <p:sp>
        <p:nvSpPr>
          <p:cNvPr id="1865" name="Google Shape;1865;g10a14c888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6" name="Google Shape;1866;g10a14c888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0" name="Shape 1870"/>
        <p:cNvGrpSpPr/>
        <p:nvPr/>
      </p:nvGrpSpPr>
      <p:grpSpPr>
        <a:xfrm>
          <a:off x="0" y="0"/>
          <a:ext cx="0" cy="0"/>
          <a:chOff x="0" y="0"/>
          <a:chExt cx="0" cy="0"/>
        </a:xfrm>
      </p:grpSpPr>
      <p:sp>
        <p:nvSpPr>
          <p:cNvPr id="1871" name="Google Shape;1871;g10ea19f822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2" name="Google Shape;1872;g10ea19f822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7" name="Shape 1877"/>
        <p:cNvGrpSpPr/>
        <p:nvPr/>
      </p:nvGrpSpPr>
      <p:grpSpPr>
        <a:xfrm>
          <a:off x="0" y="0"/>
          <a:ext cx="0" cy="0"/>
          <a:chOff x="0" y="0"/>
          <a:chExt cx="0" cy="0"/>
        </a:xfrm>
      </p:grpSpPr>
      <p:sp>
        <p:nvSpPr>
          <p:cNvPr id="1878" name="Google Shape;1878;g10a13bb904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9" name="Google Shape;1879;g10a13bb904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 name="Shape 1270"/>
        <p:cNvGrpSpPr/>
        <p:nvPr/>
      </p:nvGrpSpPr>
      <p:grpSpPr>
        <a:xfrm>
          <a:off x="0" y="0"/>
          <a:ext cx="0" cy="0"/>
          <a:chOff x="0" y="0"/>
          <a:chExt cx="0" cy="0"/>
        </a:xfrm>
      </p:grpSpPr>
      <p:sp>
        <p:nvSpPr>
          <p:cNvPr id="1271" name="Google Shape;1271;g8ca35c373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 name="Google Shape;1272;g8ca35c373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7" name="Shape 1917"/>
        <p:cNvGrpSpPr/>
        <p:nvPr/>
      </p:nvGrpSpPr>
      <p:grpSpPr>
        <a:xfrm>
          <a:off x="0" y="0"/>
          <a:ext cx="0" cy="0"/>
          <a:chOff x="0" y="0"/>
          <a:chExt cx="0" cy="0"/>
        </a:xfrm>
      </p:grpSpPr>
      <p:sp>
        <p:nvSpPr>
          <p:cNvPr id="1918" name="Google Shape;1918;g107f6583a30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9" name="Google Shape;1919;g107f6583a30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9" name="Shape 1939"/>
        <p:cNvGrpSpPr/>
        <p:nvPr/>
      </p:nvGrpSpPr>
      <p:grpSpPr>
        <a:xfrm>
          <a:off x="0" y="0"/>
          <a:ext cx="0" cy="0"/>
          <a:chOff x="0" y="0"/>
          <a:chExt cx="0" cy="0"/>
        </a:xfrm>
      </p:grpSpPr>
      <p:sp>
        <p:nvSpPr>
          <p:cNvPr id="1940" name="Google Shape;1940;g10a14c88832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1" name="Google Shape;1941;g10a14c88832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1" name="Shape 1961"/>
        <p:cNvGrpSpPr/>
        <p:nvPr/>
      </p:nvGrpSpPr>
      <p:grpSpPr>
        <a:xfrm>
          <a:off x="0" y="0"/>
          <a:ext cx="0" cy="0"/>
          <a:chOff x="0" y="0"/>
          <a:chExt cx="0" cy="0"/>
        </a:xfrm>
      </p:grpSpPr>
      <p:sp>
        <p:nvSpPr>
          <p:cNvPr id="1962" name="Google Shape;1962;g10a14c88832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3" name="Google Shape;1963;g10a14c88832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3" name="Shape 1983"/>
        <p:cNvGrpSpPr/>
        <p:nvPr/>
      </p:nvGrpSpPr>
      <p:grpSpPr>
        <a:xfrm>
          <a:off x="0" y="0"/>
          <a:ext cx="0" cy="0"/>
          <a:chOff x="0" y="0"/>
          <a:chExt cx="0" cy="0"/>
        </a:xfrm>
      </p:grpSpPr>
      <p:sp>
        <p:nvSpPr>
          <p:cNvPr id="1984" name="Google Shape;1984;g10ea19f822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5" name="Google Shape;1985;g10ea19f822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3" name="Shape 2023"/>
        <p:cNvGrpSpPr/>
        <p:nvPr/>
      </p:nvGrpSpPr>
      <p:grpSpPr>
        <a:xfrm>
          <a:off x="0" y="0"/>
          <a:ext cx="0" cy="0"/>
          <a:chOff x="0" y="0"/>
          <a:chExt cx="0" cy="0"/>
        </a:xfrm>
      </p:grpSpPr>
      <p:sp>
        <p:nvSpPr>
          <p:cNvPr id="2024" name="Google Shape;2024;g10a14c88832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5" name="Google Shape;2025;g10a14c88832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8" name="Shape 2058"/>
        <p:cNvGrpSpPr/>
        <p:nvPr/>
      </p:nvGrpSpPr>
      <p:grpSpPr>
        <a:xfrm>
          <a:off x="0" y="0"/>
          <a:ext cx="0" cy="0"/>
          <a:chOff x="0" y="0"/>
          <a:chExt cx="0" cy="0"/>
        </a:xfrm>
      </p:grpSpPr>
      <p:sp>
        <p:nvSpPr>
          <p:cNvPr id="2059" name="Google Shape;2059;g10a14c88832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0" name="Google Shape;2060;g10a14c88832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1" name="Shape 2081"/>
        <p:cNvGrpSpPr/>
        <p:nvPr/>
      </p:nvGrpSpPr>
      <p:grpSpPr>
        <a:xfrm>
          <a:off x="0" y="0"/>
          <a:ext cx="0" cy="0"/>
          <a:chOff x="0" y="0"/>
          <a:chExt cx="0" cy="0"/>
        </a:xfrm>
      </p:grpSpPr>
      <p:sp>
        <p:nvSpPr>
          <p:cNvPr id="2082" name="Google Shape;2082;g10ea19f822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3" name="Google Shape;2083;g10ea19f822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0" name="Shape 2090"/>
        <p:cNvGrpSpPr/>
        <p:nvPr/>
      </p:nvGrpSpPr>
      <p:grpSpPr>
        <a:xfrm>
          <a:off x="0" y="0"/>
          <a:ext cx="0" cy="0"/>
          <a:chOff x="0" y="0"/>
          <a:chExt cx="0" cy="0"/>
        </a:xfrm>
      </p:grpSpPr>
      <p:sp>
        <p:nvSpPr>
          <p:cNvPr id="2091" name="Google Shape;2091;g10ea19f822c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2" name="Google Shape;2092;g10ea19f822c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6" name="Shape 2096"/>
        <p:cNvGrpSpPr/>
        <p:nvPr/>
      </p:nvGrpSpPr>
      <p:grpSpPr>
        <a:xfrm>
          <a:off x="0" y="0"/>
          <a:ext cx="0" cy="0"/>
          <a:chOff x="0" y="0"/>
          <a:chExt cx="0" cy="0"/>
        </a:xfrm>
      </p:grpSpPr>
      <p:sp>
        <p:nvSpPr>
          <p:cNvPr id="2097" name="Google Shape;2097;g10ea19f822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8" name="Google Shape;2098;g10ea19f822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3" name="Shape 2103"/>
        <p:cNvGrpSpPr/>
        <p:nvPr/>
      </p:nvGrpSpPr>
      <p:grpSpPr>
        <a:xfrm>
          <a:off x="0" y="0"/>
          <a:ext cx="0" cy="0"/>
          <a:chOff x="0" y="0"/>
          <a:chExt cx="0" cy="0"/>
        </a:xfrm>
      </p:grpSpPr>
      <p:sp>
        <p:nvSpPr>
          <p:cNvPr id="2104" name="Google Shape;2104;g10a13bb904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5" name="Google Shape;2105;g10a13bb904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g107f6583a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 name="Google Shape;1278;g107f6583a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1" name="Shape 2111"/>
        <p:cNvGrpSpPr/>
        <p:nvPr/>
      </p:nvGrpSpPr>
      <p:grpSpPr>
        <a:xfrm>
          <a:off x="0" y="0"/>
          <a:ext cx="0" cy="0"/>
          <a:chOff x="0" y="0"/>
          <a:chExt cx="0" cy="0"/>
        </a:xfrm>
      </p:grpSpPr>
      <p:sp>
        <p:nvSpPr>
          <p:cNvPr id="2112" name="Google Shape;2112;g10ea19f822c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3" name="Google Shape;2113;g10ea19f822c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1" name="Shape 2151"/>
        <p:cNvGrpSpPr/>
        <p:nvPr/>
      </p:nvGrpSpPr>
      <p:grpSpPr>
        <a:xfrm>
          <a:off x="0" y="0"/>
          <a:ext cx="0" cy="0"/>
          <a:chOff x="0" y="0"/>
          <a:chExt cx="0" cy="0"/>
        </a:xfrm>
      </p:grpSpPr>
      <p:sp>
        <p:nvSpPr>
          <p:cNvPr id="2152" name="Google Shape;2152;g10ea1a5283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3" name="Google Shape;2153;g10ea1a5283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9" name="Shape 2159"/>
        <p:cNvGrpSpPr/>
        <p:nvPr/>
      </p:nvGrpSpPr>
      <p:grpSpPr>
        <a:xfrm>
          <a:off x="0" y="0"/>
          <a:ext cx="0" cy="0"/>
          <a:chOff x="0" y="0"/>
          <a:chExt cx="0" cy="0"/>
        </a:xfrm>
      </p:grpSpPr>
      <p:sp>
        <p:nvSpPr>
          <p:cNvPr id="2160" name="Google Shape;2160;g10ea1a5283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1" name="Google Shape;2161;g10ea1a5283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5" name="Shape 2165"/>
        <p:cNvGrpSpPr/>
        <p:nvPr/>
      </p:nvGrpSpPr>
      <p:grpSpPr>
        <a:xfrm>
          <a:off x="0" y="0"/>
          <a:ext cx="0" cy="0"/>
          <a:chOff x="0" y="0"/>
          <a:chExt cx="0" cy="0"/>
        </a:xfrm>
      </p:grpSpPr>
      <p:sp>
        <p:nvSpPr>
          <p:cNvPr id="2166" name="Google Shape;2166;g10ea1a5283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7" name="Google Shape;2167;g10ea1a5283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1" name="Shape 2171"/>
        <p:cNvGrpSpPr/>
        <p:nvPr/>
      </p:nvGrpSpPr>
      <p:grpSpPr>
        <a:xfrm>
          <a:off x="0" y="0"/>
          <a:ext cx="0" cy="0"/>
          <a:chOff x="0" y="0"/>
          <a:chExt cx="0" cy="0"/>
        </a:xfrm>
      </p:grpSpPr>
      <p:sp>
        <p:nvSpPr>
          <p:cNvPr id="2172" name="Google Shape;2172;g10ea1a5283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3" name="Google Shape;2173;g10ea1a5283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8" name="Shape 2188"/>
        <p:cNvGrpSpPr/>
        <p:nvPr/>
      </p:nvGrpSpPr>
      <p:grpSpPr>
        <a:xfrm>
          <a:off x="0" y="0"/>
          <a:ext cx="0" cy="0"/>
          <a:chOff x="0" y="0"/>
          <a:chExt cx="0" cy="0"/>
        </a:xfrm>
      </p:grpSpPr>
      <p:sp>
        <p:nvSpPr>
          <p:cNvPr id="2189" name="Google Shape;2189;g10ea1a52835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0" name="Google Shape;2190;g10ea1a52835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5" name="Shape 2195"/>
        <p:cNvGrpSpPr/>
        <p:nvPr/>
      </p:nvGrpSpPr>
      <p:grpSpPr>
        <a:xfrm>
          <a:off x="0" y="0"/>
          <a:ext cx="0" cy="0"/>
          <a:chOff x="0" y="0"/>
          <a:chExt cx="0" cy="0"/>
        </a:xfrm>
      </p:grpSpPr>
      <p:sp>
        <p:nvSpPr>
          <p:cNvPr id="2196" name="Google Shape;2196;g10a13bb904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7" name="Google Shape;2197;g10a13bb904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3" name="Shape 2203"/>
        <p:cNvGrpSpPr/>
        <p:nvPr/>
      </p:nvGrpSpPr>
      <p:grpSpPr>
        <a:xfrm>
          <a:off x="0" y="0"/>
          <a:ext cx="0" cy="0"/>
          <a:chOff x="0" y="0"/>
          <a:chExt cx="0" cy="0"/>
        </a:xfrm>
      </p:grpSpPr>
      <p:sp>
        <p:nvSpPr>
          <p:cNvPr id="2204" name="Google Shape;2204;g10eec801e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5" name="Google Shape;2205;g10eec801e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3" name="Shape 2213"/>
        <p:cNvGrpSpPr/>
        <p:nvPr/>
      </p:nvGrpSpPr>
      <p:grpSpPr>
        <a:xfrm>
          <a:off x="0" y="0"/>
          <a:ext cx="0" cy="0"/>
          <a:chOff x="0" y="0"/>
          <a:chExt cx="0" cy="0"/>
        </a:xfrm>
      </p:grpSpPr>
      <p:sp>
        <p:nvSpPr>
          <p:cNvPr id="2214" name="Google Shape;2214;g10ea19f822c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5" name="Google Shape;2215;g10ea19f822c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3" name="Shape 2253"/>
        <p:cNvGrpSpPr/>
        <p:nvPr/>
      </p:nvGrpSpPr>
      <p:grpSpPr>
        <a:xfrm>
          <a:off x="0" y="0"/>
          <a:ext cx="0" cy="0"/>
          <a:chOff x="0" y="0"/>
          <a:chExt cx="0" cy="0"/>
        </a:xfrm>
      </p:grpSpPr>
      <p:sp>
        <p:nvSpPr>
          <p:cNvPr id="2254" name="Google Shape;2254;g10ea1a52835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5" name="Google Shape;2255;g10ea1a52835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8ca35c373a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8ca35c373a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9" name="Shape 2259"/>
        <p:cNvGrpSpPr/>
        <p:nvPr/>
      </p:nvGrpSpPr>
      <p:grpSpPr>
        <a:xfrm>
          <a:off x="0" y="0"/>
          <a:ext cx="0" cy="0"/>
          <a:chOff x="0" y="0"/>
          <a:chExt cx="0" cy="0"/>
        </a:xfrm>
      </p:grpSpPr>
      <p:sp>
        <p:nvSpPr>
          <p:cNvPr id="2260" name="Google Shape;2260;g10ea1a52835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1" name="Google Shape;2261;g10ea1a52835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7" name="Shape 2267"/>
        <p:cNvGrpSpPr/>
        <p:nvPr/>
      </p:nvGrpSpPr>
      <p:grpSpPr>
        <a:xfrm>
          <a:off x="0" y="0"/>
          <a:ext cx="0" cy="0"/>
          <a:chOff x="0" y="0"/>
          <a:chExt cx="0" cy="0"/>
        </a:xfrm>
      </p:grpSpPr>
      <p:sp>
        <p:nvSpPr>
          <p:cNvPr id="2268" name="Google Shape;2268;g10a13bb904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9" name="Google Shape;2269;g10a13bb904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7" name="Shape 2307"/>
        <p:cNvGrpSpPr/>
        <p:nvPr/>
      </p:nvGrpSpPr>
      <p:grpSpPr>
        <a:xfrm>
          <a:off x="0" y="0"/>
          <a:ext cx="0" cy="0"/>
          <a:chOff x="0" y="0"/>
          <a:chExt cx="0" cy="0"/>
        </a:xfrm>
      </p:grpSpPr>
      <p:sp>
        <p:nvSpPr>
          <p:cNvPr id="2308" name="Google Shape;2308;g10a13bb9042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9" name="Google Shape;2309;g10a13bb9042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2" name="Shape 2342"/>
        <p:cNvGrpSpPr/>
        <p:nvPr/>
      </p:nvGrpSpPr>
      <p:grpSpPr>
        <a:xfrm>
          <a:off x="0" y="0"/>
          <a:ext cx="0" cy="0"/>
          <a:chOff x="0" y="0"/>
          <a:chExt cx="0" cy="0"/>
        </a:xfrm>
      </p:grpSpPr>
      <p:sp>
        <p:nvSpPr>
          <p:cNvPr id="2343" name="Google Shape;2343;g10a13bb9042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4" name="Google Shape;2344;g10a13bb9042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0" name="Shape 2350"/>
        <p:cNvGrpSpPr/>
        <p:nvPr/>
      </p:nvGrpSpPr>
      <p:grpSpPr>
        <a:xfrm>
          <a:off x="0" y="0"/>
          <a:ext cx="0" cy="0"/>
          <a:chOff x="0" y="0"/>
          <a:chExt cx="0" cy="0"/>
        </a:xfrm>
      </p:grpSpPr>
      <p:sp>
        <p:nvSpPr>
          <p:cNvPr id="2351" name="Google Shape;2351;g107f6583a30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2" name="Google Shape;2352;g107f6583a30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7" name="Shape 2357"/>
        <p:cNvGrpSpPr/>
        <p:nvPr/>
      </p:nvGrpSpPr>
      <p:grpSpPr>
        <a:xfrm>
          <a:off x="0" y="0"/>
          <a:ext cx="0" cy="0"/>
          <a:chOff x="0" y="0"/>
          <a:chExt cx="0" cy="0"/>
        </a:xfrm>
      </p:grpSpPr>
      <p:sp>
        <p:nvSpPr>
          <p:cNvPr id="2358" name="Google Shape;2358;g10ec5457af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9" name="Google Shape;2359;g10ec5457af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6" name="Shape 2406"/>
        <p:cNvGrpSpPr/>
        <p:nvPr/>
      </p:nvGrpSpPr>
      <p:grpSpPr>
        <a:xfrm>
          <a:off x="0" y="0"/>
          <a:ext cx="0" cy="0"/>
          <a:chOff x="0" y="0"/>
          <a:chExt cx="0" cy="0"/>
        </a:xfrm>
      </p:grpSpPr>
      <p:sp>
        <p:nvSpPr>
          <p:cNvPr id="2407" name="Google Shape;2407;g10ec5457aff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8" name="Google Shape;2408;g10ec5457aff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8" name="Shape 2448"/>
        <p:cNvGrpSpPr/>
        <p:nvPr/>
      </p:nvGrpSpPr>
      <p:grpSpPr>
        <a:xfrm>
          <a:off x="0" y="0"/>
          <a:ext cx="0" cy="0"/>
          <a:chOff x="0" y="0"/>
          <a:chExt cx="0" cy="0"/>
        </a:xfrm>
      </p:grpSpPr>
      <p:sp>
        <p:nvSpPr>
          <p:cNvPr id="2449" name="Google Shape;2449;g1111cd155a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0" name="Google Shape;2450;g1111cd155a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5" name="Shape 2485"/>
        <p:cNvGrpSpPr/>
        <p:nvPr/>
      </p:nvGrpSpPr>
      <p:grpSpPr>
        <a:xfrm>
          <a:off x="0" y="0"/>
          <a:ext cx="0" cy="0"/>
          <a:chOff x="0" y="0"/>
          <a:chExt cx="0" cy="0"/>
        </a:xfrm>
      </p:grpSpPr>
      <p:sp>
        <p:nvSpPr>
          <p:cNvPr id="2486" name="Google Shape;2486;g10f1ae4ca6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7" name="Google Shape;2487;g10f1ae4ca6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9" name="Shape 2519"/>
        <p:cNvGrpSpPr/>
        <p:nvPr/>
      </p:nvGrpSpPr>
      <p:grpSpPr>
        <a:xfrm>
          <a:off x="0" y="0"/>
          <a:ext cx="0" cy="0"/>
          <a:chOff x="0" y="0"/>
          <a:chExt cx="0" cy="0"/>
        </a:xfrm>
      </p:grpSpPr>
      <p:sp>
        <p:nvSpPr>
          <p:cNvPr id="2520" name="Google Shape;2520;g10f1ae4ca63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1" name="Google Shape;2521;g10f1ae4ca63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 name="Shape 1380"/>
        <p:cNvGrpSpPr/>
        <p:nvPr/>
      </p:nvGrpSpPr>
      <p:grpSpPr>
        <a:xfrm>
          <a:off x="0" y="0"/>
          <a:ext cx="0" cy="0"/>
          <a:chOff x="0" y="0"/>
          <a:chExt cx="0" cy="0"/>
        </a:xfrm>
      </p:grpSpPr>
      <p:sp>
        <p:nvSpPr>
          <p:cNvPr id="1381" name="Google Shape;1381;g107f6583a30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 name="Google Shape;1382;g107f6583a30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5" name="Shape 2525"/>
        <p:cNvGrpSpPr/>
        <p:nvPr/>
      </p:nvGrpSpPr>
      <p:grpSpPr>
        <a:xfrm>
          <a:off x="0" y="0"/>
          <a:ext cx="0" cy="0"/>
          <a:chOff x="0" y="0"/>
          <a:chExt cx="0" cy="0"/>
        </a:xfrm>
      </p:grpSpPr>
      <p:sp>
        <p:nvSpPr>
          <p:cNvPr id="2526" name="Google Shape;2526;g10f1ae4ca63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7" name="Google Shape;2527;g10f1ae4ca63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5" name="Shape 2565"/>
        <p:cNvGrpSpPr/>
        <p:nvPr/>
      </p:nvGrpSpPr>
      <p:grpSpPr>
        <a:xfrm>
          <a:off x="0" y="0"/>
          <a:ext cx="0" cy="0"/>
          <a:chOff x="0" y="0"/>
          <a:chExt cx="0" cy="0"/>
        </a:xfrm>
      </p:grpSpPr>
      <p:sp>
        <p:nvSpPr>
          <p:cNvPr id="2566" name="Google Shape;2566;g10eec801e50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7" name="Google Shape;2567;g10eec801e50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1" name="Shape 2571"/>
        <p:cNvGrpSpPr/>
        <p:nvPr/>
      </p:nvGrpSpPr>
      <p:grpSpPr>
        <a:xfrm>
          <a:off x="0" y="0"/>
          <a:ext cx="0" cy="0"/>
          <a:chOff x="0" y="0"/>
          <a:chExt cx="0" cy="0"/>
        </a:xfrm>
      </p:grpSpPr>
      <p:sp>
        <p:nvSpPr>
          <p:cNvPr id="2572" name="Google Shape;2572;g10eec801e50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3" name="Google Shape;2573;g10eec801e50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8" name="Shape 2578"/>
        <p:cNvGrpSpPr/>
        <p:nvPr/>
      </p:nvGrpSpPr>
      <p:grpSpPr>
        <a:xfrm>
          <a:off x="0" y="0"/>
          <a:ext cx="0" cy="0"/>
          <a:chOff x="0" y="0"/>
          <a:chExt cx="0" cy="0"/>
        </a:xfrm>
      </p:grpSpPr>
      <p:sp>
        <p:nvSpPr>
          <p:cNvPr id="2579" name="Google Shape;2579;g10eec801e50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0" name="Google Shape;2580;g10eec801e50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4" name="Shape 2584"/>
        <p:cNvGrpSpPr/>
        <p:nvPr/>
      </p:nvGrpSpPr>
      <p:grpSpPr>
        <a:xfrm>
          <a:off x="0" y="0"/>
          <a:ext cx="0" cy="0"/>
          <a:chOff x="0" y="0"/>
          <a:chExt cx="0" cy="0"/>
        </a:xfrm>
      </p:grpSpPr>
      <p:sp>
        <p:nvSpPr>
          <p:cNvPr id="2585" name="Google Shape;2585;g10ec5457a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6" name="Google Shape;2586;g10ec5457a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7" name="Shape 2627"/>
        <p:cNvGrpSpPr/>
        <p:nvPr/>
      </p:nvGrpSpPr>
      <p:grpSpPr>
        <a:xfrm>
          <a:off x="0" y="0"/>
          <a:ext cx="0" cy="0"/>
          <a:chOff x="0" y="0"/>
          <a:chExt cx="0" cy="0"/>
        </a:xfrm>
      </p:grpSpPr>
      <p:sp>
        <p:nvSpPr>
          <p:cNvPr id="2628" name="Google Shape;2628;g10eec801e50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9" name="Google Shape;2629;g10eec801e50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3" name="Shape 2633"/>
        <p:cNvGrpSpPr/>
        <p:nvPr/>
      </p:nvGrpSpPr>
      <p:grpSpPr>
        <a:xfrm>
          <a:off x="0" y="0"/>
          <a:ext cx="0" cy="0"/>
          <a:chOff x="0" y="0"/>
          <a:chExt cx="0" cy="0"/>
        </a:xfrm>
      </p:grpSpPr>
      <p:sp>
        <p:nvSpPr>
          <p:cNvPr id="2634" name="Google Shape;2634;gd20ccb20d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5" name="Google Shape;2635;gd20ccb20d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9" name="Shape 2639"/>
        <p:cNvGrpSpPr/>
        <p:nvPr/>
      </p:nvGrpSpPr>
      <p:grpSpPr>
        <a:xfrm>
          <a:off x="0" y="0"/>
          <a:ext cx="0" cy="0"/>
          <a:chOff x="0" y="0"/>
          <a:chExt cx="0" cy="0"/>
        </a:xfrm>
      </p:grpSpPr>
      <p:sp>
        <p:nvSpPr>
          <p:cNvPr id="2640" name="Google Shape;2640;g10eec801e50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1" name="Google Shape;2641;g10eec801e50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5" name="Shape 2645"/>
        <p:cNvGrpSpPr/>
        <p:nvPr/>
      </p:nvGrpSpPr>
      <p:grpSpPr>
        <a:xfrm>
          <a:off x="0" y="0"/>
          <a:ext cx="0" cy="0"/>
          <a:chOff x="0" y="0"/>
          <a:chExt cx="0" cy="0"/>
        </a:xfrm>
      </p:grpSpPr>
      <p:sp>
        <p:nvSpPr>
          <p:cNvPr id="2646" name="Google Shape;2646;g10eec801e50_1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7" name="Google Shape;2647;g10eec801e50_1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1" name="Shape 2651"/>
        <p:cNvGrpSpPr/>
        <p:nvPr/>
      </p:nvGrpSpPr>
      <p:grpSpPr>
        <a:xfrm>
          <a:off x="0" y="0"/>
          <a:ext cx="0" cy="0"/>
          <a:chOff x="0" y="0"/>
          <a:chExt cx="0" cy="0"/>
        </a:xfrm>
      </p:grpSpPr>
      <p:sp>
        <p:nvSpPr>
          <p:cNvPr id="2652" name="Google Shape;2652;g10eec801e50_1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3" name="Google Shape;2653;g10eec801e50_1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g107f6583a3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3" name="Google Shape;1393;g107f6583a3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7" name="Shape 2657"/>
        <p:cNvGrpSpPr/>
        <p:nvPr/>
      </p:nvGrpSpPr>
      <p:grpSpPr>
        <a:xfrm>
          <a:off x="0" y="0"/>
          <a:ext cx="0" cy="0"/>
          <a:chOff x="0" y="0"/>
          <a:chExt cx="0" cy="0"/>
        </a:xfrm>
      </p:grpSpPr>
      <p:sp>
        <p:nvSpPr>
          <p:cNvPr id="2658" name="Google Shape;2658;g10eec801e50_1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9" name="Google Shape;2659;g10eec801e50_1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7" name="Shape 2697"/>
        <p:cNvGrpSpPr/>
        <p:nvPr/>
      </p:nvGrpSpPr>
      <p:grpSpPr>
        <a:xfrm>
          <a:off x="0" y="0"/>
          <a:ext cx="0" cy="0"/>
          <a:chOff x="0" y="0"/>
          <a:chExt cx="0" cy="0"/>
        </a:xfrm>
      </p:grpSpPr>
      <p:sp>
        <p:nvSpPr>
          <p:cNvPr id="2698" name="Google Shape;2698;g10eec801e50_1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9" name="Google Shape;2699;g10eec801e50_1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3" name="Shape 2703"/>
        <p:cNvGrpSpPr/>
        <p:nvPr/>
      </p:nvGrpSpPr>
      <p:grpSpPr>
        <a:xfrm>
          <a:off x="0" y="0"/>
          <a:ext cx="0" cy="0"/>
          <a:chOff x="0" y="0"/>
          <a:chExt cx="0" cy="0"/>
        </a:xfrm>
      </p:grpSpPr>
      <p:sp>
        <p:nvSpPr>
          <p:cNvPr id="2704" name="Google Shape;2704;g10eec801e50_1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5" name="Google Shape;2705;g10eec801e50_1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0" name="Shape 2710"/>
        <p:cNvGrpSpPr/>
        <p:nvPr/>
      </p:nvGrpSpPr>
      <p:grpSpPr>
        <a:xfrm>
          <a:off x="0" y="0"/>
          <a:ext cx="0" cy="0"/>
          <a:chOff x="0" y="0"/>
          <a:chExt cx="0" cy="0"/>
        </a:xfrm>
      </p:grpSpPr>
      <p:sp>
        <p:nvSpPr>
          <p:cNvPr id="2711" name="Google Shape;2711;g10eec801e50_1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2" name="Google Shape;2712;g10eec801e50_1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6" name="Shape 2716"/>
        <p:cNvGrpSpPr/>
        <p:nvPr/>
      </p:nvGrpSpPr>
      <p:grpSpPr>
        <a:xfrm>
          <a:off x="0" y="0"/>
          <a:ext cx="0" cy="0"/>
          <a:chOff x="0" y="0"/>
          <a:chExt cx="0" cy="0"/>
        </a:xfrm>
      </p:grpSpPr>
      <p:sp>
        <p:nvSpPr>
          <p:cNvPr id="2717" name="Google Shape;2717;g10eec801e50_1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8" name="Google Shape;2718;g10eec801e50_1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6" name="Shape 2756"/>
        <p:cNvGrpSpPr/>
        <p:nvPr/>
      </p:nvGrpSpPr>
      <p:grpSpPr>
        <a:xfrm>
          <a:off x="0" y="0"/>
          <a:ext cx="0" cy="0"/>
          <a:chOff x="0" y="0"/>
          <a:chExt cx="0" cy="0"/>
        </a:xfrm>
      </p:grpSpPr>
      <p:sp>
        <p:nvSpPr>
          <p:cNvPr id="2757" name="Google Shape;2757;g10eec801e50_1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8" name="Google Shape;2758;g10eec801e50_1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2" name="Shape 2762"/>
        <p:cNvGrpSpPr/>
        <p:nvPr/>
      </p:nvGrpSpPr>
      <p:grpSpPr>
        <a:xfrm>
          <a:off x="0" y="0"/>
          <a:ext cx="0" cy="0"/>
          <a:chOff x="0" y="0"/>
          <a:chExt cx="0" cy="0"/>
        </a:xfrm>
      </p:grpSpPr>
      <p:sp>
        <p:nvSpPr>
          <p:cNvPr id="2763" name="Google Shape;2763;g10eec801e50_1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4" name="Google Shape;2764;g10eec801e50_1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8" name="Shape 2768"/>
        <p:cNvGrpSpPr/>
        <p:nvPr/>
      </p:nvGrpSpPr>
      <p:grpSpPr>
        <a:xfrm>
          <a:off x="0" y="0"/>
          <a:ext cx="0" cy="0"/>
          <a:chOff x="0" y="0"/>
          <a:chExt cx="0" cy="0"/>
        </a:xfrm>
      </p:grpSpPr>
      <p:sp>
        <p:nvSpPr>
          <p:cNvPr id="2769" name="Google Shape;2769;g10eec801e50_1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0" name="Google Shape;2770;g10eec801e50_1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4" name="Shape 2774"/>
        <p:cNvGrpSpPr/>
        <p:nvPr/>
      </p:nvGrpSpPr>
      <p:grpSpPr>
        <a:xfrm>
          <a:off x="0" y="0"/>
          <a:ext cx="0" cy="0"/>
          <a:chOff x="0" y="0"/>
          <a:chExt cx="0" cy="0"/>
        </a:xfrm>
      </p:grpSpPr>
      <p:sp>
        <p:nvSpPr>
          <p:cNvPr id="2775" name="Google Shape;2775;g10eec801e50_1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6" name="Google Shape;2776;g10eec801e50_1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0" name="Shape 2780"/>
        <p:cNvGrpSpPr/>
        <p:nvPr/>
      </p:nvGrpSpPr>
      <p:grpSpPr>
        <a:xfrm>
          <a:off x="0" y="0"/>
          <a:ext cx="0" cy="0"/>
          <a:chOff x="0" y="0"/>
          <a:chExt cx="0" cy="0"/>
        </a:xfrm>
      </p:grpSpPr>
      <p:sp>
        <p:nvSpPr>
          <p:cNvPr id="2781" name="Google Shape;2781;g10eec801e50_1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2" name="Google Shape;2782;g10eec801e50_1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7" name="Shape 1397"/>
        <p:cNvGrpSpPr/>
        <p:nvPr/>
      </p:nvGrpSpPr>
      <p:grpSpPr>
        <a:xfrm>
          <a:off x="0" y="0"/>
          <a:ext cx="0" cy="0"/>
          <a:chOff x="0" y="0"/>
          <a:chExt cx="0" cy="0"/>
        </a:xfrm>
      </p:grpSpPr>
      <p:sp>
        <p:nvSpPr>
          <p:cNvPr id="1398" name="Google Shape;1398;g107f6583a30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9" name="Google Shape;1399;g107f6583a30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0" name="Shape 2820"/>
        <p:cNvGrpSpPr/>
        <p:nvPr/>
      </p:nvGrpSpPr>
      <p:grpSpPr>
        <a:xfrm>
          <a:off x="0" y="0"/>
          <a:ext cx="0" cy="0"/>
          <a:chOff x="0" y="0"/>
          <a:chExt cx="0" cy="0"/>
        </a:xfrm>
      </p:grpSpPr>
      <p:sp>
        <p:nvSpPr>
          <p:cNvPr id="2821" name="Google Shape;2821;g10eec801e50_1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2" name="Google Shape;2822;g10eec801e50_1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6" name="Shape 2826"/>
        <p:cNvGrpSpPr/>
        <p:nvPr/>
      </p:nvGrpSpPr>
      <p:grpSpPr>
        <a:xfrm>
          <a:off x="0" y="0"/>
          <a:ext cx="0" cy="0"/>
          <a:chOff x="0" y="0"/>
          <a:chExt cx="0" cy="0"/>
        </a:xfrm>
      </p:grpSpPr>
      <p:sp>
        <p:nvSpPr>
          <p:cNvPr id="2827" name="Google Shape;2827;g10eec801e50_1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8" name="Google Shape;2828;g10eec801e50_1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3" name="Shape 2833"/>
        <p:cNvGrpSpPr/>
        <p:nvPr/>
      </p:nvGrpSpPr>
      <p:grpSpPr>
        <a:xfrm>
          <a:off x="0" y="0"/>
          <a:ext cx="0" cy="0"/>
          <a:chOff x="0" y="0"/>
          <a:chExt cx="0" cy="0"/>
        </a:xfrm>
      </p:grpSpPr>
      <p:sp>
        <p:nvSpPr>
          <p:cNvPr id="2834" name="Google Shape;2834;g10eec801e50_1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5" name="Google Shape;2835;g10eec801e50_1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9" name="Shape 2839"/>
        <p:cNvGrpSpPr/>
        <p:nvPr/>
      </p:nvGrpSpPr>
      <p:grpSpPr>
        <a:xfrm>
          <a:off x="0" y="0"/>
          <a:ext cx="0" cy="0"/>
          <a:chOff x="0" y="0"/>
          <a:chExt cx="0" cy="0"/>
        </a:xfrm>
      </p:grpSpPr>
      <p:sp>
        <p:nvSpPr>
          <p:cNvPr id="2840" name="Google Shape;2840;g10eec801e50_1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1" name="Google Shape;2841;g10eec801e50_1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5" name="Shape 2845"/>
        <p:cNvGrpSpPr/>
        <p:nvPr/>
      </p:nvGrpSpPr>
      <p:grpSpPr>
        <a:xfrm>
          <a:off x="0" y="0"/>
          <a:ext cx="0" cy="0"/>
          <a:chOff x="0" y="0"/>
          <a:chExt cx="0" cy="0"/>
        </a:xfrm>
      </p:grpSpPr>
      <p:sp>
        <p:nvSpPr>
          <p:cNvPr id="2846" name="Google Shape;2846;g10eec801e50_1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7" name="Google Shape;2847;g10eec801e50_1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1" name="Shape 2851"/>
        <p:cNvGrpSpPr/>
        <p:nvPr/>
      </p:nvGrpSpPr>
      <p:grpSpPr>
        <a:xfrm>
          <a:off x="0" y="0"/>
          <a:ext cx="0" cy="0"/>
          <a:chOff x="0" y="0"/>
          <a:chExt cx="0" cy="0"/>
        </a:xfrm>
      </p:grpSpPr>
      <p:sp>
        <p:nvSpPr>
          <p:cNvPr id="2852" name="Google Shape;2852;g10eec801e50_1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3" name="Google Shape;2853;g10eec801e50_1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1" name="Shape 2891"/>
        <p:cNvGrpSpPr/>
        <p:nvPr/>
      </p:nvGrpSpPr>
      <p:grpSpPr>
        <a:xfrm>
          <a:off x="0" y="0"/>
          <a:ext cx="0" cy="0"/>
          <a:chOff x="0" y="0"/>
          <a:chExt cx="0" cy="0"/>
        </a:xfrm>
      </p:grpSpPr>
      <p:sp>
        <p:nvSpPr>
          <p:cNvPr id="2892" name="Google Shape;2892;g10eec801e50_1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3" name="Google Shape;2893;g10eec801e50_1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7" name="Shape 2897"/>
        <p:cNvGrpSpPr/>
        <p:nvPr/>
      </p:nvGrpSpPr>
      <p:grpSpPr>
        <a:xfrm>
          <a:off x="0" y="0"/>
          <a:ext cx="0" cy="0"/>
          <a:chOff x="0" y="0"/>
          <a:chExt cx="0" cy="0"/>
        </a:xfrm>
      </p:grpSpPr>
      <p:sp>
        <p:nvSpPr>
          <p:cNvPr id="2898" name="Google Shape;2898;g10eec801e50_1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9" name="Google Shape;2899;g10eec801e50_1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3" name="Shape 2903"/>
        <p:cNvGrpSpPr/>
        <p:nvPr/>
      </p:nvGrpSpPr>
      <p:grpSpPr>
        <a:xfrm>
          <a:off x="0" y="0"/>
          <a:ext cx="0" cy="0"/>
          <a:chOff x="0" y="0"/>
          <a:chExt cx="0" cy="0"/>
        </a:xfrm>
      </p:grpSpPr>
      <p:sp>
        <p:nvSpPr>
          <p:cNvPr id="2904" name="Google Shape;2904;g10eec801e50_1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5" name="Google Shape;2905;g10eec801e50_1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9" name="Shape 2909"/>
        <p:cNvGrpSpPr/>
        <p:nvPr/>
      </p:nvGrpSpPr>
      <p:grpSpPr>
        <a:xfrm>
          <a:off x="0" y="0"/>
          <a:ext cx="0" cy="0"/>
          <a:chOff x="0" y="0"/>
          <a:chExt cx="0" cy="0"/>
        </a:xfrm>
      </p:grpSpPr>
      <p:sp>
        <p:nvSpPr>
          <p:cNvPr id="2910" name="Google Shape;2910;gd20ccb20d6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1" name="Google Shape;2911;gd20ccb20d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1" name="Shape 1431"/>
        <p:cNvGrpSpPr/>
        <p:nvPr/>
      </p:nvGrpSpPr>
      <p:grpSpPr>
        <a:xfrm>
          <a:off x="0" y="0"/>
          <a:ext cx="0" cy="0"/>
          <a:chOff x="0" y="0"/>
          <a:chExt cx="0" cy="0"/>
        </a:xfrm>
      </p:grpSpPr>
      <p:sp>
        <p:nvSpPr>
          <p:cNvPr id="1432" name="Google Shape;1432;g107f6583a30_0_1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3" name="Google Shape;1433;g107f6583a30_0_1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5" name="Shape 2915"/>
        <p:cNvGrpSpPr/>
        <p:nvPr/>
      </p:nvGrpSpPr>
      <p:grpSpPr>
        <a:xfrm>
          <a:off x="0" y="0"/>
          <a:ext cx="0" cy="0"/>
          <a:chOff x="0" y="0"/>
          <a:chExt cx="0" cy="0"/>
        </a:xfrm>
      </p:grpSpPr>
      <p:sp>
        <p:nvSpPr>
          <p:cNvPr id="2916" name="Google Shape;2916;g10eec801e50_1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7" name="Google Shape;2917;g10eec801e50_1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1" name="Shape 2921"/>
        <p:cNvGrpSpPr/>
        <p:nvPr/>
      </p:nvGrpSpPr>
      <p:grpSpPr>
        <a:xfrm>
          <a:off x="0" y="0"/>
          <a:ext cx="0" cy="0"/>
          <a:chOff x="0" y="0"/>
          <a:chExt cx="0" cy="0"/>
        </a:xfrm>
      </p:grpSpPr>
      <p:sp>
        <p:nvSpPr>
          <p:cNvPr id="2922" name="Google Shape;2922;g10eec801e50_1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3" name="Google Shape;2923;g10eec801e50_1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7" name="Shape 2927"/>
        <p:cNvGrpSpPr/>
        <p:nvPr/>
      </p:nvGrpSpPr>
      <p:grpSpPr>
        <a:xfrm>
          <a:off x="0" y="0"/>
          <a:ext cx="0" cy="0"/>
          <a:chOff x="0" y="0"/>
          <a:chExt cx="0" cy="0"/>
        </a:xfrm>
      </p:grpSpPr>
      <p:sp>
        <p:nvSpPr>
          <p:cNvPr id="2928" name="Google Shape;2928;g10eec801e50_1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9" name="Google Shape;2929;g10eec801e50_1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3" name="Shape 2933"/>
        <p:cNvGrpSpPr/>
        <p:nvPr/>
      </p:nvGrpSpPr>
      <p:grpSpPr>
        <a:xfrm>
          <a:off x="0" y="0"/>
          <a:ext cx="0" cy="0"/>
          <a:chOff x="0" y="0"/>
          <a:chExt cx="0" cy="0"/>
        </a:xfrm>
      </p:grpSpPr>
      <p:sp>
        <p:nvSpPr>
          <p:cNvPr id="2934" name="Google Shape;2934;g10eec801e50_1_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5" name="Google Shape;2935;g10eec801e50_1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9" name="Shape 2939"/>
        <p:cNvGrpSpPr/>
        <p:nvPr/>
      </p:nvGrpSpPr>
      <p:grpSpPr>
        <a:xfrm>
          <a:off x="0" y="0"/>
          <a:ext cx="0" cy="0"/>
          <a:chOff x="0" y="0"/>
          <a:chExt cx="0" cy="0"/>
        </a:xfrm>
      </p:grpSpPr>
      <p:sp>
        <p:nvSpPr>
          <p:cNvPr id="2940" name="Google Shape;2940;g10eec801e50_1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1" name="Google Shape;2941;g10eec801e50_1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5" name="Shape 2945"/>
        <p:cNvGrpSpPr/>
        <p:nvPr/>
      </p:nvGrpSpPr>
      <p:grpSpPr>
        <a:xfrm>
          <a:off x="0" y="0"/>
          <a:ext cx="0" cy="0"/>
          <a:chOff x="0" y="0"/>
          <a:chExt cx="0" cy="0"/>
        </a:xfrm>
      </p:grpSpPr>
      <p:sp>
        <p:nvSpPr>
          <p:cNvPr id="2946" name="Google Shape;2946;gd20ccb20d6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7" name="Google Shape;2947;gd20ccb20d6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2" name="Shape 2952"/>
        <p:cNvGrpSpPr/>
        <p:nvPr/>
      </p:nvGrpSpPr>
      <p:grpSpPr>
        <a:xfrm>
          <a:off x="0" y="0"/>
          <a:ext cx="0" cy="0"/>
          <a:chOff x="0" y="0"/>
          <a:chExt cx="0" cy="0"/>
        </a:xfrm>
      </p:grpSpPr>
      <p:sp>
        <p:nvSpPr>
          <p:cNvPr id="2953" name="Google Shape;2953;g10eec801e50_1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4" name="Google Shape;2954;g10eec801e50_1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0" name="Shape 2960"/>
        <p:cNvGrpSpPr/>
        <p:nvPr/>
      </p:nvGrpSpPr>
      <p:grpSpPr>
        <a:xfrm>
          <a:off x="0" y="0"/>
          <a:ext cx="0" cy="0"/>
          <a:chOff x="0" y="0"/>
          <a:chExt cx="0" cy="0"/>
        </a:xfrm>
      </p:grpSpPr>
      <p:sp>
        <p:nvSpPr>
          <p:cNvPr id="2961" name="Google Shape;2961;g10eec801e50_1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2" name="Google Shape;2962;g10eec801e50_1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8" name="Shape 2968"/>
        <p:cNvGrpSpPr/>
        <p:nvPr/>
      </p:nvGrpSpPr>
      <p:grpSpPr>
        <a:xfrm>
          <a:off x="0" y="0"/>
          <a:ext cx="0" cy="0"/>
          <a:chOff x="0" y="0"/>
          <a:chExt cx="0" cy="0"/>
        </a:xfrm>
      </p:grpSpPr>
      <p:sp>
        <p:nvSpPr>
          <p:cNvPr id="2969" name="Google Shape;2969;g10eec801e50_1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0" name="Google Shape;2970;g10eec801e50_1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6" name="Shape 2976"/>
        <p:cNvGrpSpPr/>
        <p:nvPr/>
      </p:nvGrpSpPr>
      <p:grpSpPr>
        <a:xfrm>
          <a:off x="0" y="0"/>
          <a:ext cx="0" cy="0"/>
          <a:chOff x="0" y="0"/>
          <a:chExt cx="0" cy="0"/>
        </a:xfrm>
      </p:grpSpPr>
      <p:sp>
        <p:nvSpPr>
          <p:cNvPr id="2977" name="Google Shape;2977;g10eec801e50_1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8" name="Google Shape;2978;g10eec801e50_1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20000" y="1250048"/>
            <a:ext cx="5090700" cy="1406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5000"/>
              <a:buFont typeface="Raleway ExtraBold"/>
              <a:buNone/>
              <a:defRPr sz="5000">
                <a:solidFill>
                  <a:schemeClr val="lt1"/>
                </a:solidFill>
                <a:latin typeface="Raleway ExtraBold"/>
                <a:ea typeface="Raleway ExtraBold"/>
                <a:cs typeface="Raleway ExtraBold"/>
                <a:sym typeface="Raleway ExtraBold"/>
              </a:defRPr>
            </a:lvl1pPr>
            <a:lvl2pPr lvl="1" algn="ctr">
              <a:lnSpc>
                <a:spcPct val="100000"/>
              </a:lnSpc>
              <a:spcBef>
                <a:spcPts val="0"/>
              </a:spcBef>
              <a:spcAft>
                <a:spcPts val="0"/>
              </a:spcAft>
              <a:buSzPts val="5000"/>
              <a:buNone/>
              <a:defRPr sz="5000" u="sng"/>
            </a:lvl2pPr>
            <a:lvl3pPr lvl="2" algn="ctr">
              <a:lnSpc>
                <a:spcPct val="100000"/>
              </a:lnSpc>
              <a:spcBef>
                <a:spcPts val="0"/>
              </a:spcBef>
              <a:spcAft>
                <a:spcPts val="0"/>
              </a:spcAft>
              <a:buSzPts val="5000"/>
              <a:buNone/>
              <a:defRPr sz="5000" u="sng"/>
            </a:lvl3pPr>
            <a:lvl4pPr lvl="3" algn="ctr">
              <a:lnSpc>
                <a:spcPct val="100000"/>
              </a:lnSpc>
              <a:spcBef>
                <a:spcPts val="0"/>
              </a:spcBef>
              <a:spcAft>
                <a:spcPts val="0"/>
              </a:spcAft>
              <a:buSzPts val="5000"/>
              <a:buNone/>
              <a:defRPr sz="5000" u="sng"/>
            </a:lvl4pPr>
            <a:lvl5pPr lvl="4" algn="ctr">
              <a:lnSpc>
                <a:spcPct val="100000"/>
              </a:lnSpc>
              <a:spcBef>
                <a:spcPts val="0"/>
              </a:spcBef>
              <a:spcAft>
                <a:spcPts val="0"/>
              </a:spcAft>
              <a:buSzPts val="5000"/>
              <a:buNone/>
              <a:defRPr sz="5000" u="sng"/>
            </a:lvl5pPr>
            <a:lvl6pPr lvl="5" algn="ctr">
              <a:lnSpc>
                <a:spcPct val="100000"/>
              </a:lnSpc>
              <a:spcBef>
                <a:spcPts val="0"/>
              </a:spcBef>
              <a:spcAft>
                <a:spcPts val="0"/>
              </a:spcAft>
              <a:buSzPts val="5000"/>
              <a:buNone/>
              <a:defRPr sz="5000" u="sng"/>
            </a:lvl6pPr>
            <a:lvl7pPr lvl="6" algn="ctr">
              <a:lnSpc>
                <a:spcPct val="100000"/>
              </a:lnSpc>
              <a:spcBef>
                <a:spcPts val="0"/>
              </a:spcBef>
              <a:spcAft>
                <a:spcPts val="0"/>
              </a:spcAft>
              <a:buSzPts val="5000"/>
              <a:buNone/>
              <a:defRPr sz="5000" u="sng"/>
            </a:lvl7pPr>
            <a:lvl8pPr lvl="7" algn="ctr">
              <a:lnSpc>
                <a:spcPct val="100000"/>
              </a:lnSpc>
              <a:spcBef>
                <a:spcPts val="0"/>
              </a:spcBef>
              <a:spcAft>
                <a:spcPts val="0"/>
              </a:spcAft>
              <a:buSzPts val="5000"/>
              <a:buNone/>
              <a:defRPr sz="5000" u="sng"/>
            </a:lvl8pPr>
            <a:lvl9pPr lvl="8" algn="ctr">
              <a:lnSpc>
                <a:spcPct val="100000"/>
              </a:lnSpc>
              <a:spcBef>
                <a:spcPts val="0"/>
              </a:spcBef>
              <a:spcAft>
                <a:spcPts val="0"/>
              </a:spcAft>
              <a:buSzPts val="5000"/>
              <a:buNone/>
              <a:defRPr sz="5000" u="sng"/>
            </a:lvl9pPr>
          </a:lstStyle>
          <a:p/>
        </p:txBody>
      </p:sp>
      <p:sp>
        <p:nvSpPr>
          <p:cNvPr id="10" name="Google Shape;10;p2"/>
          <p:cNvSpPr txBox="1"/>
          <p:nvPr>
            <p:ph idx="1" type="subTitle"/>
          </p:nvPr>
        </p:nvSpPr>
        <p:spPr>
          <a:xfrm>
            <a:off x="720000" y="2984725"/>
            <a:ext cx="3387900" cy="921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5" name="Shape 215"/>
        <p:cNvGrpSpPr/>
        <p:nvPr/>
      </p:nvGrpSpPr>
      <p:grpSpPr>
        <a:xfrm>
          <a:off x="0" y="0"/>
          <a:ext cx="0" cy="0"/>
          <a:chOff x="0" y="0"/>
          <a:chExt cx="0" cy="0"/>
        </a:xfrm>
      </p:grpSpPr>
      <p:sp>
        <p:nvSpPr>
          <p:cNvPr id="216" name="Google Shape;216;p11"/>
          <p:cNvSpPr txBox="1"/>
          <p:nvPr>
            <p:ph type="title"/>
          </p:nvPr>
        </p:nvSpPr>
        <p:spPr>
          <a:xfrm>
            <a:off x="720000" y="1810350"/>
            <a:ext cx="2023200" cy="1522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Font typeface="Raleway Black"/>
              <a:buNone/>
              <a:defRPr sz="2400">
                <a:latin typeface="Raleway Black"/>
                <a:ea typeface="Raleway Black"/>
                <a:cs typeface="Raleway Black"/>
                <a:sym typeface="Raleway Black"/>
              </a:defRPr>
            </a:lvl2pPr>
            <a:lvl3pPr lvl="2" rtl="0">
              <a:spcBef>
                <a:spcPts val="0"/>
              </a:spcBef>
              <a:spcAft>
                <a:spcPts val="0"/>
              </a:spcAft>
              <a:buSzPts val="2400"/>
              <a:buFont typeface="Raleway Black"/>
              <a:buNone/>
              <a:defRPr sz="2400">
                <a:latin typeface="Raleway Black"/>
                <a:ea typeface="Raleway Black"/>
                <a:cs typeface="Raleway Black"/>
                <a:sym typeface="Raleway Black"/>
              </a:defRPr>
            </a:lvl3pPr>
            <a:lvl4pPr lvl="3" rtl="0">
              <a:spcBef>
                <a:spcPts val="0"/>
              </a:spcBef>
              <a:spcAft>
                <a:spcPts val="0"/>
              </a:spcAft>
              <a:buSzPts val="2400"/>
              <a:buFont typeface="Raleway Black"/>
              <a:buNone/>
              <a:defRPr sz="2400">
                <a:latin typeface="Raleway Black"/>
                <a:ea typeface="Raleway Black"/>
                <a:cs typeface="Raleway Black"/>
                <a:sym typeface="Raleway Black"/>
              </a:defRPr>
            </a:lvl4pPr>
            <a:lvl5pPr lvl="4" rtl="0">
              <a:spcBef>
                <a:spcPts val="0"/>
              </a:spcBef>
              <a:spcAft>
                <a:spcPts val="0"/>
              </a:spcAft>
              <a:buSzPts val="2400"/>
              <a:buFont typeface="Raleway Black"/>
              <a:buNone/>
              <a:defRPr sz="2400">
                <a:latin typeface="Raleway Black"/>
                <a:ea typeface="Raleway Black"/>
                <a:cs typeface="Raleway Black"/>
                <a:sym typeface="Raleway Black"/>
              </a:defRPr>
            </a:lvl5pPr>
            <a:lvl6pPr lvl="5" rtl="0">
              <a:spcBef>
                <a:spcPts val="0"/>
              </a:spcBef>
              <a:spcAft>
                <a:spcPts val="0"/>
              </a:spcAft>
              <a:buSzPts val="2400"/>
              <a:buFont typeface="Raleway Black"/>
              <a:buNone/>
              <a:defRPr sz="2400">
                <a:latin typeface="Raleway Black"/>
                <a:ea typeface="Raleway Black"/>
                <a:cs typeface="Raleway Black"/>
                <a:sym typeface="Raleway Black"/>
              </a:defRPr>
            </a:lvl6pPr>
            <a:lvl7pPr lvl="6" rtl="0">
              <a:spcBef>
                <a:spcPts val="0"/>
              </a:spcBef>
              <a:spcAft>
                <a:spcPts val="0"/>
              </a:spcAft>
              <a:buSzPts val="2400"/>
              <a:buFont typeface="Raleway Black"/>
              <a:buNone/>
              <a:defRPr sz="2400">
                <a:latin typeface="Raleway Black"/>
                <a:ea typeface="Raleway Black"/>
                <a:cs typeface="Raleway Black"/>
                <a:sym typeface="Raleway Black"/>
              </a:defRPr>
            </a:lvl7pPr>
            <a:lvl8pPr lvl="7" rtl="0">
              <a:spcBef>
                <a:spcPts val="0"/>
              </a:spcBef>
              <a:spcAft>
                <a:spcPts val="0"/>
              </a:spcAft>
              <a:buSzPts val="2400"/>
              <a:buFont typeface="Raleway Black"/>
              <a:buNone/>
              <a:defRPr sz="2400">
                <a:latin typeface="Raleway Black"/>
                <a:ea typeface="Raleway Black"/>
                <a:cs typeface="Raleway Black"/>
                <a:sym typeface="Raleway Black"/>
              </a:defRPr>
            </a:lvl8pPr>
            <a:lvl9pPr lvl="8" rtl="0">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217" name="Google Shape;217;p11"/>
          <p:cNvGrpSpPr/>
          <p:nvPr/>
        </p:nvGrpSpPr>
        <p:grpSpPr>
          <a:xfrm>
            <a:off x="8831311" y="1478060"/>
            <a:ext cx="312682" cy="2193963"/>
            <a:chOff x="8954936" y="1478060"/>
            <a:chExt cx="312682" cy="2193963"/>
          </a:xfrm>
        </p:grpSpPr>
        <p:sp>
          <p:nvSpPr>
            <p:cNvPr id="218" name="Google Shape;218;p11"/>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48" name="Shape 248"/>
        <p:cNvGrpSpPr/>
        <p:nvPr/>
      </p:nvGrpSpPr>
      <p:grpSpPr>
        <a:xfrm>
          <a:off x="0" y="0"/>
          <a:ext cx="0" cy="0"/>
          <a:chOff x="0" y="0"/>
          <a:chExt cx="0" cy="0"/>
        </a:xfrm>
      </p:grpSpPr>
      <p:sp>
        <p:nvSpPr>
          <p:cNvPr id="249" name="Google Shape;249;p12"/>
          <p:cNvSpPr txBox="1"/>
          <p:nvPr>
            <p:ph hasCustomPrompt="1" type="title"/>
          </p:nvPr>
        </p:nvSpPr>
        <p:spPr>
          <a:xfrm>
            <a:off x="720000" y="1752775"/>
            <a:ext cx="5139300" cy="990000"/>
          </a:xfrm>
          <a:prstGeom prst="rect">
            <a:avLst/>
          </a:prstGeom>
        </p:spPr>
        <p:txBody>
          <a:bodyPr anchorCtr="0" anchor="b" bIns="91425" lIns="91425" spcFirstLastPara="1" rIns="91425" wrap="square" tIns="91425">
            <a:noAutofit/>
          </a:bodyPr>
          <a:lstStyle>
            <a:lvl1pPr lvl="0">
              <a:spcBef>
                <a:spcPts val="0"/>
              </a:spcBef>
              <a:spcAft>
                <a:spcPts val="0"/>
              </a:spcAft>
              <a:buSzPts val="6500"/>
              <a:buNone/>
              <a:defRPr sz="6500"/>
            </a:lvl1pPr>
            <a:lvl2pPr lvl="1">
              <a:spcBef>
                <a:spcPts val="0"/>
              </a:spcBef>
              <a:spcAft>
                <a:spcPts val="0"/>
              </a:spcAft>
              <a:buSzPts val="6500"/>
              <a:buNone/>
              <a:defRPr sz="6500"/>
            </a:lvl2pPr>
            <a:lvl3pPr lvl="2">
              <a:spcBef>
                <a:spcPts val="0"/>
              </a:spcBef>
              <a:spcAft>
                <a:spcPts val="0"/>
              </a:spcAft>
              <a:buSzPts val="6500"/>
              <a:buNone/>
              <a:defRPr sz="6500"/>
            </a:lvl3pPr>
            <a:lvl4pPr lvl="3">
              <a:spcBef>
                <a:spcPts val="0"/>
              </a:spcBef>
              <a:spcAft>
                <a:spcPts val="0"/>
              </a:spcAft>
              <a:buSzPts val="6500"/>
              <a:buNone/>
              <a:defRPr sz="6500"/>
            </a:lvl4pPr>
            <a:lvl5pPr lvl="4">
              <a:spcBef>
                <a:spcPts val="0"/>
              </a:spcBef>
              <a:spcAft>
                <a:spcPts val="0"/>
              </a:spcAft>
              <a:buSzPts val="6500"/>
              <a:buNone/>
              <a:defRPr sz="6500"/>
            </a:lvl5pPr>
            <a:lvl6pPr lvl="5">
              <a:spcBef>
                <a:spcPts val="0"/>
              </a:spcBef>
              <a:spcAft>
                <a:spcPts val="0"/>
              </a:spcAft>
              <a:buSzPts val="6500"/>
              <a:buNone/>
              <a:defRPr sz="6500"/>
            </a:lvl6pPr>
            <a:lvl7pPr lvl="6">
              <a:spcBef>
                <a:spcPts val="0"/>
              </a:spcBef>
              <a:spcAft>
                <a:spcPts val="0"/>
              </a:spcAft>
              <a:buSzPts val="6500"/>
              <a:buNone/>
              <a:defRPr sz="6500"/>
            </a:lvl7pPr>
            <a:lvl8pPr lvl="7">
              <a:spcBef>
                <a:spcPts val="0"/>
              </a:spcBef>
              <a:spcAft>
                <a:spcPts val="0"/>
              </a:spcAft>
              <a:buSzPts val="6500"/>
              <a:buNone/>
              <a:defRPr sz="6500"/>
            </a:lvl8pPr>
            <a:lvl9pPr lvl="8">
              <a:spcBef>
                <a:spcPts val="0"/>
              </a:spcBef>
              <a:spcAft>
                <a:spcPts val="0"/>
              </a:spcAft>
              <a:buSzPts val="6500"/>
              <a:buNone/>
              <a:defRPr sz="6500"/>
            </a:lvl9pPr>
          </a:lstStyle>
          <a:p>
            <a:r>
              <a:t>xx%</a:t>
            </a:r>
          </a:p>
        </p:txBody>
      </p:sp>
      <p:sp>
        <p:nvSpPr>
          <p:cNvPr id="250" name="Google Shape;250;p12"/>
          <p:cNvSpPr txBox="1"/>
          <p:nvPr>
            <p:ph idx="1" type="subTitle"/>
          </p:nvPr>
        </p:nvSpPr>
        <p:spPr>
          <a:xfrm>
            <a:off x="720000" y="2680925"/>
            <a:ext cx="3274200" cy="7098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18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51" name="Shape 2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
    <p:bg>
      <p:bgPr>
        <a:solidFill>
          <a:schemeClr val="accent2"/>
        </a:solidFill>
      </p:bgPr>
    </p:bg>
    <p:spTree>
      <p:nvGrpSpPr>
        <p:cNvPr id="252" name="Shape 252"/>
        <p:cNvGrpSpPr/>
        <p:nvPr/>
      </p:nvGrpSpPr>
      <p:grpSpPr>
        <a:xfrm>
          <a:off x="0" y="0"/>
          <a:ext cx="0" cy="0"/>
          <a:chOff x="0" y="0"/>
          <a:chExt cx="0" cy="0"/>
        </a:xfrm>
      </p:grpSpPr>
      <p:sp>
        <p:nvSpPr>
          <p:cNvPr id="253" name="Google Shape;253;p14"/>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sz="3500"/>
            </a:lvl1pPr>
            <a:lvl2pPr lvl="1">
              <a:spcBef>
                <a:spcPts val="0"/>
              </a:spcBef>
              <a:spcAft>
                <a:spcPts val="0"/>
              </a:spcAft>
              <a:buSzPts val="3500"/>
              <a:buFont typeface="Raleway Black"/>
              <a:buNone/>
              <a:defRPr sz="3500">
                <a:latin typeface="Raleway Black"/>
                <a:ea typeface="Raleway Black"/>
                <a:cs typeface="Raleway Black"/>
                <a:sym typeface="Raleway Black"/>
              </a:defRPr>
            </a:lvl2pPr>
            <a:lvl3pPr lvl="2">
              <a:spcBef>
                <a:spcPts val="0"/>
              </a:spcBef>
              <a:spcAft>
                <a:spcPts val="0"/>
              </a:spcAft>
              <a:buSzPts val="3500"/>
              <a:buFont typeface="Raleway Black"/>
              <a:buNone/>
              <a:defRPr sz="3500">
                <a:latin typeface="Raleway Black"/>
                <a:ea typeface="Raleway Black"/>
                <a:cs typeface="Raleway Black"/>
                <a:sym typeface="Raleway Black"/>
              </a:defRPr>
            </a:lvl3pPr>
            <a:lvl4pPr lvl="3">
              <a:spcBef>
                <a:spcPts val="0"/>
              </a:spcBef>
              <a:spcAft>
                <a:spcPts val="0"/>
              </a:spcAft>
              <a:buSzPts val="3500"/>
              <a:buFont typeface="Raleway Black"/>
              <a:buNone/>
              <a:defRPr sz="3500">
                <a:latin typeface="Raleway Black"/>
                <a:ea typeface="Raleway Black"/>
                <a:cs typeface="Raleway Black"/>
                <a:sym typeface="Raleway Black"/>
              </a:defRPr>
            </a:lvl4pPr>
            <a:lvl5pPr lvl="4">
              <a:spcBef>
                <a:spcPts val="0"/>
              </a:spcBef>
              <a:spcAft>
                <a:spcPts val="0"/>
              </a:spcAft>
              <a:buSzPts val="3500"/>
              <a:buFont typeface="Raleway Black"/>
              <a:buNone/>
              <a:defRPr sz="3500">
                <a:latin typeface="Raleway Black"/>
                <a:ea typeface="Raleway Black"/>
                <a:cs typeface="Raleway Black"/>
                <a:sym typeface="Raleway Black"/>
              </a:defRPr>
            </a:lvl5pPr>
            <a:lvl6pPr lvl="5">
              <a:spcBef>
                <a:spcPts val="0"/>
              </a:spcBef>
              <a:spcAft>
                <a:spcPts val="0"/>
              </a:spcAft>
              <a:buSzPts val="3500"/>
              <a:buFont typeface="Raleway Black"/>
              <a:buNone/>
              <a:defRPr sz="3500">
                <a:latin typeface="Raleway Black"/>
                <a:ea typeface="Raleway Black"/>
                <a:cs typeface="Raleway Black"/>
                <a:sym typeface="Raleway Black"/>
              </a:defRPr>
            </a:lvl6pPr>
            <a:lvl7pPr lvl="6">
              <a:spcBef>
                <a:spcPts val="0"/>
              </a:spcBef>
              <a:spcAft>
                <a:spcPts val="0"/>
              </a:spcAft>
              <a:buSzPts val="3500"/>
              <a:buFont typeface="Raleway Black"/>
              <a:buNone/>
              <a:defRPr sz="3500">
                <a:latin typeface="Raleway Black"/>
                <a:ea typeface="Raleway Black"/>
                <a:cs typeface="Raleway Black"/>
                <a:sym typeface="Raleway Black"/>
              </a:defRPr>
            </a:lvl7pPr>
            <a:lvl8pPr lvl="7">
              <a:spcBef>
                <a:spcPts val="0"/>
              </a:spcBef>
              <a:spcAft>
                <a:spcPts val="0"/>
              </a:spcAft>
              <a:buSzPts val="3500"/>
              <a:buFont typeface="Raleway Black"/>
              <a:buNone/>
              <a:defRPr sz="3500">
                <a:latin typeface="Raleway Black"/>
                <a:ea typeface="Raleway Black"/>
                <a:cs typeface="Raleway Black"/>
                <a:sym typeface="Raleway Black"/>
              </a:defRPr>
            </a:lvl8pPr>
            <a:lvl9pPr lvl="8">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254" name="Google Shape;254;p14"/>
          <p:cNvSpPr txBox="1"/>
          <p:nvPr>
            <p:ph idx="1" type="subTitle"/>
          </p:nvPr>
        </p:nvSpPr>
        <p:spPr>
          <a:xfrm>
            <a:off x="738975" y="1361100"/>
            <a:ext cx="7685100" cy="3207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100"/>
              <a:buNone/>
              <a:defRPr sz="1100">
                <a:solidFill>
                  <a:schemeClr val="accent5"/>
                </a:solidFill>
              </a:defRPr>
            </a:lvl1pPr>
            <a:lvl2pPr lvl="1">
              <a:spcBef>
                <a:spcPts val="1600"/>
              </a:spcBef>
              <a:spcAft>
                <a:spcPts val="0"/>
              </a:spcAft>
              <a:buSzPts val="1100"/>
              <a:buNone/>
              <a:defRPr sz="1100"/>
            </a:lvl2pPr>
            <a:lvl3pPr lvl="2">
              <a:spcBef>
                <a:spcPts val="1600"/>
              </a:spcBef>
              <a:spcAft>
                <a:spcPts val="0"/>
              </a:spcAft>
              <a:buSzPts val="1100"/>
              <a:buNone/>
              <a:defRPr sz="1100"/>
            </a:lvl3pPr>
            <a:lvl4pPr lvl="3">
              <a:spcBef>
                <a:spcPts val="1600"/>
              </a:spcBef>
              <a:spcAft>
                <a:spcPts val="0"/>
              </a:spcAft>
              <a:buSzPts val="1100"/>
              <a:buNone/>
              <a:defRPr sz="1100"/>
            </a:lvl4pPr>
            <a:lvl5pPr lvl="4">
              <a:spcBef>
                <a:spcPts val="1600"/>
              </a:spcBef>
              <a:spcAft>
                <a:spcPts val="0"/>
              </a:spcAft>
              <a:buSzPts val="1100"/>
              <a:buNone/>
              <a:defRPr sz="1100"/>
            </a:lvl5pPr>
            <a:lvl6pPr lvl="5">
              <a:spcBef>
                <a:spcPts val="1600"/>
              </a:spcBef>
              <a:spcAft>
                <a:spcPts val="0"/>
              </a:spcAft>
              <a:buSzPts val="1100"/>
              <a:buNone/>
              <a:defRPr sz="1100"/>
            </a:lvl6pPr>
            <a:lvl7pPr lvl="6">
              <a:spcBef>
                <a:spcPts val="1600"/>
              </a:spcBef>
              <a:spcAft>
                <a:spcPts val="0"/>
              </a:spcAft>
              <a:buSzPts val="1100"/>
              <a:buNone/>
              <a:defRPr sz="1100"/>
            </a:lvl7pPr>
            <a:lvl8pPr lvl="7">
              <a:spcBef>
                <a:spcPts val="1600"/>
              </a:spcBef>
              <a:spcAft>
                <a:spcPts val="0"/>
              </a:spcAft>
              <a:buSzPts val="1100"/>
              <a:buNone/>
              <a:defRPr sz="1100"/>
            </a:lvl8pPr>
            <a:lvl9pPr lvl="8">
              <a:spcBef>
                <a:spcPts val="1600"/>
              </a:spcBef>
              <a:spcAft>
                <a:spcPts val="1600"/>
              </a:spcAft>
              <a:buSzPts val="1100"/>
              <a:buNone/>
              <a:defRPr sz="1100"/>
            </a:lvl9pPr>
          </a:lstStyle>
          <a:p/>
        </p:txBody>
      </p:sp>
      <p:grpSp>
        <p:nvGrpSpPr>
          <p:cNvPr id="255" name="Google Shape;255;p14"/>
          <p:cNvGrpSpPr/>
          <p:nvPr/>
        </p:nvGrpSpPr>
        <p:grpSpPr>
          <a:xfrm flipH="1">
            <a:off x="7410682" y="4830814"/>
            <a:ext cx="3823739" cy="312682"/>
            <a:chOff x="9422000" y="4481475"/>
            <a:chExt cx="2137600" cy="174800"/>
          </a:xfrm>
        </p:grpSpPr>
        <p:sp>
          <p:nvSpPr>
            <p:cNvPr id="256" name="Google Shape;256;p14"/>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4"/>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4"/>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4"/>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4"/>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accent2"/>
        </a:solidFill>
      </p:bgPr>
    </p:bg>
    <p:spTree>
      <p:nvGrpSpPr>
        <p:cNvPr id="308" name="Shape 308"/>
        <p:cNvGrpSpPr/>
        <p:nvPr/>
      </p:nvGrpSpPr>
      <p:grpSpPr>
        <a:xfrm>
          <a:off x="0" y="0"/>
          <a:ext cx="0" cy="0"/>
          <a:chOff x="0" y="0"/>
          <a:chExt cx="0" cy="0"/>
        </a:xfrm>
      </p:grpSpPr>
      <p:sp>
        <p:nvSpPr>
          <p:cNvPr id="309" name="Google Shape;309;p15"/>
          <p:cNvSpPr/>
          <p:nvPr/>
        </p:nvSpPr>
        <p:spPr>
          <a:xfrm rot="5400000">
            <a:off x="-2304210" y="2080950"/>
            <a:ext cx="5506200" cy="9816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rot="5400000">
            <a:off x="5932411" y="2086050"/>
            <a:ext cx="5506200" cy="971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rot="5400000">
            <a:off x="1789200" y="-1730925"/>
            <a:ext cx="5565600" cy="7869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txBox="1"/>
          <p:nvPr>
            <p:ph hasCustomPrompt="1" type="title"/>
          </p:nvPr>
        </p:nvSpPr>
        <p:spPr>
          <a:xfrm>
            <a:off x="1286575" y="1977200"/>
            <a:ext cx="37887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1pPr>
            <a:lvl2pPr lvl="1"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2pPr>
            <a:lvl3pPr lvl="2"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3pPr>
            <a:lvl4pPr lvl="3"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4pPr>
            <a:lvl5pPr lvl="4"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5pPr>
            <a:lvl6pPr lvl="5"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6pPr>
            <a:lvl7pPr lvl="6"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7pPr>
            <a:lvl8pPr lvl="7"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8pPr>
            <a:lvl9pPr lvl="8"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9pPr>
          </a:lstStyle>
          <a:p>
            <a:r>
              <a:t>xx%</a:t>
            </a:r>
          </a:p>
        </p:txBody>
      </p:sp>
      <p:sp>
        <p:nvSpPr>
          <p:cNvPr id="313" name="Google Shape;313;p15"/>
          <p:cNvSpPr txBox="1"/>
          <p:nvPr>
            <p:ph hasCustomPrompt="1" idx="2" type="title"/>
          </p:nvPr>
        </p:nvSpPr>
        <p:spPr>
          <a:xfrm>
            <a:off x="1286575" y="3615500"/>
            <a:ext cx="37887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1pPr>
            <a:lvl2pPr lvl="1"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2pPr>
            <a:lvl3pPr lvl="2"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3pPr>
            <a:lvl4pPr lvl="3"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4pPr>
            <a:lvl5pPr lvl="4"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5pPr>
            <a:lvl6pPr lvl="5"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6pPr>
            <a:lvl7pPr lvl="6"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7pPr>
            <a:lvl8pPr lvl="7"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8pPr>
            <a:lvl9pPr lvl="8"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9pPr>
          </a:lstStyle>
          <a:p>
            <a:r>
              <a:t>xx%</a:t>
            </a:r>
          </a:p>
        </p:txBody>
      </p:sp>
      <p:sp>
        <p:nvSpPr>
          <p:cNvPr id="314" name="Google Shape;314;p15"/>
          <p:cNvSpPr txBox="1"/>
          <p:nvPr>
            <p:ph hasCustomPrompt="1" idx="3" type="title"/>
          </p:nvPr>
        </p:nvSpPr>
        <p:spPr>
          <a:xfrm>
            <a:off x="4037825" y="1977200"/>
            <a:ext cx="37887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1pPr>
            <a:lvl2pPr lvl="1"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2pPr>
            <a:lvl3pPr lvl="2"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3pPr>
            <a:lvl4pPr lvl="3"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4pPr>
            <a:lvl5pPr lvl="4"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5pPr>
            <a:lvl6pPr lvl="5"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6pPr>
            <a:lvl7pPr lvl="6"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7pPr>
            <a:lvl8pPr lvl="7"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8pPr>
            <a:lvl9pPr lvl="8"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9pPr>
          </a:lstStyle>
          <a:p>
            <a:r>
              <a:t>xx%</a:t>
            </a:r>
          </a:p>
        </p:txBody>
      </p:sp>
      <p:sp>
        <p:nvSpPr>
          <p:cNvPr id="315" name="Google Shape;315;p15"/>
          <p:cNvSpPr txBox="1"/>
          <p:nvPr>
            <p:ph hasCustomPrompt="1" idx="4" type="title"/>
          </p:nvPr>
        </p:nvSpPr>
        <p:spPr>
          <a:xfrm>
            <a:off x="4037825" y="3615500"/>
            <a:ext cx="37887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1pPr>
            <a:lvl2pPr lvl="1"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2pPr>
            <a:lvl3pPr lvl="2"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3pPr>
            <a:lvl4pPr lvl="3"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4pPr>
            <a:lvl5pPr lvl="4"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5pPr>
            <a:lvl6pPr lvl="5"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6pPr>
            <a:lvl7pPr lvl="6"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7pPr>
            <a:lvl8pPr lvl="7"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8pPr>
            <a:lvl9pPr lvl="8" rtl="0" algn="ct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9pPr>
          </a:lstStyle>
          <a:p>
            <a:r>
              <a:t>xx%</a:t>
            </a:r>
          </a:p>
        </p:txBody>
      </p:sp>
      <p:sp>
        <p:nvSpPr>
          <p:cNvPr id="316" name="Google Shape;316;p15"/>
          <p:cNvSpPr txBox="1"/>
          <p:nvPr>
            <p:ph idx="5" type="title"/>
          </p:nvPr>
        </p:nvSpPr>
        <p:spPr>
          <a:xfrm>
            <a:off x="2030100" y="477600"/>
            <a:ext cx="5083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Font typeface="Raleway Black"/>
              <a:buNone/>
              <a:defRPr sz="3500">
                <a:latin typeface="Raleway Black"/>
                <a:ea typeface="Raleway Black"/>
                <a:cs typeface="Raleway Black"/>
                <a:sym typeface="Raleway Black"/>
              </a:defRPr>
            </a:lvl2pPr>
            <a:lvl3pPr lvl="2" rtl="0" algn="ctr">
              <a:spcBef>
                <a:spcPts val="0"/>
              </a:spcBef>
              <a:spcAft>
                <a:spcPts val="0"/>
              </a:spcAft>
              <a:buSzPts val="3500"/>
              <a:buFont typeface="Raleway Black"/>
              <a:buNone/>
              <a:defRPr sz="3500">
                <a:latin typeface="Raleway Black"/>
                <a:ea typeface="Raleway Black"/>
                <a:cs typeface="Raleway Black"/>
                <a:sym typeface="Raleway Black"/>
              </a:defRPr>
            </a:lvl3pPr>
            <a:lvl4pPr lvl="3" rtl="0" algn="ctr">
              <a:spcBef>
                <a:spcPts val="0"/>
              </a:spcBef>
              <a:spcAft>
                <a:spcPts val="0"/>
              </a:spcAft>
              <a:buSzPts val="3500"/>
              <a:buFont typeface="Raleway Black"/>
              <a:buNone/>
              <a:defRPr sz="3500">
                <a:latin typeface="Raleway Black"/>
                <a:ea typeface="Raleway Black"/>
                <a:cs typeface="Raleway Black"/>
                <a:sym typeface="Raleway Black"/>
              </a:defRPr>
            </a:lvl4pPr>
            <a:lvl5pPr lvl="4" rtl="0" algn="ctr">
              <a:spcBef>
                <a:spcPts val="0"/>
              </a:spcBef>
              <a:spcAft>
                <a:spcPts val="0"/>
              </a:spcAft>
              <a:buSzPts val="3500"/>
              <a:buFont typeface="Raleway Black"/>
              <a:buNone/>
              <a:defRPr sz="3500">
                <a:latin typeface="Raleway Black"/>
                <a:ea typeface="Raleway Black"/>
                <a:cs typeface="Raleway Black"/>
                <a:sym typeface="Raleway Black"/>
              </a:defRPr>
            </a:lvl5pPr>
            <a:lvl6pPr lvl="5" rtl="0" algn="ctr">
              <a:spcBef>
                <a:spcPts val="0"/>
              </a:spcBef>
              <a:spcAft>
                <a:spcPts val="0"/>
              </a:spcAft>
              <a:buSzPts val="3500"/>
              <a:buFont typeface="Raleway Black"/>
              <a:buNone/>
              <a:defRPr sz="3500">
                <a:latin typeface="Raleway Black"/>
                <a:ea typeface="Raleway Black"/>
                <a:cs typeface="Raleway Black"/>
                <a:sym typeface="Raleway Black"/>
              </a:defRPr>
            </a:lvl6pPr>
            <a:lvl7pPr lvl="6" rtl="0" algn="ctr">
              <a:spcBef>
                <a:spcPts val="0"/>
              </a:spcBef>
              <a:spcAft>
                <a:spcPts val="0"/>
              </a:spcAft>
              <a:buSzPts val="3500"/>
              <a:buFont typeface="Raleway Black"/>
              <a:buNone/>
              <a:defRPr sz="3500">
                <a:latin typeface="Raleway Black"/>
                <a:ea typeface="Raleway Black"/>
                <a:cs typeface="Raleway Black"/>
                <a:sym typeface="Raleway Black"/>
              </a:defRPr>
            </a:lvl7pPr>
            <a:lvl8pPr lvl="7" rtl="0" algn="ctr">
              <a:spcBef>
                <a:spcPts val="0"/>
              </a:spcBef>
              <a:spcAft>
                <a:spcPts val="0"/>
              </a:spcAft>
              <a:buSzPts val="3500"/>
              <a:buFont typeface="Raleway Black"/>
              <a:buNone/>
              <a:defRPr sz="3500">
                <a:latin typeface="Raleway Black"/>
                <a:ea typeface="Raleway Black"/>
                <a:cs typeface="Raleway Black"/>
                <a:sym typeface="Raleway Black"/>
              </a:defRPr>
            </a:lvl8pPr>
            <a:lvl9pPr lvl="8" rtl="0" algn="ctr">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317" name="Google Shape;317;p15"/>
          <p:cNvSpPr txBox="1"/>
          <p:nvPr>
            <p:ph idx="6" type="ctrTitle"/>
          </p:nvPr>
        </p:nvSpPr>
        <p:spPr>
          <a:xfrm>
            <a:off x="2131224" y="2009774"/>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18" name="Google Shape;318;p15"/>
          <p:cNvSpPr txBox="1"/>
          <p:nvPr>
            <p:ph idx="1" type="subTitle"/>
          </p:nvPr>
        </p:nvSpPr>
        <p:spPr>
          <a:xfrm>
            <a:off x="2131224" y="2349350"/>
            <a:ext cx="22518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100"/>
              <a:buNone/>
              <a:defRPr sz="1100">
                <a:solidFill>
                  <a:schemeClr val="accent5"/>
                </a:solidFill>
              </a:defRPr>
            </a:lvl1pPr>
            <a:lvl2pPr lvl="1" rtl="0">
              <a:lnSpc>
                <a:spcPct val="100000"/>
              </a:lnSpc>
              <a:spcBef>
                <a:spcPts val="0"/>
              </a:spcBef>
              <a:spcAft>
                <a:spcPts val="0"/>
              </a:spcAft>
              <a:buClr>
                <a:schemeClr val="accent5"/>
              </a:buClr>
              <a:buSzPts val="1100"/>
              <a:buNone/>
              <a:defRPr sz="1100">
                <a:solidFill>
                  <a:schemeClr val="accent5"/>
                </a:solidFill>
              </a:defRPr>
            </a:lvl2pPr>
            <a:lvl3pPr lvl="2" rtl="0">
              <a:lnSpc>
                <a:spcPct val="100000"/>
              </a:lnSpc>
              <a:spcBef>
                <a:spcPts val="0"/>
              </a:spcBef>
              <a:spcAft>
                <a:spcPts val="0"/>
              </a:spcAft>
              <a:buClr>
                <a:schemeClr val="accent5"/>
              </a:buClr>
              <a:buSzPts val="1100"/>
              <a:buNone/>
              <a:defRPr sz="1100">
                <a:solidFill>
                  <a:schemeClr val="accent5"/>
                </a:solidFill>
              </a:defRPr>
            </a:lvl3pPr>
            <a:lvl4pPr lvl="3" rtl="0">
              <a:lnSpc>
                <a:spcPct val="100000"/>
              </a:lnSpc>
              <a:spcBef>
                <a:spcPts val="0"/>
              </a:spcBef>
              <a:spcAft>
                <a:spcPts val="0"/>
              </a:spcAft>
              <a:buClr>
                <a:schemeClr val="accent5"/>
              </a:buClr>
              <a:buSzPts val="1100"/>
              <a:buNone/>
              <a:defRPr sz="1100">
                <a:solidFill>
                  <a:schemeClr val="accent5"/>
                </a:solidFill>
              </a:defRPr>
            </a:lvl4pPr>
            <a:lvl5pPr lvl="4" rtl="0">
              <a:lnSpc>
                <a:spcPct val="100000"/>
              </a:lnSpc>
              <a:spcBef>
                <a:spcPts val="0"/>
              </a:spcBef>
              <a:spcAft>
                <a:spcPts val="0"/>
              </a:spcAft>
              <a:buClr>
                <a:schemeClr val="accent5"/>
              </a:buClr>
              <a:buSzPts val="1100"/>
              <a:buNone/>
              <a:defRPr sz="1100">
                <a:solidFill>
                  <a:schemeClr val="accent5"/>
                </a:solidFill>
              </a:defRPr>
            </a:lvl5pPr>
            <a:lvl6pPr lvl="5" rtl="0">
              <a:lnSpc>
                <a:spcPct val="100000"/>
              </a:lnSpc>
              <a:spcBef>
                <a:spcPts val="0"/>
              </a:spcBef>
              <a:spcAft>
                <a:spcPts val="0"/>
              </a:spcAft>
              <a:buClr>
                <a:schemeClr val="accent5"/>
              </a:buClr>
              <a:buSzPts val="1100"/>
              <a:buNone/>
              <a:defRPr sz="1100">
                <a:solidFill>
                  <a:schemeClr val="accent5"/>
                </a:solidFill>
              </a:defRPr>
            </a:lvl6pPr>
            <a:lvl7pPr lvl="6" rtl="0">
              <a:lnSpc>
                <a:spcPct val="100000"/>
              </a:lnSpc>
              <a:spcBef>
                <a:spcPts val="0"/>
              </a:spcBef>
              <a:spcAft>
                <a:spcPts val="0"/>
              </a:spcAft>
              <a:buClr>
                <a:schemeClr val="accent5"/>
              </a:buClr>
              <a:buSzPts val="1100"/>
              <a:buNone/>
              <a:defRPr sz="1100">
                <a:solidFill>
                  <a:schemeClr val="accent5"/>
                </a:solidFill>
              </a:defRPr>
            </a:lvl7pPr>
            <a:lvl8pPr lvl="7" rtl="0">
              <a:lnSpc>
                <a:spcPct val="100000"/>
              </a:lnSpc>
              <a:spcBef>
                <a:spcPts val="0"/>
              </a:spcBef>
              <a:spcAft>
                <a:spcPts val="0"/>
              </a:spcAft>
              <a:buClr>
                <a:schemeClr val="accent5"/>
              </a:buClr>
              <a:buSzPts val="1100"/>
              <a:buNone/>
              <a:defRPr sz="1100">
                <a:solidFill>
                  <a:schemeClr val="accent5"/>
                </a:solidFill>
              </a:defRPr>
            </a:lvl8pPr>
            <a:lvl9pPr lvl="8" rtl="0">
              <a:lnSpc>
                <a:spcPct val="100000"/>
              </a:lnSpc>
              <a:spcBef>
                <a:spcPts val="0"/>
              </a:spcBef>
              <a:spcAft>
                <a:spcPts val="0"/>
              </a:spcAft>
              <a:buClr>
                <a:schemeClr val="accent5"/>
              </a:buClr>
              <a:buSzPts val="1100"/>
              <a:buNone/>
              <a:defRPr sz="1100">
                <a:solidFill>
                  <a:schemeClr val="accent5"/>
                </a:solidFill>
              </a:defRPr>
            </a:lvl9pPr>
          </a:lstStyle>
          <a:p/>
        </p:txBody>
      </p:sp>
      <p:sp>
        <p:nvSpPr>
          <p:cNvPr id="319" name="Google Shape;319;p15"/>
          <p:cNvSpPr txBox="1"/>
          <p:nvPr>
            <p:ph idx="7" type="ctrTitle"/>
          </p:nvPr>
        </p:nvSpPr>
        <p:spPr>
          <a:xfrm>
            <a:off x="2131224" y="3648074"/>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20" name="Google Shape;320;p15"/>
          <p:cNvSpPr txBox="1"/>
          <p:nvPr>
            <p:ph idx="8" type="subTitle"/>
          </p:nvPr>
        </p:nvSpPr>
        <p:spPr>
          <a:xfrm>
            <a:off x="2131224" y="3987650"/>
            <a:ext cx="22518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100"/>
              <a:buNone/>
              <a:defRPr sz="1100">
                <a:solidFill>
                  <a:schemeClr val="accent5"/>
                </a:solidFill>
              </a:defRPr>
            </a:lvl1pPr>
            <a:lvl2pPr lvl="1" rtl="0">
              <a:lnSpc>
                <a:spcPct val="100000"/>
              </a:lnSpc>
              <a:spcBef>
                <a:spcPts val="0"/>
              </a:spcBef>
              <a:spcAft>
                <a:spcPts val="0"/>
              </a:spcAft>
              <a:buClr>
                <a:schemeClr val="accent5"/>
              </a:buClr>
              <a:buSzPts val="1100"/>
              <a:buNone/>
              <a:defRPr sz="1100">
                <a:solidFill>
                  <a:schemeClr val="accent5"/>
                </a:solidFill>
              </a:defRPr>
            </a:lvl2pPr>
            <a:lvl3pPr lvl="2" rtl="0">
              <a:lnSpc>
                <a:spcPct val="100000"/>
              </a:lnSpc>
              <a:spcBef>
                <a:spcPts val="0"/>
              </a:spcBef>
              <a:spcAft>
                <a:spcPts val="0"/>
              </a:spcAft>
              <a:buClr>
                <a:schemeClr val="accent5"/>
              </a:buClr>
              <a:buSzPts val="1100"/>
              <a:buNone/>
              <a:defRPr sz="1100">
                <a:solidFill>
                  <a:schemeClr val="accent5"/>
                </a:solidFill>
              </a:defRPr>
            </a:lvl3pPr>
            <a:lvl4pPr lvl="3" rtl="0">
              <a:lnSpc>
                <a:spcPct val="100000"/>
              </a:lnSpc>
              <a:spcBef>
                <a:spcPts val="0"/>
              </a:spcBef>
              <a:spcAft>
                <a:spcPts val="0"/>
              </a:spcAft>
              <a:buClr>
                <a:schemeClr val="accent5"/>
              </a:buClr>
              <a:buSzPts val="1100"/>
              <a:buNone/>
              <a:defRPr sz="1100">
                <a:solidFill>
                  <a:schemeClr val="accent5"/>
                </a:solidFill>
              </a:defRPr>
            </a:lvl4pPr>
            <a:lvl5pPr lvl="4" rtl="0">
              <a:lnSpc>
                <a:spcPct val="100000"/>
              </a:lnSpc>
              <a:spcBef>
                <a:spcPts val="0"/>
              </a:spcBef>
              <a:spcAft>
                <a:spcPts val="0"/>
              </a:spcAft>
              <a:buClr>
                <a:schemeClr val="accent5"/>
              </a:buClr>
              <a:buSzPts val="1100"/>
              <a:buNone/>
              <a:defRPr sz="1100">
                <a:solidFill>
                  <a:schemeClr val="accent5"/>
                </a:solidFill>
              </a:defRPr>
            </a:lvl5pPr>
            <a:lvl6pPr lvl="5" rtl="0">
              <a:lnSpc>
                <a:spcPct val="100000"/>
              </a:lnSpc>
              <a:spcBef>
                <a:spcPts val="0"/>
              </a:spcBef>
              <a:spcAft>
                <a:spcPts val="0"/>
              </a:spcAft>
              <a:buClr>
                <a:schemeClr val="accent5"/>
              </a:buClr>
              <a:buSzPts val="1100"/>
              <a:buNone/>
              <a:defRPr sz="1100">
                <a:solidFill>
                  <a:schemeClr val="accent5"/>
                </a:solidFill>
              </a:defRPr>
            </a:lvl6pPr>
            <a:lvl7pPr lvl="6" rtl="0">
              <a:lnSpc>
                <a:spcPct val="100000"/>
              </a:lnSpc>
              <a:spcBef>
                <a:spcPts val="0"/>
              </a:spcBef>
              <a:spcAft>
                <a:spcPts val="0"/>
              </a:spcAft>
              <a:buClr>
                <a:schemeClr val="accent5"/>
              </a:buClr>
              <a:buSzPts val="1100"/>
              <a:buNone/>
              <a:defRPr sz="1100">
                <a:solidFill>
                  <a:schemeClr val="accent5"/>
                </a:solidFill>
              </a:defRPr>
            </a:lvl7pPr>
            <a:lvl8pPr lvl="7" rtl="0">
              <a:lnSpc>
                <a:spcPct val="100000"/>
              </a:lnSpc>
              <a:spcBef>
                <a:spcPts val="0"/>
              </a:spcBef>
              <a:spcAft>
                <a:spcPts val="0"/>
              </a:spcAft>
              <a:buClr>
                <a:schemeClr val="accent5"/>
              </a:buClr>
              <a:buSzPts val="1100"/>
              <a:buNone/>
              <a:defRPr sz="1100">
                <a:solidFill>
                  <a:schemeClr val="accent5"/>
                </a:solidFill>
              </a:defRPr>
            </a:lvl8pPr>
            <a:lvl9pPr lvl="8" rtl="0">
              <a:lnSpc>
                <a:spcPct val="100000"/>
              </a:lnSpc>
              <a:spcBef>
                <a:spcPts val="0"/>
              </a:spcBef>
              <a:spcAft>
                <a:spcPts val="0"/>
              </a:spcAft>
              <a:buClr>
                <a:schemeClr val="accent5"/>
              </a:buClr>
              <a:buSzPts val="1100"/>
              <a:buNone/>
              <a:defRPr sz="1100">
                <a:solidFill>
                  <a:schemeClr val="accent5"/>
                </a:solidFill>
              </a:defRPr>
            </a:lvl9pPr>
          </a:lstStyle>
          <a:p/>
        </p:txBody>
      </p:sp>
      <p:sp>
        <p:nvSpPr>
          <p:cNvPr id="321" name="Google Shape;321;p15"/>
          <p:cNvSpPr txBox="1"/>
          <p:nvPr>
            <p:ph idx="9" type="ctrTitle"/>
          </p:nvPr>
        </p:nvSpPr>
        <p:spPr>
          <a:xfrm>
            <a:off x="4882474" y="2009774"/>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22" name="Google Shape;322;p15"/>
          <p:cNvSpPr txBox="1"/>
          <p:nvPr>
            <p:ph idx="13" type="subTitle"/>
          </p:nvPr>
        </p:nvSpPr>
        <p:spPr>
          <a:xfrm>
            <a:off x="4882474" y="2349350"/>
            <a:ext cx="22518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100"/>
              <a:buNone/>
              <a:defRPr sz="1100">
                <a:solidFill>
                  <a:schemeClr val="accent5"/>
                </a:solidFill>
              </a:defRPr>
            </a:lvl1pPr>
            <a:lvl2pPr lvl="1" rtl="0">
              <a:lnSpc>
                <a:spcPct val="100000"/>
              </a:lnSpc>
              <a:spcBef>
                <a:spcPts val="0"/>
              </a:spcBef>
              <a:spcAft>
                <a:spcPts val="0"/>
              </a:spcAft>
              <a:buClr>
                <a:schemeClr val="accent5"/>
              </a:buClr>
              <a:buSzPts val="1100"/>
              <a:buNone/>
              <a:defRPr sz="1100">
                <a:solidFill>
                  <a:schemeClr val="accent5"/>
                </a:solidFill>
              </a:defRPr>
            </a:lvl2pPr>
            <a:lvl3pPr lvl="2" rtl="0">
              <a:lnSpc>
                <a:spcPct val="100000"/>
              </a:lnSpc>
              <a:spcBef>
                <a:spcPts val="0"/>
              </a:spcBef>
              <a:spcAft>
                <a:spcPts val="0"/>
              </a:spcAft>
              <a:buClr>
                <a:schemeClr val="accent5"/>
              </a:buClr>
              <a:buSzPts val="1100"/>
              <a:buNone/>
              <a:defRPr sz="1100">
                <a:solidFill>
                  <a:schemeClr val="accent5"/>
                </a:solidFill>
              </a:defRPr>
            </a:lvl3pPr>
            <a:lvl4pPr lvl="3" rtl="0">
              <a:lnSpc>
                <a:spcPct val="100000"/>
              </a:lnSpc>
              <a:spcBef>
                <a:spcPts val="0"/>
              </a:spcBef>
              <a:spcAft>
                <a:spcPts val="0"/>
              </a:spcAft>
              <a:buClr>
                <a:schemeClr val="accent5"/>
              </a:buClr>
              <a:buSzPts val="1100"/>
              <a:buNone/>
              <a:defRPr sz="1100">
                <a:solidFill>
                  <a:schemeClr val="accent5"/>
                </a:solidFill>
              </a:defRPr>
            </a:lvl4pPr>
            <a:lvl5pPr lvl="4" rtl="0">
              <a:lnSpc>
                <a:spcPct val="100000"/>
              </a:lnSpc>
              <a:spcBef>
                <a:spcPts val="0"/>
              </a:spcBef>
              <a:spcAft>
                <a:spcPts val="0"/>
              </a:spcAft>
              <a:buClr>
                <a:schemeClr val="accent5"/>
              </a:buClr>
              <a:buSzPts val="1100"/>
              <a:buNone/>
              <a:defRPr sz="1100">
                <a:solidFill>
                  <a:schemeClr val="accent5"/>
                </a:solidFill>
              </a:defRPr>
            </a:lvl5pPr>
            <a:lvl6pPr lvl="5" rtl="0">
              <a:lnSpc>
                <a:spcPct val="100000"/>
              </a:lnSpc>
              <a:spcBef>
                <a:spcPts val="0"/>
              </a:spcBef>
              <a:spcAft>
                <a:spcPts val="0"/>
              </a:spcAft>
              <a:buClr>
                <a:schemeClr val="accent5"/>
              </a:buClr>
              <a:buSzPts val="1100"/>
              <a:buNone/>
              <a:defRPr sz="1100">
                <a:solidFill>
                  <a:schemeClr val="accent5"/>
                </a:solidFill>
              </a:defRPr>
            </a:lvl6pPr>
            <a:lvl7pPr lvl="6" rtl="0">
              <a:lnSpc>
                <a:spcPct val="100000"/>
              </a:lnSpc>
              <a:spcBef>
                <a:spcPts val="0"/>
              </a:spcBef>
              <a:spcAft>
                <a:spcPts val="0"/>
              </a:spcAft>
              <a:buClr>
                <a:schemeClr val="accent5"/>
              </a:buClr>
              <a:buSzPts val="1100"/>
              <a:buNone/>
              <a:defRPr sz="1100">
                <a:solidFill>
                  <a:schemeClr val="accent5"/>
                </a:solidFill>
              </a:defRPr>
            </a:lvl7pPr>
            <a:lvl8pPr lvl="7" rtl="0">
              <a:lnSpc>
                <a:spcPct val="100000"/>
              </a:lnSpc>
              <a:spcBef>
                <a:spcPts val="0"/>
              </a:spcBef>
              <a:spcAft>
                <a:spcPts val="0"/>
              </a:spcAft>
              <a:buClr>
                <a:schemeClr val="accent5"/>
              </a:buClr>
              <a:buSzPts val="1100"/>
              <a:buNone/>
              <a:defRPr sz="1100">
                <a:solidFill>
                  <a:schemeClr val="accent5"/>
                </a:solidFill>
              </a:defRPr>
            </a:lvl8pPr>
            <a:lvl9pPr lvl="8" rtl="0">
              <a:lnSpc>
                <a:spcPct val="100000"/>
              </a:lnSpc>
              <a:spcBef>
                <a:spcPts val="0"/>
              </a:spcBef>
              <a:spcAft>
                <a:spcPts val="0"/>
              </a:spcAft>
              <a:buClr>
                <a:schemeClr val="accent5"/>
              </a:buClr>
              <a:buSzPts val="1100"/>
              <a:buNone/>
              <a:defRPr sz="1100">
                <a:solidFill>
                  <a:schemeClr val="accent5"/>
                </a:solidFill>
              </a:defRPr>
            </a:lvl9pPr>
          </a:lstStyle>
          <a:p/>
        </p:txBody>
      </p:sp>
      <p:sp>
        <p:nvSpPr>
          <p:cNvPr id="323" name="Google Shape;323;p15"/>
          <p:cNvSpPr txBox="1"/>
          <p:nvPr>
            <p:ph idx="14" type="ctrTitle"/>
          </p:nvPr>
        </p:nvSpPr>
        <p:spPr>
          <a:xfrm>
            <a:off x="4882474" y="3648074"/>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24" name="Google Shape;324;p15"/>
          <p:cNvSpPr txBox="1"/>
          <p:nvPr>
            <p:ph idx="15" type="subTitle"/>
          </p:nvPr>
        </p:nvSpPr>
        <p:spPr>
          <a:xfrm>
            <a:off x="4882474" y="3987650"/>
            <a:ext cx="22518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100"/>
              <a:buNone/>
              <a:defRPr sz="1100">
                <a:solidFill>
                  <a:schemeClr val="accent5"/>
                </a:solidFill>
              </a:defRPr>
            </a:lvl1pPr>
            <a:lvl2pPr lvl="1" rtl="0">
              <a:lnSpc>
                <a:spcPct val="100000"/>
              </a:lnSpc>
              <a:spcBef>
                <a:spcPts val="0"/>
              </a:spcBef>
              <a:spcAft>
                <a:spcPts val="0"/>
              </a:spcAft>
              <a:buClr>
                <a:schemeClr val="accent5"/>
              </a:buClr>
              <a:buSzPts val="1100"/>
              <a:buNone/>
              <a:defRPr sz="1100">
                <a:solidFill>
                  <a:schemeClr val="accent5"/>
                </a:solidFill>
              </a:defRPr>
            </a:lvl2pPr>
            <a:lvl3pPr lvl="2" rtl="0">
              <a:lnSpc>
                <a:spcPct val="100000"/>
              </a:lnSpc>
              <a:spcBef>
                <a:spcPts val="0"/>
              </a:spcBef>
              <a:spcAft>
                <a:spcPts val="0"/>
              </a:spcAft>
              <a:buClr>
                <a:schemeClr val="accent5"/>
              </a:buClr>
              <a:buSzPts val="1100"/>
              <a:buNone/>
              <a:defRPr sz="1100">
                <a:solidFill>
                  <a:schemeClr val="accent5"/>
                </a:solidFill>
              </a:defRPr>
            </a:lvl3pPr>
            <a:lvl4pPr lvl="3" rtl="0">
              <a:lnSpc>
                <a:spcPct val="100000"/>
              </a:lnSpc>
              <a:spcBef>
                <a:spcPts val="0"/>
              </a:spcBef>
              <a:spcAft>
                <a:spcPts val="0"/>
              </a:spcAft>
              <a:buClr>
                <a:schemeClr val="accent5"/>
              </a:buClr>
              <a:buSzPts val="1100"/>
              <a:buNone/>
              <a:defRPr sz="1100">
                <a:solidFill>
                  <a:schemeClr val="accent5"/>
                </a:solidFill>
              </a:defRPr>
            </a:lvl4pPr>
            <a:lvl5pPr lvl="4" rtl="0">
              <a:lnSpc>
                <a:spcPct val="100000"/>
              </a:lnSpc>
              <a:spcBef>
                <a:spcPts val="0"/>
              </a:spcBef>
              <a:spcAft>
                <a:spcPts val="0"/>
              </a:spcAft>
              <a:buClr>
                <a:schemeClr val="accent5"/>
              </a:buClr>
              <a:buSzPts val="1100"/>
              <a:buNone/>
              <a:defRPr sz="1100">
                <a:solidFill>
                  <a:schemeClr val="accent5"/>
                </a:solidFill>
              </a:defRPr>
            </a:lvl5pPr>
            <a:lvl6pPr lvl="5" rtl="0">
              <a:lnSpc>
                <a:spcPct val="100000"/>
              </a:lnSpc>
              <a:spcBef>
                <a:spcPts val="0"/>
              </a:spcBef>
              <a:spcAft>
                <a:spcPts val="0"/>
              </a:spcAft>
              <a:buClr>
                <a:schemeClr val="accent5"/>
              </a:buClr>
              <a:buSzPts val="1100"/>
              <a:buNone/>
              <a:defRPr sz="1100">
                <a:solidFill>
                  <a:schemeClr val="accent5"/>
                </a:solidFill>
              </a:defRPr>
            </a:lvl6pPr>
            <a:lvl7pPr lvl="6" rtl="0">
              <a:lnSpc>
                <a:spcPct val="100000"/>
              </a:lnSpc>
              <a:spcBef>
                <a:spcPts val="0"/>
              </a:spcBef>
              <a:spcAft>
                <a:spcPts val="0"/>
              </a:spcAft>
              <a:buClr>
                <a:schemeClr val="accent5"/>
              </a:buClr>
              <a:buSzPts val="1100"/>
              <a:buNone/>
              <a:defRPr sz="1100">
                <a:solidFill>
                  <a:schemeClr val="accent5"/>
                </a:solidFill>
              </a:defRPr>
            </a:lvl7pPr>
            <a:lvl8pPr lvl="7" rtl="0">
              <a:lnSpc>
                <a:spcPct val="100000"/>
              </a:lnSpc>
              <a:spcBef>
                <a:spcPts val="0"/>
              </a:spcBef>
              <a:spcAft>
                <a:spcPts val="0"/>
              </a:spcAft>
              <a:buClr>
                <a:schemeClr val="accent5"/>
              </a:buClr>
              <a:buSzPts val="1100"/>
              <a:buNone/>
              <a:defRPr sz="1100">
                <a:solidFill>
                  <a:schemeClr val="accent5"/>
                </a:solidFill>
              </a:defRPr>
            </a:lvl8pPr>
            <a:lvl9pPr lvl="8" rtl="0">
              <a:lnSpc>
                <a:spcPct val="100000"/>
              </a:lnSpc>
              <a:spcBef>
                <a:spcPts val="0"/>
              </a:spcBef>
              <a:spcAft>
                <a:spcPts val="0"/>
              </a:spcAft>
              <a:buClr>
                <a:schemeClr val="accent5"/>
              </a:buClr>
              <a:buSzPts val="1100"/>
              <a:buNone/>
              <a:defRPr sz="1100">
                <a:solidFill>
                  <a:schemeClr val="accent5"/>
                </a:solidFill>
              </a:defRPr>
            </a:lvl9pPr>
          </a:lstStyle>
          <a:p/>
        </p:txBody>
      </p:sp>
      <p:grpSp>
        <p:nvGrpSpPr>
          <p:cNvPr id="325" name="Google Shape;325;p15"/>
          <p:cNvGrpSpPr/>
          <p:nvPr/>
        </p:nvGrpSpPr>
        <p:grpSpPr>
          <a:xfrm>
            <a:off x="8355436" y="1478060"/>
            <a:ext cx="312682" cy="2193963"/>
            <a:chOff x="8954936" y="1478060"/>
            <a:chExt cx="312682" cy="2193963"/>
          </a:xfrm>
        </p:grpSpPr>
        <p:sp>
          <p:nvSpPr>
            <p:cNvPr id="326" name="Google Shape;326;p15"/>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5"/>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5"/>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5"/>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5"/>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5"/>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5"/>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5"/>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15"/>
          <p:cNvGrpSpPr/>
          <p:nvPr/>
        </p:nvGrpSpPr>
        <p:grpSpPr>
          <a:xfrm>
            <a:off x="504811" y="1478060"/>
            <a:ext cx="312682" cy="2193963"/>
            <a:chOff x="8954936" y="1478060"/>
            <a:chExt cx="312682" cy="2193963"/>
          </a:xfrm>
        </p:grpSpPr>
        <p:sp>
          <p:nvSpPr>
            <p:cNvPr id="357" name="Google Shape;357;p15"/>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5"/>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5"/>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5"/>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5"/>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5"/>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5"/>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5"/>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5"/>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5"/>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5"/>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5"/>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5"/>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5"/>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5"/>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5"/>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5"/>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5"/>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5"/>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5"/>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5"/>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5"/>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5"/>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387" name="Shape 387"/>
        <p:cNvGrpSpPr/>
        <p:nvPr/>
      </p:nvGrpSpPr>
      <p:grpSpPr>
        <a:xfrm>
          <a:off x="0" y="0"/>
          <a:ext cx="0" cy="0"/>
          <a:chOff x="0" y="0"/>
          <a:chExt cx="0" cy="0"/>
        </a:xfrm>
      </p:grpSpPr>
      <p:sp>
        <p:nvSpPr>
          <p:cNvPr id="388" name="Google Shape;388;p16"/>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389" name="Google Shape;389;p16"/>
          <p:cNvSpPr txBox="1"/>
          <p:nvPr>
            <p:ph idx="2" type="ctrTitle"/>
          </p:nvPr>
        </p:nvSpPr>
        <p:spPr>
          <a:xfrm>
            <a:off x="719999" y="2861574"/>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90" name="Google Shape;390;p16"/>
          <p:cNvSpPr txBox="1"/>
          <p:nvPr>
            <p:ph idx="1" type="subTitle"/>
          </p:nvPr>
        </p:nvSpPr>
        <p:spPr>
          <a:xfrm>
            <a:off x="720000" y="3201150"/>
            <a:ext cx="2251800" cy="7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391" name="Google Shape;391;p16"/>
          <p:cNvSpPr txBox="1"/>
          <p:nvPr>
            <p:ph idx="3" type="ctrTitle"/>
          </p:nvPr>
        </p:nvSpPr>
        <p:spPr>
          <a:xfrm>
            <a:off x="3446099" y="2861574"/>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92" name="Google Shape;392;p16"/>
          <p:cNvSpPr txBox="1"/>
          <p:nvPr>
            <p:ph idx="4" type="subTitle"/>
          </p:nvPr>
        </p:nvSpPr>
        <p:spPr>
          <a:xfrm>
            <a:off x="3446100" y="3201150"/>
            <a:ext cx="2251800" cy="7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393" name="Google Shape;393;p16"/>
          <p:cNvSpPr txBox="1"/>
          <p:nvPr>
            <p:ph idx="5" type="ctrTitle"/>
          </p:nvPr>
        </p:nvSpPr>
        <p:spPr>
          <a:xfrm>
            <a:off x="6172199" y="2861574"/>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94" name="Google Shape;394;p16"/>
          <p:cNvSpPr txBox="1"/>
          <p:nvPr>
            <p:ph idx="6" type="subTitle"/>
          </p:nvPr>
        </p:nvSpPr>
        <p:spPr>
          <a:xfrm>
            <a:off x="6172200" y="3201150"/>
            <a:ext cx="2251800" cy="7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grpSp>
        <p:nvGrpSpPr>
          <p:cNvPr id="395" name="Google Shape;395;p16"/>
          <p:cNvGrpSpPr/>
          <p:nvPr/>
        </p:nvGrpSpPr>
        <p:grpSpPr>
          <a:xfrm flipH="1">
            <a:off x="6350182" y="661664"/>
            <a:ext cx="3823739" cy="312682"/>
            <a:chOff x="9422000" y="4481475"/>
            <a:chExt cx="2137600" cy="174800"/>
          </a:xfrm>
        </p:grpSpPr>
        <p:sp>
          <p:nvSpPr>
            <p:cNvPr id="396" name="Google Shape;396;p16"/>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6"/>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6"/>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6"/>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6"/>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6"/>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6"/>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6"/>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6"/>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6"/>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6"/>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6"/>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6"/>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6"/>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6"/>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6"/>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6"/>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6"/>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6"/>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6"/>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6"/>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6"/>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6"/>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6"/>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6"/>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8" name="Google Shape;448;p16"/>
          <p:cNvCxnSpPr/>
          <p:nvPr/>
        </p:nvCxnSpPr>
        <p:spPr>
          <a:xfrm>
            <a:off x="-61775" y="4989050"/>
            <a:ext cx="92985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
    <p:spTree>
      <p:nvGrpSpPr>
        <p:cNvPr id="449" name="Shape 449"/>
        <p:cNvGrpSpPr/>
        <p:nvPr/>
      </p:nvGrpSpPr>
      <p:grpSpPr>
        <a:xfrm>
          <a:off x="0" y="0"/>
          <a:ext cx="0" cy="0"/>
          <a:chOff x="0" y="0"/>
          <a:chExt cx="0" cy="0"/>
        </a:xfrm>
      </p:grpSpPr>
      <p:sp>
        <p:nvSpPr>
          <p:cNvPr id="450" name="Google Shape;450;p17"/>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451" name="Google Shape;451;p17"/>
          <p:cNvSpPr txBox="1"/>
          <p:nvPr>
            <p:ph idx="2" type="ctrTitle"/>
          </p:nvPr>
        </p:nvSpPr>
        <p:spPr>
          <a:xfrm>
            <a:off x="720000" y="3166375"/>
            <a:ext cx="1902300" cy="502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52" name="Google Shape;452;p17"/>
          <p:cNvSpPr txBox="1"/>
          <p:nvPr>
            <p:ph idx="1" type="subTitle"/>
          </p:nvPr>
        </p:nvSpPr>
        <p:spPr>
          <a:xfrm>
            <a:off x="720000" y="3505950"/>
            <a:ext cx="1902300" cy="9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400">
                <a:solidFill>
                  <a:schemeClr val="accent5"/>
                </a:solidFill>
              </a:defRPr>
            </a:lvl1pPr>
            <a:lvl2pPr lvl="1" rtl="0" algn="ctr">
              <a:lnSpc>
                <a:spcPct val="100000"/>
              </a:lnSpc>
              <a:spcBef>
                <a:spcPts val="0"/>
              </a:spcBef>
              <a:spcAft>
                <a:spcPts val="0"/>
              </a:spcAft>
              <a:buClr>
                <a:schemeClr val="accent5"/>
              </a:buClr>
              <a:buSzPts val="1400"/>
              <a:buNone/>
              <a:defRPr>
                <a:solidFill>
                  <a:schemeClr val="accent5"/>
                </a:solidFill>
              </a:defRPr>
            </a:lvl2pPr>
            <a:lvl3pPr lvl="2" rtl="0" algn="ctr">
              <a:lnSpc>
                <a:spcPct val="100000"/>
              </a:lnSpc>
              <a:spcBef>
                <a:spcPts val="0"/>
              </a:spcBef>
              <a:spcAft>
                <a:spcPts val="0"/>
              </a:spcAft>
              <a:buClr>
                <a:schemeClr val="accent5"/>
              </a:buClr>
              <a:buSzPts val="1400"/>
              <a:buNone/>
              <a:defRPr>
                <a:solidFill>
                  <a:schemeClr val="accent5"/>
                </a:solidFill>
              </a:defRPr>
            </a:lvl3pPr>
            <a:lvl4pPr lvl="3" rtl="0" algn="ctr">
              <a:lnSpc>
                <a:spcPct val="100000"/>
              </a:lnSpc>
              <a:spcBef>
                <a:spcPts val="0"/>
              </a:spcBef>
              <a:spcAft>
                <a:spcPts val="0"/>
              </a:spcAft>
              <a:buClr>
                <a:schemeClr val="accent5"/>
              </a:buClr>
              <a:buSzPts val="1400"/>
              <a:buNone/>
              <a:defRPr>
                <a:solidFill>
                  <a:schemeClr val="accent5"/>
                </a:solidFill>
              </a:defRPr>
            </a:lvl4pPr>
            <a:lvl5pPr lvl="4" rtl="0" algn="ctr">
              <a:lnSpc>
                <a:spcPct val="100000"/>
              </a:lnSpc>
              <a:spcBef>
                <a:spcPts val="0"/>
              </a:spcBef>
              <a:spcAft>
                <a:spcPts val="0"/>
              </a:spcAft>
              <a:buClr>
                <a:schemeClr val="accent5"/>
              </a:buClr>
              <a:buSzPts val="1400"/>
              <a:buNone/>
              <a:defRPr>
                <a:solidFill>
                  <a:schemeClr val="accent5"/>
                </a:solidFill>
              </a:defRPr>
            </a:lvl5pPr>
            <a:lvl6pPr lvl="5" rtl="0" algn="ctr">
              <a:lnSpc>
                <a:spcPct val="100000"/>
              </a:lnSpc>
              <a:spcBef>
                <a:spcPts val="0"/>
              </a:spcBef>
              <a:spcAft>
                <a:spcPts val="0"/>
              </a:spcAft>
              <a:buClr>
                <a:schemeClr val="accent5"/>
              </a:buClr>
              <a:buSzPts val="1400"/>
              <a:buNone/>
              <a:defRPr>
                <a:solidFill>
                  <a:schemeClr val="accent5"/>
                </a:solidFill>
              </a:defRPr>
            </a:lvl6pPr>
            <a:lvl7pPr lvl="6" rtl="0" algn="ctr">
              <a:lnSpc>
                <a:spcPct val="100000"/>
              </a:lnSpc>
              <a:spcBef>
                <a:spcPts val="0"/>
              </a:spcBef>
              <a:spcAft>
                <a:spcPts val="0"/>
              </a:spcAft>
              <a:buClr>
                <a:schemeClr val="accent5"/>
              </a:buClr>
              <a:buSzPts val="1400"/>
              <a:buNone/>
              <a:defRPr>
                <a:solidFill>
                  <a:schemeClr val="accent5"/>
                </a:solidFill>
              </a:defRPr>
            </a:lvl7pPr>
            <a:lvl8pPr lvl="7" rtl="0" algn="ctr">
              <a:lnSpc>
                <a:spcPct val="100000"/>
              </a:lnSpc>
              <a:spcBef>
                <a:spcPts val="0"/>
              </a:spcBef>
              <a:spcAft>
                <a:spcPts val="0"/>
              </a:spcAft>
              <a:buClr>
                <a:schemeClr val="accent5"/>
              </a:buClr>
              <a:buSzPts val="1400"/>
              <a:buNone/>
              <a:defRPr>
                <a:solidFill>
                  <a:schemeClr val="accent5"/>
                </a:solidFill>
              </a:defRPr>
            </a:lvl8pPr>
            <a:lvl9pPr lvl="8" rtl="0" algn="ctr">
              <a:lnSpc>
                <a:spcPct val="100000"/>
              </a:lnSpc>
              <a:spcBef>
                <a:spcPts val="0"/>
              </a:spcBef>
              <a:spcAft>
                <a:spcPts val="0"/>
              </a:spcAft>
              <a:buClr>
                <a:schemeClr val="accent5"/>
              </a:buClr>
              <a:buSzPts val="1400"/>
              <a:buNone/>
              <a:defRPr>
                <a:solidFill>
                  <a:schemeClr val="accent5"/>
                </a:solidFill>
              </a:defRPr>
            </a:lvl9pPr>
          </a:lstStyle>
          <a:p/>
        </p:txBody>
      </p:sp>
      <p:sp>
        <p:nvSpPr>
          <p:cNvPr id="453" name="Google Shape;453;p17"/>
          <p:cNvSpPr txBox="1"/>
          <p:nvPr>
            <p:ph idx="3" type="ctrTitle"/>
          </p:nvPr>
        </p:nvSpPr>
        <p:spPr>
          <a:xfrm>
            <a:off x="3620861" y="3166375"/>
            <a:ext cx="1902300" cy="502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54" name="Google Shape;454;p17"/>
          <p:cNvSpPr txBox="1"/>
          <p:nvPr>
            <p:ph idx="4" type="subTitle"/>
          </p:nvPr>
        </p:nvSpPr>
        <p:spPr>
          <a:xfrm>
            <a:off x="3620862" y="3505950"/>
            <a:ext cx="1902300" cy="9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400">
                <a:solidFill>
                  <a:schemeClr val="accent5"/>
                </a:solidFill>
              </a:defRPr>
            </a:lvl1pPr>
            <a:lvl2pPr lvl="1" rtl="0" algn="ctr">
              <a:lnSpc>
                <a:spcPct val="100000"/>
              </a:lnSpc>
              <a:spcBef>
                <a:spcPts val="0"/>
              </a:spcBef>
              <a:spcAft>
                <a:spcPts val="0"/>
              </a:spcAft>
              <a:buClr>
                <a:schemeClr val="accent5"/>
              </a:buClr>
              <a:buSzPts val="1400"/>
              <a:buNone/>
              <a:defRPr>
                <a:solidFill>
                  <a:schemeClr val="accent5"/>
                </a:solidFill>
              </a:defRPr>
            </a:lvl2pPr>
            <a:lvl3pPr lvl="2" rtl="0" algn="ctr">
              <a:lnSpc>
                <a:spcPct val="100000"/>
              </a:lnSpc>
              <a:spcBef>
                <a:spcPts val="0"/>
              </a:spcBef>
              <a:spcAft>
                <a:spcPts val="0"/>
              </a:spcAft>
              <a:buClr>
                <a:schemeClr val="accent5"/>
              </a:buClr>
              <a:buSzPts val="1400"/>
              <a:buNone/>
              <a:defRPr>
                <a:solidFill>
                  <a:schemeClr val="accent5"/>
                </a:solidFill>
              </a:defRPr>
            </a:lvl3pPr>
            <a:lvl4pPr lvl="3" rtl="0" algn="ctr">
              <a:lnSpc>
                <a:spcPct val="100000"/>
              </a:lnSpc>
              <a:spcBef>
                <a:spcPts val="0"/>
              </a:spcBef>
              <a:spcAft>
                <a:spcPts val="0"/>
              </a:spcAft>
              <a:buClr>
                <a:schemeClr val="accent5"/>
              </a:buClr>
              <a:buSzPts val="1400"/>
              <a:buNone/>
              <a:defRPr>
                <a:solidFill>
                  <a:schemeClr val="accent5"/>
                </a:solidFill>
              </a:defRPr>
            </a:lvl4pPr>
            <a:lvl5pPr lvl="4" rtl="0" algn="ctr">
              <a:lnSpc>
                <a:spcPct val="100000"/>
              </a:lnSpc>
              <a:spcBef>
                <a:spcPts val="0"/>
              </a:spcBef>
              <a:spcAft>
                <a:spcPts val="0"/>
              </a:spcAft>
              <a:buClr>
                <a:schemeClr val="accent5"/>
              </a:buClr>
              <a:buSzPts val="1400"/>
              <a:buNone/>
              <a:defRPr>
                <a:solidFill>
                  <a:schemeClr val="accent5"/>
                </a:solidFill>
              </a:defRPr>
            </a:lvl5pPr>
            <a:lvl6pPr lvl="5" rtl="0" algn="ctr">
              <a:lnSpc>
                <a:spcPct val="100000"/>
              </a:lnSpc>
              <a:spcBef>
                <a:spcPts val="0"/>
              </a:spcBef>
              <a:spcAft>
                <a:spcPts val="0"/>
              </a:spcAft>
              <a:buClr>
                <a:schemeClr val="accent5"/>
              </a:buClr>
              <a:buSzPts val="1400"/>
              <a:buNone/>
              <a:defRPr>
                <a:solidFill>
                  <a:schemeClr val="accent5"/>
                </a:solidFill>
              </a:defRPr>
            </a:lvl6pPr>
            <a:lvl7pPr lvl="6" rtl="0" algn="ctr">
              <a:lnSpc>
                <a:spcPct val="100000"/>
              </a:lnSpc>
              <a:spcBef>
                <a:spcPts val="0"/>
              </a:spcBef>
              <a:spcAft>
                <a:spcPts val="0"/>
              </a:spcAft>
              <a:buClr>
                <a:schemeClr val="accent5"/>
              </a:buClr>
              <a:buSzPts val="1400"/>
              <a:buNone/>
              <a:defRPr>
                <a:solidFill>
                  <a:schemeClr val="accent5"/>
                </a:solidFill>
              </a:defRPr>
            </a:lvl7pPr>
            <a:lvl8pPr lvl="7" rtl="0" algn="ctr">
              <a:lnSpc>
                <a:spcPct val="100000"/>
              </a:lnSpc>
              <a:spcBef>
                <a:spcPts val="0"/>
              </a:spcBef>
              <a:spcAft>
                <a:spcPts val="0"/>
              </a:spcAft>
              <a:buClr>
                <a:schemeClr val="accent5"/>
              </a:buClr>
              <a:buSzPts val="1400"/>
              <a:buNone/>
              <a:defRPr>
                <a:solidFill>
                  <a:schemeClr val="accent5"/>
                </a:solidFill>
              </a:defRPr>
            </a:lvl8pPr>
            <a:lvl9pPr lvl="8" rtl="0" algn="ctr">
              <a:lnSpc>
                <a:spcPct val="100000"/>
              </a:lnSpc>
              <a:spcBef>
                <a:spcPts val="0"/>
              </a:spcBef>
              <a:spcAft>
                <a:spcPts val="0"/>
              </a:spcAft>
              <a:buClr>
                <a:schemeClr val="accent5"/>
              </a:buClr>
              <a:buSzPts val="1400"/>
              <a:buNone/>
              <a:defRPr>
                <a:solidFill>
                  <a:schemeClr val="accent5"/>
                </a:solidFill>
              </a:defRPr>
            </a:lvl9pPr>
          </a:lstStyle>
          <a:p/>
        </p:txBody>
      </p:sp>
      <p:sp>
        <p:nvSpPr>
          <p:cNvPr id="455" name="Google Shape;455;p17"/>
          <p:cNvSpPr txBox="1"/>
          <p:nvPr>
            <p:ph idx="5" type="ctrTitle"/>
          </p:nvPr>
        </p:nvSpPr>
        <p:spPr>
          <a:xfrm>
            <a:off x="6521698" y="3166375"/>
            <a:ext cx="1902300" cy="502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56" name="Google Shape;456;p17"/>
          <p:cNvSpPr txBox="1"/>
          <p:nvPr>
            <p:ph idx="6" type="subTitle"/>
          </p:nvPr>
        </p:nvSpPr>
        <p:spPr>
          <a:xfrm>
            <a:off x="6521700" y="3505950"/>
            <a:ext cx="1902300" cy="9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400">
                <a:solidFill>
                  <a:schemeClr val="accent5"/>
                </a:solidFill>
              </a:defRPr>
            </a:lvl1pPr>
            <a:lvl2pPr lvl="1" rtl="0" algn="ctr">
              <a:lnSpc>
                <a:spcPct val="100000"/>
              </a:lnSpc>
              <a:spcBef>
                <a:spcPts val="0"/>
              </a:spcBef>
              <a:spcAft>
                <a:spcPts val="0"/>
              </a:spcAft>
              <a:buClr>
                <a:schemeClr val="accent5"/>
              </a:buClr>
              <a:buSzPts val="1400"/>
              <a:buNone/>
              <a:defRPr>
                <a:solidFill>
                  <a:schemeClr val="accent5"/>
                </a:solidFill>
              </a:defRPr>
            </a:lvl2pPr>
            <a:lvl3pPr lvl="2" rtl="0" algn="ctr">
              <a:lnSpc>
                <a:spcPct val="100000"/>
              </a:lnSpc>
              <a:spcBef>
                <a:spcPts val="0"/>
              </a:spcBef>
              <a:spcAft>
                <a:spcPts val="0"/>
              </a:spcAft>
              <a:buClr>
                <a:schemeClr val="accent5"/>
              </a:buClr>
              <a:buSzPts val="1400"/>
              <a:buNone/>
              <a:defRPr>
                <a:solidFill>
                  <a:schemeClr val="accent5"/>
                </a:solidFill>
              </a:defRPr>
            </a:lvl3pPr>
            <a:lvl4pPr lvl="3" rtl="0" algn="ctr">
              <a:lnSpc>
                <a:spcPct val="100000"/>
              </a:lnSpc>
              <a:spcBef>
                <a:spcPts val="0"/>
              </a:spcBef>
              <a:spcAft>
                <a:spcPts val="0"/>
              </a:spcAft>
              <a:buClr>
                <a:schemeClr val="accent5"/>
              </a:buClr>
              <a:buSzPts val="1400"/>
              <a:buNone/>
              <a:defRPr>
                <a:solidFill>
                  <a:schemeClr val="accent5"/>
                </a:solidFill>
              </a:defRPr>
            </a:lvl4pPr>
            <a:lvl5pPr lvl="4" rtl="0" algn="ctr">
              <a:lnSpc>
                <a:spcPct val="100000"/>
              </a:lnSpc>
              <a:spcBef>
                <a:spcPts val="0"/>
              </a:spcBef>
              <a:spcAft>
                <a:spcPts val="0"/>
              </a:spcAft>
              <a:buClr>
                <a:schemeClr val="accent5"/>
              </a:buClr>
              <a:buSzPts val="1400"/>
              <a:buNone/>
              <a:defRPr>
                <a:solidFill>
                  <a:schemeClr val="accent5"/>
                </a:solidFill>
              </a:defRPr>
            </a:lvl5pPr>
            <a:lvl6pPr lvl="5" rtl="0" algn="ctr">
              <a:lnSpc>
                <a:spcPct val="100000"/>
              </a:lnSpc>
              <a:spcBef>
                <a:spcPts val="0"/>
              </a:spcBef>
              <a:spcAft>
                <a:spcPts val="0"/>
              </a:spcAft>
              <a:buClr>
                <a:schemeClr val="accent5"/>
              </a:buClr>
              <a:buSzPts val="1400"/>
              <a:buNone/>
              <a:defRPr>
                <a:solidFill>
                  <a:schemeClr val="accent5"/>
                </a:solidFill>
              </a:defRPr>
            </a:lvl6pPr>
            <a:lvl7pPr lvl="6" rtl="0" algn="ctr">
              <a:lnSpc>
                <a:spcPct val="100000"/>
              </a:lnSpc>
              <a:spcBef>
                <a:spcPts val="0"/>
              </a:spcBef>
              <a:spcAft>
                <a:spcPts val="0"/>
              </a:spcAft>
              <a:buClr>
                <a:schemeClr val="accent5"/>
              </a:buClr>
              <a:buSzPts val="1400"/>
              <a:buNone/>
              <a:defRPr>
                <a:solidFill>
                  <a:schemeClr val="accent5"/>
                </a:solidFill>
              </a:defRPr>
            </a:lvl7pPr>
            <a:lvl8pPr lvl="7" rtl="0" algn="ctr">
              <a:lnSpc>
                <a:spcPct val="100000"/>
              </a:lnSpc>
              <a:spcBef>
                <a:spcPts val="0"/>
              </a:spcBef>
              <a:spcAft>
                <a:spcPts val="0"/>
              </a:spcAft>
              <a:buClr>
                <a:schemeClr val="accent5"/>
              </a:buClr>
              <a:buSzPts val="1400"/>
              <a:buNone/>
              <a:defRPr>
                <a:solidFill>
                  <a:schemeClr val="accent5"/>
                </a:solidFill>
              </a:defRPr>
            </a:lvl8pPr>
            <a:lvl9pPr lvl="8" rtl="0" algn="ctr">
              <a:lnSpc>
                <a:spcPct val="100000"/>
              </a:lnSpc>
              <a:spcBef>
                <a:spcPts val="0"/>
              </a:spcBef>
              <a:spcAft>
                <a:spcPts val="0"/>
              </a:spcAft>
              <a:buClr>
                <a:schemeClr val="accent5"/>
              </a:buClr>
              <a:buSzPts val="1400"/>
              <a:buNone/>
              <a:defRPr>
                <a:solidFill>
                  <a:schemeClr val="accent5"/>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457" name="Shape 457"/>
        <p:cNvGrpSpPr/>
        <p:nvPr/>
      </p:nvGrpSpPr>
      <p:grpSpPr>
        <a:xfrm>
          <a:off x="0" y="0"/>
          <a:ext cx="0" cy="0"/>
          <a:chOff x="0" y="0"/>
          <a:chExt cx="0" cy="0"/>
        </a:xfrm>
      </p:grpSpPr>
      <p:sp>
        <p:nvSpPr>
          <p:cNvPr id="458" name="Google Shape;458;p18"/>
          <p:cNvSpPr/>
          <p:nvPr/>
        </p:nvSpPr>
        <p:spPr>
          <a:xfrm>
            <a:off x="281250" y="-94000"/>
            <a:ext cx="8581500" cy="50898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 name="Google Shape;459;p18"/>
          <p:cNvGrpSpPr/>
          <p:nvPr/>
        </p:nvGrpSpPr>
        <p:grpSpPr>
          <a:xfrm flipH="1">
            <a:off x="6350182" y="661664"/>
            <a:ext cx="3823739" cy="312682"/>
            <a:chOff x="9422000" y="4481475"/>
            <a:chExt cx="2137600" cy="174800"/>
          </a:xfrm>
        </p:grpSpPr>
        <p:sp>
          <p:nvSpPr>
            <p:cNvPr id="460" name="Google Shape;460;p18"/>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8"/>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8"/>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8"/>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8"/>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8"/>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8"/>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8"/>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8"/>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8"/>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8"/>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8"/>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8"/>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8"/>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8"/>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8"/>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8"/>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8"/>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8"/>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8"/>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8"/>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8"/>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8"/>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8"/>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8"/>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8"/>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8"/>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8"/>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8"/>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8"/>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8"/>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8"/>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8"/>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8"/>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8"/>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8"/>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8"/>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8"/>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8"/>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8"/>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8"/>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8"/>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8"/>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8"/>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8"/>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8"/>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8"/>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8"/>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8"/>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8"/>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8"/>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8"/>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18"/>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513" name="Google Shape;513;p18"/>
          <p:cNvSpPr txBox="1"/>
          <p:nvPr>
            <p:ph idx="2" type="ctrTitle"/>
          </p:nvPr>
        </p:nvSpPr>
        <p:spPr>
          <a:xfrm>
            <a:off x="1905199" y="1983224"/>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514" name="Google Shape;514;p18"/>
          <p:cNvSpPr txBox="1"/>
          <p:nvPr>
            <p:ph idx="1" type="subTitle"/>
          </p:nvPr>
        </p:nvSpPr>
        <p:spPr>
          <a:xfrm>
            <a:off x="1905200" y="2322800"/>
            <a:ext cx="2251800" cy="7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515" name="Google Shape;515;p18"/>
          <p:cNvSpPr txBox="1"/>
          <p:nvPr>
            <p:ph idx="3" type="ctrTitle"/>
          </p:nvPr>
        </p:nvSpPr>
        <p:spPr>
          <a:xfrm>
            <a:off x="6019799" y="1983224"/>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516" name="Google Shape;516;p18"/>
          <p:cNvSpPr txBox="1"/>
          <p:nvPr>
            <p:ph idx="4" type="subTitle"/>
          </p:nvPr>
        </p:nvSpPr>
        <p:spPr>
          <a:xfrm>
            <a:off x="6019800" y="2322800"/>
            <a:ext cx="2251800" cy="7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517" name="Google Shape;517;p18"/>
          <p:cNvSpPr txBox="1"/>
          <p:nvPr>
            <p:ph idx="5" type="ctrTitle"/>
          </p:nvPr>
        </p:nvSpPr>
        <p:spPr>
          <a:xfrm>
            <a:off x="1905199" y="3319099"/>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518" name="Google Shape;518;p18"/>
          <p:cNvSpPr txBox="1"/>
          <p:nvPr>
            <p:ph idx="6" type="subTitle"/>
          </p:nvPr>
        </p:nvSpPr>
        <p:spPr>
          <a:xfrm>
            <a:off x="1905200" y="3658675"/>
            <a:ext cx="2251800" cy="7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519" name="Google Shape;519;p18"/>
          <p:cNvSpPr txBox="1"/>
          <p:nvPr>
            <p:ph idx="7" type="ctrTitle"/>
          </p:nvPr>
        </p:nvSpPr>
        <p:spPr>
          <a:xfrm>
            <a:off x="6019799" y="3319099"/>
            <a:ext cx="22518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520" name="Google Shape;520;p18"/>
          <p:cNvSpPr txBox="1"/>
          <p:nvPr>
            <p:ph idx="8" type="subTitle"/>
          </p:nvPr>
        </p:nvSpPr>
        <p:spPr>
          <a:xfrm>
            <a:off x="6019800" y="3658675"/>
            <a:ext cx="2251800" cy="7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s and text">
  <p:cSld name="CUSTOM_12">
    <p:spTree>
      <p:nvGrpSpPr>
        <p:cNvPr id="521" name="Shape 521"/>
        <p:cNvGrpSpPr/>
        <p:nvPr/>
      </p:nvGrpSpPr>
      <p:grpSpPr>
        <a:xfrm>
          <a:off x="0" y="0"/>
          <a:ext cx="0" cy="0"/>
          <a:chOff x="0" y="0"/>
          <a:chExt cx="0" cy="0"/>
        </a:xfrm>
      </p:grpSpPr>
      <p:grpSp>
        <p:nvGrpSpPr>
          <p:cNvPr id="522" name="Google Shape;522;p19"/>
          <p:cNvGrpSpPr/>
          <p:nvPr/>
        </p:nvGrpSpPr>
        <p:grpSpPr>
          <a:xfrm flipH="1">
            <a:off x="6610432" y="-11"/>
            <a:ext cx="3823739" cy="312682"/>
            <a:chOff x="9422000" y="4481475"/>
            <a:chExt cx="2137600" cy="174800"/>
          </a:xfrm>
        </p:grpSpPr>
        <p:sp>
          <p:nvSpPr>
            <p:cNvPr id="523" name="Google Shape;523;p19"/>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9"/>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9"/>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9"/>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9"/>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9"/>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9"/>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9"/>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9"/>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9"/>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9"/>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9"/>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9"/>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9"/>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9"/>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9"/>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9"/>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9"/>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9"/>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9"/>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9"/>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9"/>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9"/>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9"/>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9"/>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9"/>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9"/>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9"/>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9"/>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9"/>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9"/>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9"/>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9"/>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9"/>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9"/>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9"/>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9"/>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9"/>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9"/>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9"/>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9"/>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9"/>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9"/>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9"/>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9"/>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9"/>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9"/>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9"/>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9"/>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9"/>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9"/>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19"/>
          <p:cNvSpPr/>
          <p:nvPr/>
        </p:nvSpPr>
        <p:spPr>
          <a:xfrm rot="5400000">
            <a:off x="1789200" y="-748500"/>
            <a:ext cx="5565600" cy="6699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9"/>
          <p:cNvSpPr txBox="1"/>
          <p:nvPr>
            <p:ph hasCustomPrompt="1" type="title"/>
          </p:nvPr>
        </p:nvSpPr>
        <p:spPr>
          <a:xfrm>
            <a:off x="2301300" y="896700"/>
            <a:ext cx="4541400" cy="562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577" name="Google Shape;577;p19"/>
          <p:cNvSpPr txBox="1"/>
          <p:nvPr>
            <p:ph idx="1" type="subTitle"/>
          </p:nvPr>
        </p:nvSpPr>
        <p:spPr>
          <a:xfrm>
            <a:off x="2301300" y="1473763"/>
            <a:ext cx="4490100" cy="40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78" name="Google Shape;578;p19"/>
          <p:cNvSpPr txBox="1"/>
          <p:nvPr>
            <p:ph hasCustomPrompt="1" idx="2" type="title"/>
          </p:nvPr>
        </p:nvSpPr>
        <p:spPr>
          <a:xfrm>
            <a:off x="2301300" y="2158107"/>
            <a:ext cx="4541400" cy="562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579" name="Google Shape;579;p19"/>
          <p:cNvSpPr txBox="1"/>
          <p:nvPr>
            <p:ph idx="3" type="subTitle"/>
          </p:nvPr>
        </p:nvSpPr>
        <p:spPr>
          <a:xfrm>
            <a:off x="2301300" y="2735181"/>
            <a:ext cx="4490100" cy="40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80" name="Google Shape;580;p19"/>
          <p:cNvSpPr txBox="1"/>
          <p:nvPr>
            <p:ph hasCustomPrompt="1" idx="4" type="title"/>
          </p:nvPr>
        </p:nvSpPr>
        <p:spPr>
          <a:xfrm>
            <a:off x="2301300" y="3419527"/>
            <a:ext cx="4541400" cy="562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581" name="Google Shape;581;p19"/>
          <p:cNvSpPr txBox="1"/>
          <p:nvPr>
            <p:ph idx="5" type="subTitle"/>
          </p:nvPr>
        </p:nvSpPr>
        <p:spPr>
          <a:xfrm>
            <a:off x="2301300" y="3996612"/>
            <a:ext cx="4490100" cy="40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82" name="Google Shape;582;p19"/>
          <p:cNvSpPr/>
          <p:nvPr/>
        </p:nvSpPr>
        <p:spPr>
          <a:xfrm rot="5400000">
            <a:off x="5960100" y="2064750"/>
            <a:ext cx="5506200" cy="13188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9"/>
          <p:cNvSpPr/>
          <p:nvPr/>
        </p:nvSpPr>
        <p:spPr>
          <a:xfrm rot="5400000">
            <a:off x="-2322300" y="2064750"/>
            <a:ext cx="5506200" cy="13188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584" name="Shape 584"/>
        <p:cNvGrpSpPr/>
        <p:nvPr/>
      </p:nvGrpSpPr>
      <p:grpSpPr>
        <a:xfrm>
          <a:off x="0" y="0"/>
          <a:ext cx="0" cy="0"/>
          <a:chOff x="0" y="0"/>
          <a:chExt cx="0" cy="0"/>
        </a:xfrm>
      </p:grpSpPr>
      <p:sp>
        <p:nvSpPr>
          <p:cNvPr id="585" name="Google Shape;585;p20"/>
          <p:cNvSpPr/>
          <p:nvPr/>
        </p:nvSpPr>
        <p:spPr>
          <a:xfrm>
            <a:off x="281250" y="-94000"/>
            <a:ext cx="8581500" cy="5398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grpSp>
        <p:nvGrpSpPr>
          <p:cNvPr id="587" name="Google Shape;587;p20"/>
          <p:cNvGrpSpPr/>
          <p:nvPr/>
        </p:nvGrpSpPr>
        <p:grpSpPr>
          <a:xfrm flipH="1">
            <a:off x="7268207" y="4830814"/>
            <a:ext cx="3823739" cy="312682"/>
            <a:chOff x="9422000" y="4481475"/>
            <a:chExt cx="2137600" cy="174800"/>
          </a:xfrm>
        </p:grpSpPr>
        <p:sp>
          <p:nvSpPr>
            <p:cNvPr id="588" name="Google Shape;588;p20"/>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0"/>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0"/>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0"/>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0"/>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0"/>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0"/>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0"/>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0"/>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0"/>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0"/>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0"/>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0"/>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0"/>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0"/>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0"/>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0"/>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0"/>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0"/>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0"/>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0"/>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0"/>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0"/>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0"/>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0"/>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0"/>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0"/>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0"/>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0"/>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0"/>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0"/>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0"/>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0"/>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p:nvPr/>
        </p:nvSpPr>
        <p:spPr>
          <a:xfrm>
            <a:off x="465275" y="630000"/>
            <a:ext cx="5565600" cy="3938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3"/>
          <p:cNvSpPr txBox="1"/>
          <p:nvPr>
            <p:ph type="title"/>
          </p:nvPr>
        </p:nvSpPr>
        <p:spPr>
          <a:xfrm>
            <a:off x="720000" y="2329825"/>
            <a:ext cx="2497200" cy="10437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4" name="Google Shape;14;p3"/>
          <p:cNvSpPr txBox="1"/>
          <p:nvPr>
            <p:ph hasCustomPrompt="1" idx="2" type="title"/>
          </p:nvPr>
        </p:nvSpPr>
        <p:spPr>
          <a:xfrm>
            <a:off x="3369625" y="801450"/>
            <a:ext cx="2325600" cy="1790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0"/>
              <a:buFont typeface="Open Sans"/>
              <a:buNone/>
              <a:defRPr b="1" sz="14000" u="none">
                <a:latin typeface="Open Sans"/>
                <a:ea typeface="Open Sans"/>
                <a:cs typeface="Open Sans"/>
                <a:sym typeface="Open Sans"/>
              </a:defRPr>
            </a:lvl1pPr>
            <a:lvl2pPr lvl="1" rtl="0" algn="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2pPr>
            <a:lvl3pPr lvl="2" rtl="0" algn="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3pPr>
            <a:lvl4pPr lvl="3" rtl="0" algn="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4pPr>
            <a:lvl5pPr lvl="4" rtl="0" algn="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5pPr>
            <a:lvl6pPr lvl="5" rtl="0" algn="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6pPr>
            <a:lvl7pPr lvl="6" rtl="0" algn="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7pPr>
            <a:lvl8pPr lvl="7" rtl="0" algn="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8pPr>
            <a:lvl9pPr lvl="8" rtl="0" algn="r">
              <a:spcBef>
                <a:spcPts val="0"/>
              </a:spcBef>
              <a:spcAft>
                <a:spcPts val="0"/>
              </a:spcAft>
              <a:buClr>
                <a:schemeClr val="accent3"/>
              </a:buClr>
              <a:buSzPts val="14000"/>
              <a:buFont typeface="Open Sans"/>
              <a:buNone/>
              <a:defRPr b="1" sz="14000" u="none">
                <a:solidFill>
                  <a:schemeClr val="accent3"/>
                </a:solidFill>
                <a:latin typeface="Open Sans"/>
                <a:ea typeface="Open Sans"/>
                <a:cs typeface="Open Sans"/>
                <a:sym typeface="Open Sans"/>
              </a:defRPr>
            </a:lvl9pPr>
          </a:lstStyle>
          <a:p>
            <a:r>
              <a:t>xx%</a:t>
            </a:r>
          </a:p>
        </p:txBody>
      </p:sp>
      <p:sp>
        <p:nvSpPr>
          <p:cNvPr id="15" name="Google Shape;15;p3"/>
          <p:cNvSpPr txBox="1"/>
          <p:nvPr>
            <p:ph idx="1" type="subTitle"/>
          </p:nvPr>
        </p:nvSpPr>
        <p:spPr>
          <a:xfrm>
            <a:off x="720000" y="3415675"/>
            <a:ext cx="2916300" cy="64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1">
  <p:cSld name="CUSTOM_7">
    <p:spTree>
      <p:nvGrpSpPr>
        <p:cNvPr id="640" name="Shape 640"/>
        <p:cNvGrpSpPr/>
        <p:nvPr/>
      </p:nvGrpSpPr>
      <p:grpSpPr>
        <a:xfrm>
          <a:off x="0" y="0"/>
          <a:ext cx="0" cy="0"/>
          <a:chOff x="0" y="0"/>
          <a:chExt cx="0" cy="0"/>
        </a:xfrm>
      </p:grpSpPr>
      <p:sp>
        <p:nvSpPr>
          <p:cNvPr id="641" name="Google Shape;641;p21"/>
          <p:cNvSpPr txBox="1"/>
          <p:nvPr>
            <p:ph type="title"/>
          </p:nvPr>
        </p:nvSpPr>
        <p:spPr>
          <a:xfrm>
            <a:off x="720000" y="477600"/>
            <a:ext cx="7704000" cy="17400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642" name="Google Shape;642;p21"/>
          <p:cNvSpPr txBox="1"/>
          <p:nvPr>
            <p:ph idx="1" type="subTitle"/>
          </p:nvPr>
        </p:nvSpPr>
        <p:spPr>
          <a:xfrm>
            <a:off x="720000" y="2042400"/>
            <a:ext cx="2571900" cy="126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1600"/>
              </a:spcBef>
              <a:spcAft>
                <a:spcPts val="0"/>
              </a:spcAft>
              <a:buSzPts val="1600"/>
              <a:buNone/>
              <a:defRPr sz="1600"/>
            </a:lvl3pPr>
            <a:lvl4pPr lvl="3" rtl="0">
              <a:lnSpc>
                <a:spcPct val="100000"/>
              </a:lnSpc>
              <a:spcBef>
                <a:spcPts val="1600"/>
              </a:spcBef>
              <a:spcAft>
                <a:spcPts val="0"/>
              </a:spcAft>
              <a:buSzPts val="1600"/>
              <a:buNone/>
              <a:defRPr sz="1600"/>
            </a:lvl4pPr>
            <a:lvl5pPr lvl="4" rtl="0">
              <a:lnSpc>
                <a:spcPct val="100000"/>
              </a:lnSpc>
              <a:spcBef>
                <a:spcPts val="1600"/>
              </a:spcBef>
              <a:spcAft>
                <a:spcPts val="0"/>
              </a:spcAft>
              <a:buSzPts val="1600"/>
              <a:buNone/>
              <a:defRPr sz="1600"/>
            </a:lvl5pPr>
            <a:lvl6pPr lvl="5" rtl="0">
              <a:lnSpc>
                <a:spcPct val="100000"/>
              </a:lnSpc>
              <a:spcBef>
                <a:spcPts val="1600"/>
              </a:spcBef>
              <a:spcAft>
                <a:spcPts val="0"/>
              </a:spcAft>
              <a:buSzPts val="1600"/>
              <a:buNone/>
              <a:defRPr sz="1600"/>
            </a:lvl6pPr>
            <a:lvl7pPr lvl="6" rtl="0">
              <a:lnSpc>
                <a:spcPct val="100000"/>
              </a:lnSpc>
              <a:spcBef>
                <a:spcPts val="1600"/>
              </a:spcBef>
              <a:spcAft>
                <a:spcPts val="0"/>
              </a:spcAft>
              <a:buSzPts val="1600"/>
              <a:buNone/>
              <a:defRPr sz="1600"/>
            </a:lvl7pPr>
            <a:lvl8pPr lvl="7" rtl="0">
              <a:lnSpc>
                <a:spcPct val="100000"/>
              </a:lnSpc>
              <a:spcBef>
                <a:spcPts val="1600"/>
              </a:spcBef>
              <a:spcAft>
                <a:spcPts val="0"/>
              </a:spcAft>
              <a:buSzPts val="1600"/>
              <a:buNone/>
              <a:defRPr sz="1600"/>
            </a:lvl8pPr>
            <a:lvl9pPr lvl="8" rtl="0">
              <a:lnSpc>
                <a:spcPct val="100000"/>
              </a:lnSpc>
              <a:spcBef>
                <a:spcPts val="1600"/>
              </a:spcBef>
              <a:spcAft>
                <a:spcPts val="1600"/>
              </a:spcAft>
              <a:buSzPts val="1600"/>
              <a:buNone/>
              <a:defRPr sz="1600"/>
            </a:lvl9pPr>
          </a:lstStyle>
          <a:p/>
        </p:txBody>
      </p:sp>
      <p:cxnSp>
        <p:nvCxnSpPr>
          <p:cNvPr id="643" name="Google Shape;643;p21"/>
          <p:cNvCxnSpPr/>
          <p:nvPr/>
        </p:nvCxnSpPr>
        <p:spPr>
          <a:xfrm>
            <a:off x="8873150" y="-2600"/>
            <a:ext cx="0" cy="52857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644" name="Shape 644"/>
        <p:cNvGrpSpPr/>
        <p:nvPr/>
      </p:nvGrpSpPr>
      <p:grpSpPr>
        <a:xfrm>
          <a:off x="0" y="0"/>
          <a:ext cx="0" cy="0"/>
          <a:chOff x="0" y="0"/>
          <a:chExt cx="0" cy="0"/>
        </a:xfrm>
      </p:grpSpPr>
      <p:sp>
        <p:nvSpPr>
          <p:cNvPr id="645" name="Google Shape;645;p22"/>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646" name="Google Shape;646;p22"/>
          <p:cNvSpPr txBox="1"/>
          <p:nvPr>
            <p:ph idx="2" type="ctrTitle"/>
          </p:nvPr>
        </p:nvSpPr>
        <p:spPr>
          <a:xfrm>
            <a:off x="1476825" y="1826425"/>
            <a:ext cx="15711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647" name="Google Shape;647;p22"/>
          <p:cNvSpPr txBox="1"/>
          <p:nvPr>
            <p:ph idx="1" type="subTitle"/>
          </p:nvPr>
        </p:nvSpPr>
        <p:spPr>
          <a:xfrm>
            <a:off x="1476825" y="2166000"/>
            <a:ext cx="1571100" cy="7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grpSp>
        <p:nvGrpSpPr>
          <p:cNvPr id="648" name="Google Shape;648;p22"/>
          <p:cNvGrpSpPr/>
          <p:nvPr/>
        </p:nvGrpSpPr>
        <p:grpSpPr>
          <a:xfrm flipH="1">
            <a:off x="6350182" y="661664"/>
            <a:ext cx="3823739" cy="312682"/>
            <a:chOff x="9422000" y="4481475"/>
            <a:chExt cx="2137600" cy="174800"/>
          </a:xfrm>
        </p:grpSpPr>
        <p:sp>
          <p:nvSpPr>
            <p:cNvPr id="649" name="Google Shape;649;p22"/>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2"/>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2"/>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2"/>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2"/>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2"/>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2"/>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2"/>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2"/>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2"/>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2"/>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2"/>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2"/>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2"/>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2"/>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2"/>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2"/>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2"/>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2"/>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2"/>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2"/>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2"/>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2"/>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2"/>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2"/>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2"/>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2"/>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2"/>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2"/>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2"/>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2"/>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2"/>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2"/>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2"/>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2"/>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2"/>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2"/>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2"/>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2"/>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2"/>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2"/>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2"/>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2"/>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2"/>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2"/>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2"/>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2"/>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2"/>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2"/>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2"/>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2"/>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2"/>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 name="Google Shape;701;p22"/>
          <p:cNvSpPr txBox="1"/>
          <p:nvPr>
            <p:ph idx="3" type="ctrTitle"/>
          </p:nvPr>
        </p:nvSpPr>
        <p:spPr>
          <a:xfrm>
            <a:off x="4194400" y="1826425"/>
            <a:ext cx="15711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02" name="Google Shape;702;p22"/>
          <p:cNvSpPr txBox="1"/>
          <p:nvPr>
            <p:ph idx="4" type="subTitle"/>
          </p:nvPr>
        </p:nvSpPr>
        <p:spPr>
          <a:xfrm>
            <a:off x="4194400" y="2166000"/>
            <a:ext cx="1571100" cy="7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703" name="Google Shape;703;p22"/>
          <p:cNvSpPr txBox="1"/>
          <p:nvPr>
            <p:ph idx="5" type="ctrTitle"/>
          </p:nvPr>
        </p:nvSpPr>
        <p:spPr>
          <a:xfrm>
            <a:off x="6912000" y="1826425"/>
            <a:ext cx="15711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04" name="Google Shape;704;p22"/>
          <p:cNvSpPr txBox="1"/>
          <p:nvPr>
            <p:ph idx="6" type="subTitle"/>
          </p:nvPr>
        </p:nvSpPr>
        <p:spPr>
          <a:xfrm>
            <a:off x="6912000" y="2166000"/>
            <a:ext cx="1571100" cy="7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705" name="Google Shape;705;p22"/>
          <p:cNvSpPr txBox="1"/>
          <p:nvPr>
            <p:ph idx="7" type="ctrTitle"/>
          </p:nvPr>
        </p:nvSpPr>
        <p:spPr>
          <a:xfrm>
            <a:off x="1476825" y="3440300"/>
            <a:ext cx="15711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06" name="Google Shape;706;p22"/>
          <p:cNvSpPr txBox="1"/>
          <p:nvPr>
            <p:ph idx="8" type="subTitle"/>
          </p:nvPr>
        </p:nvSpPr>
        <p:spPr>
          <a:xfrm>
            <a:off x="1476825" y="3779875"/>
            <a:ext cx="1571100" cy="7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707" name="Google Shape;707;p22"/>
          <p:cNvSpPr txBox="1"/>
          <p:nvPr>
            <p:ph idx="9" type="ctrTitle"/>
          </p:nvPr>
        </p:nvSpPr>
        <p:spPr>
          <a:xfrm>
            <a:off x="4194400" y="3440300"/>
            <a:ext cx="15711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08" name="Google Shape;708;p22"/>
          <p:cNvSpPr txBox="1"/>
          <p:nvPr>
            <p:ph idx="13" type="subTitle"/>
          </p:nvPr>
        </p:nvSpPr>
        <p:spPr>
          <a:xfrm>
            <a:off x="4194400" y="3779875"/>
            <a:ext cx="1571100" cy="7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709" name="Google Shape;709;p22"/>
          <p:cNvSpPr txBox="1"/>
          <p:nvPr>
            <p:ph idx="14" type="ctrTitle"/>
          </p:nvPr>
        </p:nvSpPr>
        <p:spPr>
          <a:xfrm>
            <a:off x="6912000" y="3440300"/>
            <a:ext cx="15711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10" name="Google Shape;710;p22"/>
          <p:cNvSpPr txBox="1"/>
          <p:nvPr>
            <p:ph idx="15" type="subTitle"/>
          </p:nvPr>
        </p:nvSpPr>
        <p:spPr>
          <a:xfrm>
            <a:off x="6912000" y="3779875"/>
            <a:ext cx="1571100" cy="7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5">
    <p:spTree>
      <p:nvGrpSpPr>
        <p:cNvPr id="711" name="Shape 711"/>
        <p:cNvGrpSpPr/>
        <p:nvPr/>
      </p:nvGrpSpPr>
      <p:grpSpPr>
        <a:xfrm>
          <a:off x="0" y="0"/>
          <a:ext cx="0" cy="0"/>
          <a:chOff x="0" y="0"/>
          <a:chExt cx="0" cy="0"/>
        </a:xfrm>
      </p:grpSpPr>
      <p:sp>
        <p:nvSpPr>
          <p:cNvPr id="712" name="Google Shape;712;p23"/>
          <p:cNvSpPr/>
          <p:nvPr/>
        </p:nvSpPr>
        <p:spPr>
          <a:xfrm>
            <a:off x="-57150" y="4877725"/>
            <a:ext cx="9258300" cy="375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3"/>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Font typeface="Raleway Black"/>
              <a:buNone/>
              <a:defRPr sz="3500">
                <a:latin typeface="Raleway Black"/>
                <a:ea typeface="Raleway Black"/>
                <a:cs typeface="Raleway Black"/>
                <a:sym typeface="Raleway Black"/>
              </a:defRPr>
            </a:lvl2pPr>
            <a:lvl3pPr lvl="2" rtl="0" algn="ctr">
              <a:spcBef>
                <a:spcPts val="0"/>
              </a:spcBef>
              <a:spcAft>
                <a:spcPts val="0"/>
              </a:spcAft>
              <a:buSzPts val="3500"/>
              <a:buFont typeface="Raleway Black"/>
              <a:buNone/>
              <a:defRPr sz="3500">
                <a:latin typeface="Raleway Black"/>
                <a:ea typeface="Raleway Black"/>
                <a:cs typeface="Raleway Black"/>
                <a:sym typeface="Raleway Black"/>
              </a:defRPr>
            </a:lvl3pPr>
            <a:lvl4pPr lvl="3" rtl="0" algn="ctr">
              <a:spcBef>
                <a:spcPts val="0"/>
              </a:spcBef>
              <a:spcAft>
                <a:spcPts val="0"/>
              </a:spcAft>
              <a:buSzPts val="3500"/>
              <a:buFont typeface="Raleway Black"/>
              <a:buNone/>
              <a:defRPr sz="3500">
                <a:latin typeface="Raleway Black"/>
                <a:ea typeface="Raleway Black"/>
                <a:cs typeface="Raleway Black"/>
                <a:sym typeface="Raleway Black"/>
              </a:defRPr>
            </a:lvl4pPr>
            <a:lvl5pPr lvl="4" rtl="0" algn="ctr">
              <a:spcBef>
                <a:spcPts val="0"/>
              </a:spcBef>
              <a:spcAft>
                <a:spcPts val="0"/>
              </a:spcAft>
              <a:buSzPts val="3500"/>
              <a:buFont typeface="Raleway Black"/>
              <a:buNone/>
              <a:defRPr sz="3500">
                <a:latin typeface="Raleway Black"/>
                <a:ea typeface="Raleway Black"/>
                <a:cs typeface="Raleway Black"/>
                <a:sym typeface="Raleway Black"/>
              </a:defRPr>
            </a:lvl5pPr>
            <a:lvl6pPr lvl="5" rtl="0" algn="ctr">
              <a:spcBef>
                <a:spcPts val="0"/>
              </a:spcBef>
              <a:spcAft>
                <a:spcPts val="0"/>
              </a:spcAft>
              <a:buSzPts val="3500"/>
              <a:buFont typeface="Raleway Black"/>
              <a:buNone/>
              <a:defRPr sz="3500">
                <a:latin typeface="Raleway Black"/>
                <a:ea typeface="Raleway Black"/>
                <a:cs typeface="Raleway Black"/>
                <a:sym typeface="Raleway Black"/>
              </a:defRPr>
            </a:lvl6pPr>
            <a:lvl7pPr lvl="6" rtl="0" algn="ctr">
              <a:spcBef>
                <a:spcPts val="0"/>
              </a:spcBef>
              <a:spcAft>
                <a:spcPts val="0"/>
              </a:spcAft>
              <a:buSzPts val="3500"/>
              <a:buFont typeface="Raleway Black"/>
              <a:buNone/>
              <a:defRPr sz="3500">
                <a:latin typeface="Raleway Black"/>
                <a:ea typeface="Raleway Black"/>
                <a:cs typeface="Raleway Black"/>
                <a:sym typeface="Raleway Black"/>
              </a:defRPr>
            </a:lvl7pPr>
            <a:lvl8pPr lvl="7" rtl="0" algn="ctr">
              <a:spcBef>
                <a:spcPts val="0"/>
              </a:spcBef>
              <a:spcAft>
                <a:spcPts val="0"/>
              </a:spcAft>
              <a:buSzPts val="3500"/>
              <a:buFont typeface="Raleway Black"/>
              <a:buNone/>
              <a:defRPr sz="3500">
                <a:latin typeface="Raleway Black"/>
                <a:ea typeface="Raleway Black"/>
                <a:cs typeface="Raleway Black"/>
                <a:sym typeface="Raleway Black"/>
              </a:defRPr>
            </a:lvl8pPr>
            <a:lvl9pPr lvl="8" rtl="0" algn="ctr">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714" name="Google Shape;714;p23"/>
          <p:cNvSpPr txBox="1"/>
          <p:nvPr>
            <p:ph idx="2" type="ctrTitle"/>
          </p:nvPr>
        </p:nvSpPr>
        <p:spPr>
          <a:xfrm>
            <a:off x="1879287" y="3166375"/>
            <a:ext cx="1902300" cy="502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15" name="Google Shape;715;p23"/>
          <p:cNvSpPr txBox="1"/>
          <p:nvPr>
            <p:ph idx="1" type="subTitle"/>
          </p:nvPr>
        </p:nvSpPr>
        <p:spPr>
          <a:xfrm>
            <a:off x="1879288" y="3505950"/>
            <a:ext cx="1902300" cy="9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400">
                <a:solidFill>
                  <a:schemeClr val="accent5"/>
                </a:solidFill>
              </a:defRPr>
            </a:lvl1pPr>
            <a:lvl2pPr lvl="1" rtl="0" algn="ctr">
              <a:lnSpc>
                <a:spcPct val="100000"/>
              </a:lnSpc>
              <a:spcBef>
                <a:spcPts val="0"/>
              </a:spcBef>
              <a:spcAft>
                <a:spcPts val="0"/>
              </a:spcAft>
              <a:buClr>
                <a:schemeClr val="accent5"/>
              </a:buClr>
              <a:buSzPts val="1400"/>
              <a:buNone/>
              <a:defRPr>
                <a:solidFill>
                  <a:schemeClr val="accent5"/>
                </a:solidFill>
              </a:defRPr>
            </a:lvl2pPr>
            <a:lvl3pPr lvl="2" rtl="0" algn="ctr">
              <a:lnSpc>
                <a:spcPct val="100000"/>
              </a:lnSpc>
              <a:spcBef>
                <a:spcPts val="0"/>
              </a:spcBef>
              <a:spcAft>
                <a:spcPts val="0"/>
              </a:spcAft>
              <a:buClr>
                <a:schemeClr val="accent5"/>
              </a:buClr>
              <a:buSzPts val="1400"/>
              <a:buNone/>
              <a:defRPr>
                <a:solidFill>
                  <a:schemeClr val="accent5"/>
                </a:solidFill>
              </a:defRPr>
            </a:lvl3pPr>
            <a:lvl4pPr lvl="3" rtl="0" algn="ctr">
              <a:lnSpc>
                <a:spcPct val="100000"/>
              </a:lnSpc>
              <a:spcBef>
                <a:spcPts val="0"/>
              </a:spcBef>
              <a:spcAft>
                <a:spcPts val="0"/>
              </a:spcAft>
              <a:buClr>
                <a:schemeClr val="accent5"/>
              </a:buClr>
              <a:buSzPts val="1400"/>
              <a:buNone/>
              <a:defRPr>
                <a:solidFill>
                  <a:schemeClr val="accent5"/>
                </a:solidFill>
              </a:defRPr>
            </a:lvl4pPr>
            <a:lvl5pPr lvl="4" rtl="0" algn="ctr">
              <a:lnSpc>
                <a:spcPct val="100000"/>
              </a:lnSpc>
              <a:spcBef>
                <a:spcPts val="0"/>
              </a:spcBef>
              <a:spcAft>
                <a:spcPts val="0"/>
              </a:spcAft>
              <a:buClr>
                <a:schemeClr val="accent5"/>
              </a:buClr>
              <a:buSzPts val="1400"/>
              <a:buNone/>
              <a:defRPr>
                <a:solidFill>
                  <a:schemeClr val="accent5"/>
                </a:solidFill>
              </a:defRPr>
            </a:lvl5pPr>
            <a:lvl6pPr lvl="5" rtl="0" algn="ctr">
              <a:lnSpc>
                <a:spcPct val="100000"/>
              </a:lnSpc>
              <a:spcBef>
                <a:spcPts val="0"/>
              </a:spcBef>
              <a:spcAft>
                <a:spcPts val="0"/>
              </a:spcAft>
              <a:buClr>
                <a:schemeClr val="accent5"/>
              </a:buClr>
              <a:buSzPts val="1400"/>
              <a:buNone/>
              <a:defRPr>
                <a:solidFill>
                  <a:schemeClr val="accent5"/>
                </a:solidFill>
              </a:defRPr>
            </a:lvl6pPr>
            <a:lvl7pPr lvl="6" rtl="0" algn="ctr">
              <a:lnSpc>
                <a:spcPct val="100000"/>
              </a:lnSpc>
              <a:spcBef>
                <a:spcPts val="0"/>
              </a:spcBef>
              <a:spcAft>
                <a:spcPts val="0"/>
              </a:spcAft>
              <a:buClr>
                <a:schemeClr val="accent5"/>
              </a:buClr>
              <a:buSzPts val="1400"/>
              <a:buNone/>
              <a:defRPr>
                <a:solidFill>
                  <a:schemeClr val="accent5"/>
                </a:solidFill>
              </a:defRPr>
            </a:lvl7pPr>
            <a:lvl8pPr lvl="7" rtl="0" algn="ctr">
              <a:lnSpc>
                <a:spcPct val="100000"/>
              </a:lnSpc>
              <a:spcBef>
                <a:spcPts val="0"/>
              </a:spcBef>
              <a:spcAft>
                <a:spcPts val="0"/>
              </a:spcAft>
              <a:buClr>
                <a:schemeClr val="accent5"/>
              </a:buClr>
              <a:buSzPts val="1400"/>
              <a:buNone/>
              <a:defRPr>
                <a:solidFill>
                  <a:schemeClr val="accent5"/>
                </a:solidFill>
              </a:defRPr>
            </a:lvl8pPr>
            <a:lvl9pPr lvl="8" rtl="0" algn="ctr">
              <a:lnSpc>
                <a:spcPct val="100000"/>
              </a:lnSpc>
              <a:spcBef>
                <a:spcPts val="0"/>
              </a:spcBef>
              <a:spcAft>
                <a:spcPts val="0"/>
              </a:spcAft>
              <a:buClr>
                <a:schemeClr val="accent5"/>
              </a:buClr>
              <a:buSzPts val="1400"/>
              <a:buNone/>
              <a:defRPr>
                <a:solidFill>
                  <a:schemeClr val="accent5"/>
                </a:solidFill>
              </a:defRPr>
            </a:lvl9pPr>
          </a:lstStyle>
          <a:p/>
        </p:txBody>
      </p:sp>
      <p:sp>
        <p:nvSpPr>
          <p:cNvPr id="716" name="Google Shape;716;p23"/>
          <p:cNvSpPr txBox="1"/>
          <p:nvPr>
            <p:ph idx="3" type="ctrTitle"/>
          </p:nvPr>
        </p:nvSpPr>
        <p:spPr>
          <a:xfrm>
            <a:off x="5362375" y="3166375"/>
            <a:ext cx="1902300" cy="502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17" name="Google Shape;717;p23"/>
          <p:cNvSpPr txBox="1"/>
          <p:nvPr>
            <p:ph idx="4" type="subTitle"/>
          </p:nvPr>
        </p:nvSpPr>
        <p:spPr>
          <a:xfrm>
            <a:off x="5362376" y="3505950"/>
            <a:ext cx="1902300" cy="9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400">
                <a:solidFill>
                  <a:schemeClr val="accent5"/>
                </a:solidFill>
              </a:defRPr>
            </a:lvl1pPr>
            <a:lvl2pPr lvl="1" rtl="0" algn="ctr">
              <a:lnSpc>
                <a:spcPct val="100000"/>
              </a:lnSpc>
              <a:spcBef>
                <a:spcPts val="0"/>
              </a:spcBef>
              <a:spcAft>
                <a:spcPts val="0"/>
              </a:spcAft>
              <a:buClr>
                <a:schemeClr val="accent5"/>
              </a:buClr>
              <a:buSzPts val="1400"/>
              <a:buNone/>
              <a:defRPr>
                <a:solidFill>
                  <a:schemeClr val="accent5"/>
                </a:solidFill>
              </a:defRPr>
            </a:lvl2pPr>
            <a:lvl3pPr lvl="2" rtl="0" algn="ctr">
              <a:lnSpc>
                <a:spcPct val="100000"/>
              </a:lnSpc>
              <a:spcBef>
                <a:spcPts val="0"/>
              </a:spcBef>
              <a:spcAft>
                <a:spcPts val="0"/>
              </a:spcAft>
              <a:buClr>
                <a:schemeClr val="accent5"/>
              </a:buClr>
              <a:buSzPts val="1400"/>
              <a:buNone/>
              <a:defRPr>
                <a:solidFill>
                  <a:schemeClr val="accent5"/>
                </a:solidFill>
              </a:defRPr>
            </a:lvl3pPr>
            <a:lvl4pPr lvl="3" rtl="0" algn="ctr">
              <a:lnSpc>
                <a:spcPct val="100000"/>
              </a:lnSpc>
              <a:spcBef>
                <a:spcPts val="0"/>
              </a:spcBef>
              <a:spcAft>
                <a:spcPts val="0"/>
              </a:spcAft>
              <a:buClr>
                <a:schemeClr val="accent5"/>
              </a:buClr>
              <a:buSzPts val="1400"/>
              <a:buNone/>
              <a:defRPr>
                <a:solidFill>
                  <a:schemeClr val="accent5"/>
                </a:solidFill>
              </a:defRPr>
            </a:lvl4pPr>
            <a:lvl5pPr lvl="4" rtl="0" algn="ctr">
              <a:lnSpc>
                <a:spcPct val="100000"/>
              </a:lnSpc>
              <a:spcBef>
                <a:spcPts val="0"/>
              </a:spcBef>
              <a:spcAft>
                <a:spcPts val="0"/>
              </a:spcAft>
              <a:buClr>
                <a:schemeClr val="accent5"/>
              </a:buClr>
              <a:buSzPts val="1400"/>
              <a:buNone/>
              <a:defRPr>
                <a:solidFill>
                  <a:schemeClr val="accent5"/>
                </a:solidFill>
              </a:defRPr>
            </a:lvl5pPr>
            <a:lvl6pPr lvl="5" rtl="0" algn="ctr">
              <a:lnSpc>
                <a:spcPct val="100000"/>
              </a:lnSpc>
              <a:spcBef>
                <a:spcPts val="0"/>
              </a:spcBef>
              <a:spcAft>
                <a:spcPts val="0"/>
              </a:spcAft>
              <a:buClr>
                <a:schemeClr val="accent5"/>
              </a:buClr>
              <a:buSzPts val="1400"/>
              <a:buNone/>
              <a:defRPr>
                <a:solidFill>
                  <a:schemeClr val="accent5"/>
                </a:solidFill>
              </a:defRPr>
            </a:lvl6pPr>
            <a:lvl7pPr lvl="6" rtl="0" algn="ctr">
              <a:lnSpc>
                <a:spcPct val="100000"/>
              </a:lnSpc>
              <a:spcBef>
                <a:spcPts val="0"/>
              </a:spcBef>
              <a:spcAft>
                <a:spcPts val="0"/>
              </a:spcAft>
              <a:buClr>
                <a:schemeClr val="accent5"/>
              </a:buClr>
              <a:buSzPts val="1400"/>
              <a:buNone/>
              <a:defRPr>
                <a:solidFill>
                  <a:schemeClr val="accent5"/>
                </a:solidFill>
              </a:defRPr>
            </a:lvl7pPr>
            <a:lvl8pPr lvl="7" rtl="0" algn="ctr">
              <a:lnSpc>
                <a:spcPct val="100000"/>
              </a:lnSpc>
              <a:spcBef>
                <a:spcPts val="0"/>
              </a:spcBef>
              <a:spcAft>
                <a:spcPts val="0"/>
              </a:spcAft>
              <a:buClr>
                <a:schemeClr val="accent5"/>
              </a:buClr>
              <a:buSzPts val="1400"/>
              <a:buNone/>
              <a:defRPr>
                <a:solidFill>
                  <a:schemeClr val="accent5"/>
                </a:solidFill>
              </a:defRPr>
            </a:lvl8pPr>
            <a:lvl9pPr lvl="8" rtl="0" algn="ctr">
              <a:lnSpc>
                <a:spcPct val="100000"/>
              </a:lnSpc>
              <a:spcBef>
                <a:spcPts val="0"/>
              </a:spcBef>
              <a:spcAft>
                <a:spcPts val="0"/>
              </a:spcAft>
              <a:buClr>
                <a:schemeClr val="accent5"/>
              </a:buClr>
              <a:buSzPts val="1400"/>
              <a:buNone/>
              <a:defRPr>
                <a:solidFill>
                  <a:schemeClr val="accent5"/>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
    <p:spTree>
      <p:nvGrpSpPr>
        <p:cNvPr id="718" name="Shape 718"/>
        <p:cNvGrpSpPr/>
        <p:nvPr/>
      </p:nvGrpSpPr>
      <p:grpSpPr>
        <a:xfrm>
          <a:off x="0" y="0"/>
          <a:ext cx="0" cy="0"/>
          <a:chOff x="0" y="0"/>
          <a:chExt cx="0" cy="0"/>
        </a:xfrm>
      </p:grpSpPr>
      <p:sp>
        <p:nvSpPr>
          <p:cNvPr id="719" name="Google Shape;719;p24"/>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720" name="Google Shape;720;p24"/>
          <p:cNvSpPr txBox="1"/>
          <p:nvPr>
            <p:ph idx="2" type="ctrTitle"/>
          </p:nvPr>
        </p:nvSpPr>
        <p:spPr>
          <a:xfrm>
            <a:off x="631195" y="3373200"/>
            <a:ext cx="20814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21" name="Google Shape;721;p24"/>
          <p:cNvSpPr txBox="1"/>
          <p:nvPr>
            <p:ph idx="1" type="subTitle"/>
          </p:nvPr>
        </p:nvSpPr>
        <p:spPr>
          <a:xfrm>
            <a:off x="631200" y="3712775"/>
            <a:ext cx="20814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722" name="Google Shape;722;p24"/>
          <p:cNvSpPr txBox="1"/>
          <p:nvPr>
            <p:ph idx="3" type="ctrTitle"/>
          </p:nvPr>
        </p:nvSpPr>
        <p:spPr>
          <a:xfrm>
            <a:off x="3531275" y="3373200"/>
            <a:ext cx="20814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23" name="Google Shape;723;p24"/>
          <p:cNvSpPr txBox="1"/>
          <p:nvPr>
            <p:ph idx="4" type="subTitle"/>
          </p:nvPr>
        </p:nvSpPr>
        <p:spPr>
          <a:xfrm>
            <a:off x="3531277" y="3712775"/>
            <a:ext cx="20814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724" name="Google Shape;724;p24"/>
          <p:cNvSpPr txBox="1"/>
          <p:nvPr>
            <p:ph idx="5" type="ctrTitle"/>
          </p:nvPr>
        </p:nvSpPr>
        <p:spPr>
          <a:xfrm>
            <a:off x="6431331" y="3373200"/>
            <a:ext cx="20814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25" name="Google Shape;725;p24"/>
          <p:cNvSpPr txBox="1"/>
          <p:nvPr>
            <p:ph idx="6" type="subTitle"/>
          </p:nvPr>
        </p:nvSpPr>
        <p:spPr>
          <a:xfrm>
            <a:off x="6431329" y="3712775"/>
            <a:ext cx="20814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726" name="Google Shape;726;p24"/>
          <p:cNvSpPr/>
          <p:nvPr/>
        </p:nvSpPr>
        <p:spPr>
          <a:xfrm>
            <a:off x="-114300" y="4877725"/>
            <a:ext cx="9258300" cy="3750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8">
    <p:spTree>
      <p:nvGrpSpPr>
        <p:cNvPr id="727" name="Shape 727"/>
        <p:cNvGrpSpPr/>
        <p:nvPr/>
      </p:nvGrpSpPr>
      <p:grpSpPr>
        <a:xfrm>
          <a:off x="0" y="0"/>
          <a:ext cx="0" cy="0"/>
          <a:chOff x="0" y="0"/>
          <a:chExt cx="0" cy="0"/>
        </a:xfrm>
      </p:grpSpPr>
      <p:sp>
        <p:nvSpPr>
          <p:cNvPr id="728" name="Google Shape;728;p25"/>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729" name="Google Shape;729;p25"/>
          <p:cNvSpPr/>
          <p:nvPr/>
        </p:nvSpPr>
        <p:spPr>
          <a:xfrm rot="5400000">
            <a:off x="1895950" y="-2110025"/>
            <a:ext cx="5094900" cy="90978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 name="Google Shape;730;p25"/>
          <p:cNvGrpSpPr/>
          <p:nvPr/>
        </p:nvGrpSpPr>
        <p:grpSpPr>
          <a:xfrm flipH="1">
            <a:off x="6350182" y="661664"/>
            <a:ext cx="3823739" cy="312682"/>
            <a:chOff x="9422000" y="4481475"/>
            <a:chExt cx="2137600" cy="174800"/>
          </a:xfrm>
        </p:grpSpPr>
        <p:sp>
          <p:nvSpPr>
            <p:cNvPr id="731" name="Google Shape;731;p25"/>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5"/>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5"/>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5"/>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5"/>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5"/>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5"/>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5"/>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5"/>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5"/>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5"/>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5"/>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5"/>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5"/>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5"/>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5"/>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5"/>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5"/>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5"/>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5"/>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5"/>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5"/>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5"/>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5"/>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5"/>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5"/>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5"/>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5"/>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5"/>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5"/>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5"/>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5"/>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5"/>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5"/>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5"/>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5"/>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5"/>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5"/>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5"/>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5"/>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5"/>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5"/>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5"/>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5"/>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5"/>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5"/>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5"/>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5"/>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5"/>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5"/>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5"/>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5"/>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1">
  <p:cSld name="CUSTOM_16">
    <p:spTree>
      <p:nvGrpSpPr>
        <p:cNvPr id="783" name="Shape 783"/>
        <p:cNvGrpSpPr/>
        <p:nvPr/>
      </p:nvGrpSpPr>
      <p:grpSpPr>
        <a:xfrm>
          <a:off x="0" y="0"/>
          <a:ext cx="0" cy="0"/>
          <a:chOff x="0" y="0"/>
          <a:chExt cx="0" cy="0"/>
        </a:xfrm>
      </p:grpSpPr>
      <p:sp>
        <p:nvSpPr>
          <p:cNvPr id="784" name="Google Shape;784;p26"/>
          <p:cNvSpPr/>
          <p:nvPr/>
        </p:nvSpPr>
        <p:spPr>
          <a:xfrm rot="5400000">
            <a:off x="5807700" y="1912350"/>
            <a:ext cx="5506200" cy="13188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 name="Google Shape;785;p26"/>
          <p:cNvGrpSpPr/>
          <p:nvPr/>
        </p:nvGrpSpPr>
        <p:grpSpPr>
          <a:xfrm flipH="1">
            <a:off x="6262107" y="661664"/>
            <a:ext cx="3823739" cy="312682"/>
            <a:chOff x="9422000" y="4481475"/>
            <a:chExt cx="2137600" cy="174800"/>
          </a:xfrm>
        </p:grpSpPr>
        <p:sp>
          <p:nvSpPr>
            <p:cNvPr id="786" name="Google Shape;786;p26"/>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6"/>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6"/>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6"/>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6"/>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6"/>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6"/>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6"/>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6"/>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6"/>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6"/>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6"/>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6"/>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6"/>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6"/>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6"/>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6"/>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6"/>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6"/>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6"/>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6"/>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6"/>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6"/>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6"/>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6"/>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6"/>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6"/>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6"/>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6"/>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6"/>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6"/>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6"/>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6"/>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6"/>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6"/>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6"/>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6"/>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6"/>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6"/>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6"/>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6"/>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6"/>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6"/>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6"/>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6"/>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6"/>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6"/>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6"/>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6"/>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6"/>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6"/>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6"/>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 name="Google Shape;838;p26"/>
          <p:cNvSpPr/>
          <p:nvPr/>
        </p:nvSpPr>
        <p:spPr>
          <a:xfrm rot="5400000">
            <a:off x="1380175" y="-1594175"/>
            <a:ext cx="5094900" cy="80661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6"/>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840" name="Google Shape;840;p26"/>
          <p:cNvSpPr txBox="1"/>
          <p:nvPr>
            <p:ph idx="1" type="subTitle"/>
          </p:nvPr>
        </p:nvSpPr>
        <p:spPr>
          <a:xfrm>
            <a:off x="738975" y="1912600"/>
            <a:ext cx="6460200" cy="240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100"/>
              <a:buNone/>
              <a:defRPr sz="1100">
                <a:solidFill>
                  <a:schemeClr val="accent5"/>
                </a:solidFill>
              </a:defRPr>
            </a:lvl1pPr>
            <a:lvl2pPr lvl="1" rtl="0">
              <a:spcBef>
                <a:spcPts val="1600"/>
              </a:spcBef>
              <a:spcAft>
                <a:spcPts val="0"/>
              </a:spcAft>
              <a:buSzPts val="1100"/>
              <a:buNone/>
              <a:defRPr sz="1100"/>
            </a:lvl2pPr>
            <a:lvl3pPr lvl="2" rtl="0">
              <a:spcBef>
                <a:spcPts val="1600"/>
              </a:spcBef>
              <a:spcAft>
                <a:spcPts val="0"/>
              </a:spcAft>
              <a:buSzPts val="1100"/>
              <a:buNone/>
              <a:defRPr sz="1100"/>
            </a:lvl3pPr>
            <a:lvl4pPr lvl="3" rtl="0">
              <a:spcBef>
                <a:spcPts val="1600"/>
              </a:spcBef>
              <a:spcAft>
                <a:spcPts val="0"/>
              </a:spcAft>
              <a:buSzPts val="1100"/>
              <a:buNone/>
              <a:defRPr sz="1100"/>
            </a:lvl4pPr>
            <a:lvl5pPr lvl="4" rtl="0">
              <a:spcBef>
                <a:spcPts val="1600"/>
              </a:spcBef>
              <a:spcAft>
                <a:spcPts val="0"/>
              </a:spcAft>
              <a:buSzPts val="1100"/>
              <a:buNone/>
              <a:defRPr sz="1100"/>
            </a:lvl5pPr>
            <a:lvl6pPr lvl="5" rtl="0">
              <a:spcBef>
                <a:spcPts val="1600"/>
              </a:spcBef>
              <a:spcAft>
                <a:spcPts val="0"/>
              </a:spcAft>
              <a:buSzPts val="1100"/>
              <a:buNone/>
              <a:defRPr sz="1100"/>
            </a:lvl6pPr>
            <a:lvl7pPr lvl="6" rtl="0">
              <a:spcBef>
                <a:spcPts val="1600"/>
              </a:spcBef>
              <a:spcAft>
                <a:spcPts val="0"/>
              </a:spcAft>
              <a:buSzPts val="1100"/>
              <a:buNone/>
              <a:defRPr sz="1100"/>
            </a:lvl7pPr>
            <a:lvl8pPr lvl="7" rtl="0">
              <a:spcBef>
                <a:spcPts val="1600"/>
              </a:spcBef>
              <a:spcAft>
                <a:spcPts val="0"/>
              </a:spcAft>
              <a:buSzPts val="1100"/>
              <a:buNone/>
              <a:defRPr sz="1100"/>
            </a:lvl8pPr>
            <a:lvl9pPr lvl="8" rtl="0">
              <a:spcBef>
                <a:spcPts val="1600"/>
              </a:spcBef>
              <a:spcAft>
                <a:spcPts val="1600"/>
              </a:spcAft>
              <a:buSzPts val="1100"/>
              <a:buNone/>
              <a:defRPr sz="11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1 1">
  <p:cSld name="CUSTOM_16_1">
    <p:spTree>
      <p:nvGrpSpPr>
        <p:cNvPr id="841" name="Shape 841"/>
        <p:cNvGrpSpPr/>
        <p:nvPr/>
      </p:nvGrpSpPr>
      <p:grpSpPr>
        <a:xfrm>
          <a:off x="0" y="0"/>
          <a:ext cx="0" cy="0"/>
          <a:chOff x="0" y="0"/>
          <a:chExt cx="0" cy="0"/>
        </a:xfrm>
      </p:grpSpPr>
      <p:sp>
        <p:nvSpPr>
          <p:cNvPr id="842" name="Google Shape;842;p27"/>
          <p:cNvSpPr/>
          <p:nvPr/>
        </p:nvSpPr>
        <p:spPr>
          <a:xfrm rot="5400000">
            <a:off x="5807700" y="1912350"/>
            <a:ext cx="5506200" cy="13188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 name="Google Shape;843;p27"/>
          <p:cNvGrpSpPr/>
          <p:nvPr/>
        </p:nvGrpSpPr>
        <p:grpSpPr>
          <a:xfrm flipH="1">
            <a:off x="6262107" y="661664"/>
            <a:ext cx="3823739" cy="312682"/>
            <a:chOff x="9422000" y="4481475"/>
            <a:chExt cx="2137600" cy="174800"/>
          </a:xfrm>
        </p:grpSpPr>
        <p:sp>
          <p:nvSpPr>
            <p:cNvPr id="844" name="Google Shape;844;p27"/>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7"/>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7"/>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7"/>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7"/>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7"/>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7"/>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7"/>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7"/>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7"/>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7"/>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7"/>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7"/>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7"/>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7"/>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7"/>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7"/>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7"/>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7"/>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7"/>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7"/>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7"/>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7"/>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7"/>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7"/>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7"/>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7"/>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7"/>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7"/>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7"/>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7"/>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7"/>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7"/>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7"/>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7"/>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7"/>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7"/>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7"/>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7"/>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7"/>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7"/>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7"/>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7"/>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7"/>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7"/>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7"/>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7"/>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7"/>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7"/>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7"/>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7"/>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7"/>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 name="Google Shape;896;p27"/>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897" name="Google Shape;897;p27"/>
          <p:cNvSpPr txBox="1"/>
          <p:nvPr>
            <p:ph idx="1" type="subTitle"/>
          </p:nvPr>
        </p:nvSpPr>
        <p:spPr>
          <a:xfrm>
            <a:off x="738975" y="1912600"/>
            <a:ext cx="6460200" cy="240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100"/>
              <a:buNone/>
              <a:defRPr sz="1100">
                <a:solidFill>
                  <a:schemeClr val="accent5"/>
                </a:solidFill>
              </a:defRPr>
            </a:lvl1pPr>
            <a:lvl2pPr lvl="1" rtl="0">
              <a:spcBef>
                <a:spcPts val="1600"/>
              </a:spcBef>
              <a:spcAft>
                <a:spcPts val="0"/>
              </a:spcAft>
              <a:buSzPts val="1100"/>
              <a:buNone/>
              <a:defRPr sz="1100"/>
            </a:lvl2pPr>
            <a:lvl3pPr lvl="2" rtl="0">
              <a:spcBef>
                <a:spcPts val="1600"/>
              </a:spcBef>
              <a:spcAft>
                <a:spcPts val="0"/>
              </a:spcAft>
              <a:buSzPts val="1100"/>
              <a:buNone/>
              <a:defRPr sz="1100"/>
            </a:lvl3pPr>
            <a:lvl4pPr lvl="3" rtl="0">
              <a:spcBef>
                <a:spcPts val="1600"/>
              </a:spcBef>
              <a:spcAft>
                <a:spcPts val="0"/>
              </a:spcAft>
              <a:buSzPts val="1100"/>
              <a:buNone/>
              <a:defRPr sz="1100"/>
            </a:lvl4pPr>
            <a:lvl5pPr lvl="4" rtl="0">
              <a:spcBef>
                <a:spcPts val="1600"/>
              </a:spcBef>
              <a:spcAft>
                <a:spcPts val="0"/>
              </a:spcAft>
              <a:buSzPts val="1100"/>
              <a:buNone/>
              <a:defRPr sz="1100"/>
            </a:lvl5pPr>
            <a:lvl6pPr lvl="5" rtl="0">
              <a:spcBef>
                <a:spcPts val="1600"/>
              </a:spcBef>
              <a:spcAft>
                <a:spcPts val="0"/>
              </a:spcAft>
              <a:buSzPts val="1100"/>
              <a:buNone/>
              <a:defRPr sz="1100"/>
            </a:lvl6pPr>
            <a:lvl7pPr lvl="6" rtl="0">
              <a:spcBef>
                <a:spcPts val="1600"/>
              </a:spcBef>
              <a:spcAft>
                <a:spcPts val="0"/>
              </a:spcAft>
              <a:buSzPts val="1100"/>
              <a:buNone/>
              <a:defRPr sz="1100"/>
            </a:lvl7pPr>
            <a:lvl8pPr lvl="7" rtl="0">
              <a:spcBef>
                <a:spcPts val="1600"/>
              </a:spcBef>
              <a:spcAft>
                <a:spcPts val="0"/>
              </a:spcAft>
              <a:buSzPts val="1100"/>
              <a:buNone/>
              <a:defRPr sz="1100"/>
            </a:lvl8pPr>
            <a:lvl9pPr lvl="8" rtl="0">
              <a:spcBef>
                <a:spcPts val="1600"/>
              </a:spcBef>
              <a:spcAft>
                <a:spcPts val="1600"/>
              </a:spcAft>
              <a:buSzPts val="1100"/>
              <a:buNone/>
              <a:defRPr sz="11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cSld name="CUSTOM_9">
    <p:spTree>
      <p:nvGrpSpPr>
        <p:cNvPr id="898" name="Shape 898"/>
        <p:cNvGrpSpPr/>
        <p:nvPr/>
      </p:nvGrpSpPr>
      <p:grpSpPr>
        <a:xfrm>
          <a:off x="0" y="0"/>
          <a:ext cx="0" cy="0"/>
          <a:chOff x="0" y="0"/>
          <a:chExt cx="0" cy="0"/>
        </a:xfrm>
      </p:grpSpPr>
      <p:sp>
        <p:nvSpPr>
          <p:cNvPr id="899" name="Google Shape;899;p28"/>
          <p:cNvSpPr/>
          <p:nvPr/>
        </p:nvSpPr>
        <p:spPr>
          <a:xfrm>
            <a:off x="3707550" y="1430100"/>
            <a:ext cx="4971600" cy="28188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txBox="1"/>
          <p:nvPr>
            <p:ph type="title"/>
          </p:nvPr>
        </p:nvSpPr>
        <p:spPr>
          <a:xfrm>
            <a:off x="720000" y="477600"/>
            <a:ext cx="5294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901" name="Google Shape;901;p28"/>
          <p:cNvSpPr txBox="1"/>
          <p:nvPr>
            <p:ph idx="1" type="subTitle"/>
          </p:nvPr>
        </p:nvSpPr>
        <p:spPr>
          <a:xfrm>
            <a:off x="6197775" y="2341625"/>
            <a:ext cx="1806300" cy="121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1600"/>
              </a:spcBef>
              <a:spcAft>
                <a:spcPts val="0"/>
              </a:spcAft>
              <a:buSzPts val="1600"/>
              <a:buNone/>
              <a:defRPr sz="1600"/>
            </a:lvl2pPr>
            <a:lvl3pPr lvl="2" rtl="0">
              <a:lnSpc>
                <a:spcPct val="100000"/>
              </a:lnSpc>
              <a:spcBef>
                <a:spcPts val="1600"/>
              </a:spcBef>
              <a:spcAft>
                <a:spcPts val="0"/>
              </a:spcAft>
              <a:buSzPts val="1600"/>
              <a:buNone/>
              <a:defRPr sz="1600"/>
            </a:lvl3pPr>
            <a:lvl4pPr lvl="3" rtl="0">
              <a:lnSpc>
                <a:spcPct val="100000"/>
              </a:lnSpc>
              <a:spcBef>
                <a:spcPts val="1600"/>
              </a:spcBef>
              <a:spcAft>
                <a:spcPts val="0"/>
              </a:spcAft>
              <a:buSzPts val="1600"/>
              <a:buNone/>
              <a:defRPr sz="1600"/>
            </a:lvl4pPr>
            <a:lvl5pPr lvl="4" rtl="0">
              <a:lnSpc>
                <a:spcPct val="100000"/>
              </a:lnSpc>
              <a:spcBef>
                <a:spcPts val="1600"/>
              </a:spcBef>
              <a:spcAft>
                <a:spcPts val="0"/>
              </a:spcAft>
              <a:buSzPts val="1600"/>
              <a:buNone/>
              <a:defRPr sz="1600"/>
            </a:lvl5pPr>
            <a:lvl6pPr lvl="5" rtl="0">
              <a:lnSpc>
                <a:spcPct val="100000"/>
              </a:lnSpc>
              <a:spcBef>
                <a:spcPts val="1600"/>
              </a:spcBef>
              <a:spcAft>
                <a:spcPts val="0"/>
              </a:spcAft>
              <a:buSzPts val="1600"/>
              <a:buNone/>
              <a:defRPr sz="1600"/>
            </a:lvl6pPr>
            <a:lvl7pPr lvl="6" rtl="0">
              <a:lnSpc>
                <a:spcPct val="100000"/>
              </a:lnSpc>
              <a:spcBef>
                <a:spcPts val="1600"/>
              </a:spcBef>
              <a:spcAft>
                <a:spcPts val="0"/>
              </a:spcAft>
              <a:buSzPts val="1600"/>
              <a:buNone/>
              <a:defRPr sz="1600"/>
            </a:lvl7pPr>
            <a:lvl8pPr lvl="7" rtl="0">
              <a:lnSpc>
                <a:spcPct val="100000"/>
              </a:lnSpc>
              <a:spcBef>
                <a:spcPts val="1600"/>
              </a:spcBef>
              <a:spcAft>
                <a:spcPts val="0"/>
              </a:spcAft>
              <a:buSzPts val="1600"/>
              <a:buNone/>
              <a:defRPr sz="1600"/>
            </a:lvl8pPr>
            <a:lvl9pPr lvl="8" rtl="0">
              <a:lnSpc>
                <a:spcPct val="100000"/>
              </a:lnSpc>
              <a:spcBef>
                <a:spcPts val="1600"/>
              </a:spcBef>
              <a:spcAft>
                <a:spcPts val="1600"/>
              </a:spcAft>
              <a:buSzPts val="1600"/>
              <a:buNone/>
              <a:defRPr sz="1600"/>
            </a:lvl9pPr>
          </a:lstStyle>
          <a:p/>
        </p:txBody>
      </p:sp>
      <p:grpSp>
        <p:nvGrpSpPr>
          <p:cNvPr id="902" name="Google Shape;902;p28"/>
          <p:cNvGrpSpPr/>
          <p:nvPr/>
        </p:nvGrpSpPr>
        <p:grpSpPr>
          <a:xfrm flipH="1">
            <a:off x="6262107" y="661664"/>
            <a:ext cx="3823739" cy="312682"/>
            <a:chOff x="9422000" y="4481475"/>
            <a:chExt cx="2137600" cy="174800"/>
          </a:xfrm>
        </p:grpSpPr>
        <p:sp>
          <p:nvSpPr>
            <p:cNvPr id="903" name="Google Shape;903;p28"/>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8"/>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8"/>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8"/>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8"/>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8"/>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8"/>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8"/>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8"/>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8"/>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8"/>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8"/>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8"/>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8"/>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8"/>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8"/>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8"/>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8"/>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8"/>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8"/>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8"/>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8"/>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8"/>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8"/>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lists">
  <p:cSld name="CUSTOM_13">
    <p:spTree>
      <p:nvGrpSpPr>
        <p:cNvPr id="955" name="Shape 955"/>
        <p:cNvGrpSpPr/>
        <p:nvPr/>
      </p:nvGrpSpPr>
      <p:grpSpPr>
        <a:xfrm>
          <a:off x="0" y="0"/>
          <a:ext cx="0" cy="0"/>
          <a:chOff x="0" y="0"/>
          <a:chExt cx="0" cy="0"/>
        </a:xfrm>
      </p:grpSpPr>
      <p:sp>
        <p:nvSpPr>
          <p:cNvPr id="956" name="Google Shape;956;p29"/>
          <p:cNvSpPr/>
          <p:nvPr/>
        </p:nvSpPr>
        <p:spPr>
          <a:xfrm rot="5400000">
            <a:off x="1738425" y="-1952525"/>
            <a:ext cx="5094900" cy="87828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 name="Google Shape;957;p29"/>
          <p:cNvGrpSpPr/>
          <p:nvPr/>
        </p:nvGrpSpPr>
        <p:grpSpPr>
          <a:xfrm flipH="1">
            <a:off x="7302682" y="661664"/>
            <a:ext cx="3823739" cy="312682"/>
            <a:chOff x="9422000" y="4481475"/>
            <a:chExt cx="2137600" cy="174800"/>
          </a:xfrm>
        </p:grpSpPr>
        <p:sp>
          <p:nvSpPr>
            <p:cNvPr id="958" name="Google Shape;958;p29"/>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9"/>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9"/>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9"/>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9"/>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9"/>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9"/>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9"/>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9"/>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9"/>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9"/>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9"/>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9"/>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9"/>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9"/>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9"/>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9"/>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9"/>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9"/>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9"/>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9"/>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9"/>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9"/>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9"/>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9"/>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9"/>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9"/>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9"/>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9"/>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9"/>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9"/>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9"/>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9"/>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9"/>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9"/>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9"/>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9"/>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9"/>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9"/>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9"/>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9"/>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9"/>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9"/>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9"/>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9"/>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9"/>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9"/>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9"/>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9"/>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9"/>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9"/>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9"/>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29"/>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1011" name="Google Shape;1011;p29"/>
          <p:cNvSpPr txBox="1"/>
          <p:nvPr>
            <p:ph idx="1" type="subTitle"/>
          </p:nvPr>
        </p:nvSpPr>
        <p:spPr>
          <a:xfrm>
            <a:off x="738975" y="1476375"/>
            <a:ext cx="3595500" cy="309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100"/>
              <a:buNone/>
              <a:defRPr sz="1100">
                <a:solidFill>
                  <a:schemeClr val="accent5"/>
                </a:solidFill>
              </a:defRPr>
            </a:lvl1pPr>
            <a:lvl2pPr lvl="1" rtl="0">
              <a:spcBef>
                <a:spcPts val="1600"/>
              </a:spcBef>
              <a:spcAft>
                <a:spcPts val="0"/>
              </a:spcAft>
              <a:buSzPts val="1100"/>
              <a:buNone/>
              <a:defRPr sz="1100"/>
            </a:lvl2pPr>
            <a:lvl3pPr lvl="2" rtl="0">
              <a:spcBef>
                <a:spcPts val="1600"/>
              </a:spcBef>
              <a:spcAft>
                <a:spcPts val="0"/>
              </a:spcAft>
              <a:buSzPts val="1100"/>
              <a:buNone/>
              <a:defRPr sz="1100"/>
            </a:lvl3pPr>
            <a:lvl4pPr lvl="3" rtl="0">
              <a:spcBef>
                <a:spcPts val="1600"/>
              </a:spcBef>
              <a:spcAft>
                <a:spcPts val="0"/>
              </a:spcAft>
              <a:buSzPts val="1100"/>
              <a:buNone/>
              <a:defRPr sz="1100"/>
            </a:lvl4pPr>
            <a:lvl5pPr lvl="4" rtl="0">
              <a:spcBef>
                <a:spcPts val="1600"/>
              </a:spcBef>
              <a:spcAft>
                <a:spcPts val="0"/>
              </a:spcAft>
              <a:buSzPts val="1100"/>
              <a:buNone/>
              <a:defRPr sz="1100"/>
            </a:lvl5pPr>
            <a:lvl6pPr lvl="5" rtl="0">
              <a:spcBef>
                <a:spcPts val="1600"/>
              </a:spcBef>
              <a:spcAft>
                <a:spcPts val="0"/>
              </a:spcAft>
              <a:buSzPts val="1100"/>
              <a:buNone/>
              <a:defRPr sz="1100"/>
            </a:lvl6pPr>
            <a:lvl7pPr lvl="6" rtl="0">
              <a:spcBef>
                <a:spcPts val="1600"/>
              </a:spcBef>
              <a:spcAft>
                <a:spcPts val="0"/>
              </a:spcAft>
              <a:buSzPts val="1100"/>
              <a:buNone/>
              <a:defRPr sz="1100"/>
            </a:lvl7pPr>
            <a:lvl8pPr lvl="7" rtl="0">
              <a:spcBef>
                <a:spcPts val="1600"/>
              </a:spcBef>
              <a:spcAft>
                <a:spcPts val="0"/>
              </a:spcAft>
              <a:buSzPts val="1100"/>
              <a:buNone/>
              <a:defRPr sz="1100"/>
            </a:lvl8pPr>
            <a:lvl9pPr lvl="8" rtl="0">
              <a:spcBef>
                <a:spcPts val="1600"/>
              </a:spcBef>
              <a:spcAft>
                <a:spcPts val="1600"/>
              </a:spcAft>
              <a:buSzPts val="1100"/>
              <a:buNone/>
              <a:defRPr sz="1100"/>
            </a:lvl9pPr>
          </a:lstStyle>
          <a:p/>
        </p:txBody>
      </p:sp>
      <p:sp>
        <p:nvSpPr>
          <p:cNvPr id="1012" name="Google Shape;1012;p29"/>
          <p:cNvSpPr txBox="1"/>
          <p:nvPr>
            <p:ph idx="2" type="subTitle"/>
          </p:nvPr>
        </p:nvSpPr>
        <p:spPr>
          <a:xfrm>
            <a:off x="4624439" y="1476375"/>
            <a:ext cx="3595500" cy="309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100"/>
              <a:buNone/>
              <a:defRPr sz="1100">
                <a:solidFill>
                  <a:schemeClr val="accent5"/>
                </a:solidFill>
              </a:defRPr>
            </a:lvl1pPr>
            <a:lvl2pPr lvl="1" rtl="0">
              <a:spcBef>
                <a:spcPts val="1600"/>
              </a:spcBef>
              <a:spcAft>
                <a:spcPts val="0"/>
              </a:spcAft>
              <a:buSzPts val="1100"/>
              <a:buNone/>
              <a:defRPr sz="1100"/>
            </a:lvl2pPr>
            <a:lvl3pPr lvl="2" rtl="0">
              <a:spcBef>
                <a:spcPts val="1600"/>
              </a:spcBef>
              <a:spcAft>
                <a:spcPts val="0"/>
              </a:spcAft>
              <a:buSzPts val="1100"/>
              <a:buNone/>
              <a:defRPr sz="1100"/>
            </a:lvl3pPr>
            <a:lvl4pPr lvl="3" rtl="0">
              <a:spcBef>
                <a:spcPts val="1600"/>
              </a:spcBef>
              <a:spcAft>
                <a:spcPts val="0"/>
              </a:spcAft>
              <a:buSzPts val="1100"/>
              <a:buNone/>
              <a:defRPr sz="1100"/>
            </a:lvl4pPr>
            <a:lvl5pPr lvl="4" rtl="0">
              <a:spcBef>
                <a:spcPts val="1600"/>
              </a:spcBef>
              <a:spcAft>
                <a:spcPts val="0"/>
              </a:spcAft>
              <a:buSzPts val="1100"/>
              <a:buNone/>
              <a:defRPr sz="1100"/>
            </a:lvl5pPr>
            <a:lvl6pPr lvl="5" rtl="0">
              <a:spcBef>
                <a:spcPts val="1600"/>
              </a:spcBef>
              <a:spcAft>
                <a:spcPts val="0"/>
              </a:spcAft>
              <a:buSzPts val="1100"/>
              <a:buNone/>
              <a:defRPr sz="1100"/>
            </a:lvl6pPr>
            <a:lvl7pPr lvl="6" rtl="0">
              <a:spcBef>
                <a:spcPts val="1600"/>
              </a:spcBef>
              <a:spcAft>
                <a:spcPts val="0"/>
              </a:spcAft>
              <a:buSzPts val="1100"/>
              <a:buNone/>
              <a:defRPr sz="1100"/>
            </a:lvl7pPr>
            <a:lvl8pPr lvl="7" rtl="0">
              <a:spcBef>
                <a:spcPts val="1600"/>
              </a:spcBef>
              <a:spcAft>
                <a:spcPts val="0"/>
              </a:spcAft>
              <a:buSzPts val="1100"/>
              <a:buNone/>
              <a:defRPr sz="1100"/>
            </a:lvl8pPr>
            <a:lvl9pPr lvl="8" rtl="0">
              <a:spcBef>
                <a:spcPts val="1600"/>
              </a:spcBef>
              <a:spcAft>
                <a:spcPts val="1600"/>
              </a:spcAft>
              <a:buSzPts val="1100"/>
              <a:buNone/>
              <a:defRPr sz="11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4">
    <p:spTree>
      <p:nvGrpSpPr>
        <p:cNvPr id="1013" name="Shape 10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720000" y="1260000"/>
            <a:ext cx="3353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18" name="Google Shape;18;p4"/>
          <p:cNvSpPr txBox="1"/>
          <p:nvPr>
            <p:ph idx="1" type="subTitle"/>
          </p:nvPr>
        </p:nvSpPr>
        <p:spPr>
          <a:xfrm>
            <a:off x="729500" y="2143500"/>
            <a:ext cx="3353700" cy="174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1600"/>
              </a:spcBef>
              <a:spcAft>
                <a:spcPts val="0"/>
              </a:spcAft>
              <a:buSzPts val="1600"/>
              <a:buNone/>
              <a:defRPr sz="1600"/>
            </a:lvl2pPr>
            <a:lvl3pPr lvl="2" rtl="0">
              <a:lnSpc>
                <a:spcPct val="100000"/>
              </a:lnSpc>
              <a:spcBef>
                <a:spcPts val="1600"/>
              </a:spcBef>
              <a:spcAft>
                <a:spcPts val="0"/>
              </a:spcAft>
              <a:buSzPts val="1600"/>
              <a:buNone/>
              <a:defRPr sz="1600"/>
            </a:lvl3pPr>
            <a:lvl4pPr lvl="3" rtl="0">
              <a:lnSpc>
                <a:spcPct val="100000"/>
              </a:lnSpc>
              <a:spcBef>
                <a:spcPts val="1600"/>
              </a:spcBef>
              <a:spcAft>
                <a:spcPts val="0"/>
              </a:spcAft>
              <a:buSzPts val="1600"/>
              <a:buNone/>
              <a:defRPr sz="1600"/>
            </a:lvl4pPr>
            <a:lvl5pPr lvl="4" rtl="0">
              <a:lnSpc>
                <a:spcPct val="100000"/>
              </a:lnSpc>
              <a:spcBef>
                <a:spcPts val="1600"/>
              </a:spcBef>
              <a:spcAft>
                <a:spcPts val="0"/>
              </a:spcAft>
              <a:buSzPts val="1600"/>
              <a:buNone/>
              <a:defRPr sz="1600"/>
            </a:lvl5pPr>
            <a:lvl6pPr lvl="5" rtl="0">
              <a:lnSpc>
                <a:spcPct val="100000"/>
              </a:lnSpc>
              <a:spcBef>
                <a:spcPts val="1600"/>
              </a:spcBef>
              <a:spcAft>
                <a:spcPts val="0"/>
              </a:spcAft>
              <a:buSzPts val="1600"/>
              <a:buNone/>
              <a:defRPr sz="1600"/>
            </a:lvl6pPr>
            <a:lvl7pPr lvl="6" rtl="0">
              <a:lnSpc>
                <a:spcPct val="100000"/>
              </a:lnSpc>
              <a:spcBef>
                <a:spcPts val="1600"/>
              </a:spcBef>
              <a:spcAft>
                <a:spcPts val="0"/>
              </a:spcAft>
              <a:buSzPts val="1600"/>
              <a:buNone/>
              <a:defRPr sz="1600"/>
            </a:lvl7pPr>
            <a:lvl8pPr lvl="7" rtl="0">
              <a:lnSpc>
                <a:spcPct val="100000"/>
              </a:lnSpc>
              <a:spcBef>
                <a:spcPts val="1600"/>
              </a:spcBef>
              <a:spcAft>
                <a:spcPts val="0"/>
              </a:spcAft>
              <a:buSzPts val="1600"/>
              <a:buNone/>
              <a:defRPr sz="1600"/>
            </a:lvl8pPr>
            <a:lvl9pPr lvl="8" rtl="0">
              <a:lnSpc>
                <a:spcPct val="100000"/>
              </a:lnSpc>
              <a:spcBef>
                <a:spcPts val="1600"/>
              </a:spcBef>
              <a:spcAft>
                <a:spcPts val="1600"/>
              </a:spcAft>
              <a:buSzPts val="1600"/>
              <a:buNone/>
              <a:defRPr sz="16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4_1">
    <p:spTree>
      <p:nvGrpSpPr>
        <p:cNvPr id="1014" name="Shape 1014"/>
        <p:cNvGrpSpPr/>
        <p:nvPr/>
      </p:nvGrpSpPr>
      <p:grpSpPr>
        <a:xfrm>
          <a:off x="0" y="0"/>
          <a:ext cx="0" cy="0"/>
          <a:chOff x="0" y="0"/>
          <a:chExt cx="0" cy="0"/>
        </a:xfrm>
      </p:grpSpPr>
      <p:sp>
        <p:nvSpPr>
          <p:cNvPr id="1015" name="Google Shape;1015;p31"/>
          <p:cNvSpPr/>
          <p:nvPr/>
        </p:nvSpPr>
        <p:spPr>
          <a:xfrm rot="5400000">
            <a:off x="-2304210" y="2080950"/>
            <a:ext cx="5506200" cy="9816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1"/>
          <p:cNvSpPr/>
          <p:nvPr/>
        </p:nvSpPr>
        <p:spPr>
          <a:xfrm rot="5400000">
            <a:off x="5932411" y="2086050"/>
            <a:ext cx="5506200" cy="971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1"/>
          <p:cNvSpPr/>
          <p:nvPr/>
        </p:nvSpPr>
        <p:spPr>
          <a:xfrm rot="5400000">
            <a:off x="1789200" y="-1730925"/>
            <a:ext cx="5565600" cy="7869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 name="Google Shape;1018;p31"/>
          <p:cNvGrpSpPr/>
          <p:nvPr/>
        </p:nvGrpSpPr>
        <p:grpSpPr>
          <a:xfrm>
            <a:off x="8355436" y="1478060"/>
            <a:ext cx="312682" cy="2193963"/>
            <a:chOff x="8954936" y="1478060"/>
            <a:chExt cx="312682" cy="2193963"/>
          </a:xfrm>
        </p:grpSpPr>
        <p:sp>
          <p:nvSpPr>
            <p:cNvPr id="1019" name="Google Shape;1019;p31"/>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1"/>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1"/>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1"/>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1"/>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1"/>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1"/>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1"/>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1"/>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1"/>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1"/>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1"/>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1"/>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1"/>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1"/>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1"/>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1"/>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1"/>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1"/>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1"/>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1"/>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1"/>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1"/>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1"/>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1"/>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1"/>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1"/>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1"/>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1"/>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1"/>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31"/>
          <p:cNvGrpSpPr/>
          <p:nvPr/>
        </p:nvGrpSpPr>
        <p:grpSpPr>
          <a:xfrm>
            <a:off x="478261" y="1478060"/>
            <a:ext cx="312682" cy="2193963"/>
            <a:chOff x="8954936" y="1478060"/>
            <a:chExt cx="312682" cy="2193963"/>
          </a:xfrm>
        </p:grpSpPr>
        <p:sp>
          <p:nvSpPr>
            <p:cNvPr id="1050" name="Google Shape;1050;p31"/>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1"/>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1"/>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1"/>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1"/>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1"/>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1"/>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1"/>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1"/>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1"/>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1"/>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1"/>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1"/>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1"/>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1"/>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1"/>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1"/>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1"/>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1"/>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1"/>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1"/>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1"/>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1"/>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1"/>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1"/>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1"/>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1"/>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1"/>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1"/>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1"/>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4_1_1">
    <p:spTree>
      <p:nvGrpSpPr>
        <p:cNvPr id="1080" name="Shape 1080"/>
        <p:cNvGrpSpPr/>
        <p:nvPr/>
      </p:nvGrpSpPr>
      <p:grpSpPr>
        <a:xfrm>
          <a:off x="0" y="0"/>
          <a:ext cx="0" cy="0"/>
          <a:chOff x="0" y="0"/>
          <a:chExt cx="0" cy="0"/>
        </a:xfrm>
      </p:grpSpPr>
      <p:sp>
        <p:nvSpPr>
          <p:cNvPr id="1081" name="Google Shape;1081;p32"/>
          <p:cNvSpPr/>
          <p:nvPr/>
        </p:nvSpPr>
        <p:spPr>
          <a:xfrm>
            <a:off x="281250" y="-94000"/>
            <a:ext cx="8581500" cy="5398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 name="Google Shape;1082;p32"/>
          <p:cNvGrpSpPr/>
          <p:nvPr/>
        </p:nvGrpSpPr>
        <p:grpSpPr>
          <a:xfrm flipH="1">
            <a:off x="7268207" y="4830814"/>
            <a:ext cx="3823739" cy="312682"/>
            <a:chOff x="9422000" y="4481475"/>
            <a:chExt cx="2137600" cy="174800"/>
          </a:xfrm>
        </p:grpSpPr>
        <p:sp>
          <p:nvSpPr>
            <p:cNvPr id="1083" name="Google Shape;1083;p32"/>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2"/>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2"/>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2"/>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2"/>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2"/>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2"/>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2"/>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2"/>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2"/>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2"/>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2"/>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2"/>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2"/>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2"/>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2"/>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2"/>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2"/>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2"/>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2"/>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2"/>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2"/>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2"/>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2"/>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2"/>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2"/>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2"/>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2"/>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2"/>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2"/>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2"/>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2"/>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2"/>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2"/>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2"/>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2"/>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2"/>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2"/>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2"/>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2"/>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2"/>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2"/>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2"/>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2"/>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2"/>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2"/>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2"/>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2"/>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4_1_1_1">
    <p:spTree>
      <p:nvGrpSpPr>
        <p:cNvPr id="1135" name="Shape 1135"/>
        <p:cNvGrpSpPr/>
        <p:nvPr/>
      </p:nvGrpSpPr>
      <p:grpSpPr>
        <a:xfrm>
          <a:off x="0" y="0"/>
          <a:ext cx="0" cy="0"/>
          <a:chOff x="0" y="0"/>
          <a:chExt cx="0" cy="0"/>
        </a:xfrm>
      </p:grpSpPr>
      <p:sp>
        <p:nvSpPr>
          <p:cNvPr id="1136" name="Google Shape;1136;p33"/>
          <p:cNvSpPr/>
          <p:nvPr/>
        </p:nvSpPr>
        <p:spPr>
          <a:xfrm rot="5400000">
            <a:off x="1380175" y="-1594175"/>
            <a:ext cx="5094900" cy="80661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 name="Google Shape;1137;p33"/>
          <p:cNvGrpSpPr/>
          <p:nvPr/>
        </p:nvGrpSpPr>
        <p:grpSpPr>
          <a:xfrm flipH="1">
            <a:off x="6350182" y="661664"/>
            <a:ext cx="3823739" cy="312682"/>
            <a:chOff x="9422000" y="4481475"/>
            <a:chExt cx="2137600" cy="174800"/>
          </a:xfrm>
        </p:grpSpPr>
        <p:sp>
          <p:nvSpPr>
            <p:cNvPr id="1138" name="Google Shape;1138;p33"/>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3"/>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3"/>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3"/>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3"/>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3"/>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3"/>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3"/>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3"/>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3"/>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3"/>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3"/>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3"/>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3"/>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3"/>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3"/>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3"/>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3"/>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3"/>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3"/>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3"/>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3"/>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3"/>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3"/>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3"/>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3"/>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3"/>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3"/>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3"/>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3"/>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3"/>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3"/>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3"/>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3"/>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3"/>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3"/>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3"/>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3"/>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3"/>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3"/>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3"/>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3"/>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3"/>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3"/>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3"/>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3"/>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3"/>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3"/>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3"/>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3"/>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3"/>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3"/>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rgbClr val="CE1B3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21" name="Google Shape;21;p5"/>
          <p:cNvSpPr txBox="1"/>
          <p:nvPr>
            <p:ph idx="2" type="ctrTitle"/>
          </p:nvPr>
        </p:nvSpPr>
        <p:spPr>
          <a:xfrm>
            <a:off x="1141632" y="3394975"/>
            <a:ext cx="25134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2" name="Google Shape;22;p5"/>
          <p:cNvSpPr txBox="1"/>
          <p:nvPr>
            <p:ph idx="1" type="subTitle"/>
          </p:nvPr>
        </p:nvSpPr>
        <p:spPr>
          <a:xfrm>
            <a:off x="1141625" y="3734550"/>
            <a:ext cx="2513400" cy="7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23" name="Google Shape;23;p5"/>
          <p:cNvSpPr txBox="1"/>
          <p:nvPr>
            <p:ph idx="3" type="ctrTitle"/>
          </p:nvPr>
        </p:nvSpPr>
        <p:spPr>
          <a:xfrm>
            <a:off x="4744545" y="3394975"/>
            <a:ext cx="2513400" cy="5022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4" name="Google Shape;24;p5"/>
          <p:cNvSpPr txBox="1"/>
          <p:nvPr>
            <p:ph idx="4" type="subTitle"/>
          </p:nvPr>
        </p:nvSpPr>
        <p:spPr>
          <a:xfrm>
            <a:off x="4744536" y="3734550"/>
            <a:ext cx="2513400" cy="7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None/>
              <a:defRPr sz="1400">
                <a:solidFill>
                  <a:schemeClr val="accent5"/>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p:txBody>
      </p:sp>
      <p:sp>
        <p:nvSpPr>
          <p:cNvPr id="25" name="Google Shape;25;p5"/>
          <p:cNvSpPr/>
          <p:nvPr/>
        </p:nvSpPr>
        <p:spPr>
          <a:xfrm rot="5400000">
            <a:off x="6042503" y="2196150"/>
            <a:ext cx="5506200" cy="7512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28" name="Google Shape;28;p6"/>
          <p:cNvSpPr/>
          <p:nvPr/>
        </p:nvSpPr>
        <p:spPr>
          <a:xfrm rot="5400000">
            <a:off x="1380175" y="-1594175"/>
            <a:ext cx="5094900" cy="80661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p6"/>
          <p:cNvGrpSpPr/>
          <p:nvPr/>
        </p:nvGrpSpPr>
        <p:grpSpPr>
          <a:xfrm flipH="1">
            <a:off x="6350182" y="661664"/>
            <a:ext cx="3823739" cy="312682"/>
            <a:chOff x="9422000" y="4481475"/>
            <a:chExt cx="2137600" cy="174800"/>
          </a:xfrm>
        </p:grpSpPr>
        <p:sp>
          <p:nvSpPr>
            <p:cNvPr id="30" name="Google Shape;30;p6"/>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6"/>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6"/>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6"/>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6"/>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6"/>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6"/>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олько заголовок 1">
  <p:cSld name="TITLE_ONLY_1">
    <p:spTree>
      <p:nvGrpSpPr>
        <p:cNvPr id="82" name="Shape 82"/>
        <p:cNvGrpSpPr/>
        <p:nvPr/>
      </p:nvGrpSpPr>
      <p:grpSpPr>
        <a:xfrm>
          <a:off x="0" y="0"/>
          <a:ext cx="0" cy="0"/>
          <a:chOff x="0" y="0"/>
          <a:chExt cx="0" cy="0"/>
        </a:xfrm>
      </p:grpSpPr>
      <p:sp>
        <p:nvSpPr>
          <p:cNvPr id="83" name="Google Shape;83;p7"/>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p:txBody>
      </p:sp>
      <p:sp>
        <p:nvSpPr>
          <p:cNvPr id="84" name="Google Shape;84;p7"/>
          <p:cNvSpPr/>
          <p:nvPr/>
        </p:nvSpPr>
        <p:spPr>
          <a:xfrm rot="5400000">
            <a:off x="1839300" y="-2053325"/>
            <a:ext cx="5094900" cy="898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7"/>
          <p:cNvGrpSpPr/>
          <p:nvPr/>
        </p:nvGrpSpPr>
        <p:grpSpPr>
          <a:xfrm flipH="1">
            <a:off x="6350182" y="661664"/>
            <a:ext cx="3823739" cy="312682"/>
            <a:chOff x="9422000" y="4481475"/>
            <a:chExt cx="2137600" cy="174800"/>
          </a:xfrm>
        </p:grpSpPr>
        <p:sp>
          <p:nvSpPr>
            <p:cNvPr id="86" name="Google Shape;86;p7"/>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7"/>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7"/>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7"/>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7"/>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7"/>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7"/>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8" name="Shape 138"/>
        <p:cNvGrpSpPr/>
        <p:nvPr/>
      </p:nvGrpSpPr>
      <p:grpSpPr>
        <a:xfrm>
          <a:off x="0" y="0"/>
          <a:ext cx="0" cy="0"/>
          <a:chOff x="0" y="0"/>
          <a:chExt cx="0" cy="0"/>
        </a:xfrm>
      </p:grpSpPr>
      <p:sp>
        <p:nvSpPr>
          <p:cNvPr id="139" name="Google Shape;139;p8"/>
          <p:cNvSpPr/>
          <p:nvPr/>
        </p:nvSpPr>
        <p:spPr>
          <a:xfrm>
            <a:off x="1239975" y="680250"/>
            <a:ext cx="5506200" cy="3783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465275" y="467400"/>
            <a:ext cx="5565600" cy="4208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txBox="1"/>
          <p:nvPr>
            <p:ph type="ctrTitle"/>
          </p:nvPr>
        </p:nvSpPr>
        <p:spPr>
          <a:xfrm>
            <a:off x="720000" y="794600"/>
            <a:ext cx="4004400" cy="141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5000"/>
              <a:buFont typeface="Raleway ExtraBold"/>
              <a:buNone/>
              <a:defRPr sz="5000">
                <a:solidFill>
                  <a:schemeClr val="lt1"/>
                </a:solidFill>
                <a:latin typeface="Raleway ExtraBold"/>
                <a:ea typeface="Raleway ExtraBold"/>
                <a:cs typeface="Raleway ExtraBold"/>
                <a:sym typeface="Raleway ExtraBold"/>
              </a:defRPr>
            </a:lvl1pPr>
            <a:lvl2pPr lvl="1" rtl="0" algn="ctr">
              <a:lnSpc>
                <a:spcPct val="100000"/>
              </a:lnSpc>
              <a:spcBef>
                <a:spcPts val="0"/>
              </a:spcBef>
              <a:spcAft>
                <a:spcPts val="0"/>
              </a:spcAft>
              <a:buSzPts val="5000"/>
              <a:buNone/>
              <a:defRPr sz="5000" u="sng"/>
            </a:lvl2pPr>
            <a:lvl3pPr lvl="2" rtl="0" algn="ctr">
              <a:lnSpc>
                <a:spcPct val="100000"/>
              </a:lnSpc>
              <a:spcBef>
                <a:spcPts val="0"/>
              </a:spcBef>
              <a:spcAft>
                <a:spcPts val="0"/>
              </a:spcAft>
              <a:buSzPts val="5000"/>
              <a:buNone/>
              <a:defRPr sz="5000" u="sng"/>
            </a:lvl3pPr>
            <a:lvl4pPr lvl="3" rtl="0" algn="ctr">
              <a:lnSpc>
                <a:spcPct val="100000"/>
              </a:lnSpc>
              <a:spcBef>
                <a:spcPts val="0"/>
              </a:spcBef>
              <a:spcAft>
                <a:spcPts val="0"/>
              </a:spcAft>
              <a:buSzPts val="5000"/>
              <a:buNone/>
              <a:defRPr sz="5000" u="sng"/>
            </a:lvl4pPr>
            <a:lvl5pPr lvl="4" rtl="0" algn="ctr">
              <a:lnSpc>
                <a:spcPct val="100000"/>
              </a:lnSpc>
              <a:spcBef>
                <a:spcPts val="0"/>
              </a:spcBef>
              <a:spcAft>
                <a:spcPts val="0"/>
              </a:spcAft>
              <a:buSzPts val="5000"/>
              <a:buNone/>
              <a:defRPr sz="5000" u="sng"/>
            </a:lvl5pPr>
            <a:lvl6pPr lvl="5" rtl="0" algn="ctr">
              <a:lnSpc>
                <a:spcPct val="100000"/>
              </a:lnSpc>
              <a:spcBef>
                <a:spcPts val="0"/>
              </a:spcBef>
              <a:spcAft>
                <a:spcPts val="0"/>
              </a:spcAft>
              <a:buSzPts val="5000"/>
              <a:buNone/>
              <a:defRPr sz="5000" u="sng"/>
            </a:lvl6pPr>
            <a:lvl7pPr lvl="6" rtl="0" algn="ctr">
              <a:lnSpc>
                <a:spcPct val="100000"/>
              </a:lnSpc>
              <a:spcBef>
                <a:spcPts val="0"/>
              </a:spcBef>
              <a:spcAft>
                <a:spcPts val="0"/>
              </a:spcAft>
              <a:buSzPts val="5000"/>
              <a:buNone/>
              <a:defRPr sz="5000" u="sng"/>
            </a:lvl7pPr>
            <a:lvl8pPr lvl="7" rtl="0" algn="ctr">
              <a:lnSpc>
                <a:spcPct val="100000"/>
              </a:lnSpc>
              <a:spcBef>
                <a:spcPts val="0"/>
              </a:spcBef>
              <a:spcAft>
                <a:spcPts val="0"/>
              </a:spcAft>
              <a:buSzPts val="5000"/>
              <a:buNone/>
              <a:defRPr sz="5000" u="sng"/>
            </a:lvl8pPr>
            <a:lvl9pPr lvl="8" rtl="0" algn="ctr">
              <a:lnSpc>
                <a:spcPct val="100000"/>
              </a:lnSpc>
              <a:spcBef>
                <a:spcPts val="0"/>
              </a:spcBef>
              <a:spcAft>
                <a:spcPts val="0"/>
              </a:spcAft>
              <a:buSzPts val="5000"/>
              <a:buNone/>
              <a:defRPr sz="5000" u="sng"/>
            </a:lvl9pPr>
          </a:lstStyle>
          <a:p/>
        </p:txBody>
      </p:sp>
      <p:sp>
        <p:nvSpPr>
          <p:cNvPr id="142" name="Google Shape;142;p8"/>
          <p:cNvSpPr txBox="1"/>
          <p:nvPr>
            <p:ph idx="1" type="subTitle"/>
          </p:nvPr>
        </p:nvSpPr>
        <p:spPr>
          <a:xfrm>
            <a:off x="720000" y="2287750"/>
            <a:ext cx="4709100" cy="141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1600"/>
              <a:buNone/>
              <a:defRPr sz="1600">
                <a:solidFill>
                  <a:schemeClr val="lt1"/>
                </a:solidFill>
              </a:defRPr>
            </a:lvl2pPr>
            <a:lvl3pPr lvl="2" rtl="0" algn="ctr">
              <a:lnSpc>
                <a:spcPct val="100000"/>
              </a:lnSpc>
              <a:spcBef>
                <a:spcPts val="0"/>
              </a:spcBef>
              <a:spcAft>
                <a:spcPts val="0"/>
              </a:spcAft>
              <a:buClr>
                <a:schemeClr val="lt1"/>
              </a:buClr>
              <a:buSzPts val="1600"/>
              <a:buNone/>
              <a:defRPr sz="1600">
                <a:solidFill>
                  <a:schemeClr val="lt1"/>
                </a:solidFill>
              </a:defRPr>
            </a:lvl3pPr>
            <a:lvl4pPr lvl="3" rtl="0" algn="ctr">
              <a:lnSpc>
                <a:spcPct val="100000"/>
              </a:lnSpc>
              <a:spcBef>
                <a:spcPts val="0"/>
              </a:spcBef>
              <a:spcAft>
                <a:spcPts val="0"/>
              </a:spcAft>
              <a:buClr>
                <a:schemeClr val="lt1"/>
              </a:buClr>
              <a:buSzPts val="1600"/>
              <a:buNone/>
              <a:defRPr sz="1600">
                <a:solidFill>
                  <a:schemeClr val="lt1"/>
                </a:solidFill>
              </a:defRPr>
            </a:lvl4pPr>
            <a:lvl5pPr lvl="4" rtl="0" algn="ctr">
              <a:lnSpc>
                <a:spcPct val="100000"/>
              </a:lnSpc>
              <a:spcBef>
                <a:spcPts val="0"/>
              </a:spcBef>
              <a:spcAft>
                <a:spcPts val="0"/>
              </a:spcAft>
              <a:buClr>
                <a:schemeClr val="lt1"/>
              </a:buClr>
              <a:buSzPts val="1600"/>
              <a:buNone/>
              <a:defRPr sz="1600">
                <a:solidFill>
                  <a:schemeClr val="lt1"/>
                </a:solidFill>
              </a:defRPr>
            </a:lvl5pPr>
            <a:lvl6pPr lvl="5" rtl="0" algn="ctr">
              <a:lnSpc>
                <a:spcPct val="100000"/>
              </a:lnSpc>
              <a:spcBef>
                <a:spcPts val="0"/>
              </a:spcBef>
              <a:spcAft>
                <a:spcPts val="0"/>
              </a:spcAft>
              <a:buClr>
                <a:schemeClr val="lt1"/>
              </a:buClr>
              <a:buSzPts val="1600"/>
              <a:buNone/>
              <a:defRPr sz="1600">
                <a:solidFill>
                  <a:schemeClr val="lt1"/>
                </a:solidFill>
              </a:defRPr>
            </a:lvl6pPr>
            <a:lvl7pPr lvl="6" rtl="0" algn="ctr">
              <a:lnSpc>
                <a:spcPct val="100000"/>
              </a:lnSpc>
              <a:spcBef>
                <a:spcPts val="0"/>
              </a:spcBef>
              <a:spcAft>
                <a:spcPts val="0"/>
              </a:spcAft>
              <a:buClr>
                <a:schemeClr val="lt1"/>
              </a:buClr>
              <a:buSzPts val="1600"/>
              <a:buNone/>
              <a:defRPr sz="1600">
                <a:solidFill>
                  <a:schemeClr val="lt1"/>
                </a:solidFill>
              </a:defRPr>
            </a:lvl7pPr>
            <a:lvl8pPr lvl="7" rtl="0" algn="ctr">
              <a:lnSpc>
                <a:spcPct val="100000"/>
              </a:lnSpc>
              <a:spcBef>
                <a:spcPts val="0"/>
              </a:spcBef>
              <a:spcAft>
                <a:spcPts val="0"/>
              </a:spcAft>
              <a:buClr>
                <a:schemeClr val="lt1"/>
              </a:buClr>
              <a:buSzPts val="1600"/>
              <a:buNone/>
              <a:defRPr sz="1600">
                <a:solidFill>
                  <a:schemeClr val="lt1"/>
                </a:solidFill>
              </a:defRPr>
            </a:lvl8pPr>
            <a:lvl9pPr lvl="8" rtl="0" algn="ctr">
              <a:lnSpc>
                <a:spcPct val="100000"/>
              </a:lnSpc>
              <a:spcBef>
                <a:spcPts val="0"/>
              </a:spcBef>
              <a:spcAft>
                <a:spcPts val="0"/>
              </a:spcAft>
              <a:buClr>
                <a:schemeClr val="lt1"/>
              </a:buClr>
              <a:buSzPts val="1600"/>
              <a:buNone/>
              <a:defRPr sz="1600">
                <a:solidFill>
                  <a:schemeClr val="lt1"/>
                </a:solidFill>
              </a:defRPr>
            </a:lvl9pPr>
          </a:lstStyle>
          <a:p/>
        </p:txBody>
      </p:sp>
      <p:sp>
        <p:nvSpPr>
          <p:cNvPr id="143" name="Google Shape;143;p8"/>
          <p:cNvSpPr txBox="1"/>
          <p:nvPr/>
        </p:nvSpPr>
        <p:spPr>
          <a:xfrm>
            <a:off x="720000" y="3787900"/>
            <a:ext cx="4518900" cy="332400"/>
          </a:xfrm>
          <a:prstGeom prst="rect">
            <a:avLst/>
          </a:prstGeom>
          <a:noFill/>
          <a:ln>
            <a:noFill/>
          </a:ln>
        </p:spPr>
        <p:txBody>
          <a:bodyPr anchorCtr="0" anchor="b" bIns="91425" lIns="91425" spcFirstLastPara="1" rIns="91425" wrap="square" tIns="91425">
            <a:noAutofit/>
          </a:bodyPr>
          <a:lstStyle/>
          <a:p>
            <a:pPr indent="0" lvl="0" marL="0" rtl="0" algn="l">
              <a:spcBef>
                <a:spcPts val="300"/>
              </a:spcBef>
              <a:spcAft>
                <a:spcPts val="0"/>
              </a:spcAft>
              <a:buNone/>
            </a:pPr>
            <a:r>
              <a:rPr lang="en" sz="1000">
                <a:solidFill>
                  <a:schemeClr val="lt1"/>
                </a:solidFill>
                <a:latin typeface="Open Sans"/>
                <a:ea typeface="Open Sans"/>
                <a:cs typeface="Open Sans"/>
                <a:sym typeface="Open Sans"/>
              </a:rPr>
              <a:t>CREDITS: This presentation template was created by </a:t>
            </a:r>
            <a:r>
              <a:rPr b="1" lang="en" sz="1000">
                <a:solidFill>
                  <a:schemeClr val="lt1"/>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chemeClr val="lt1"/>
                </a:solidFill>
                <a:latin typeface="Open Sans"/>
                <a:ea typeface="Open Sans"/>
                <a:cs typeface="Open Sans"/>
                <a:sym typeface="Open Sans"/>
              </a:rPr>
              <a:t>, including icons by </a:t>
            </a:r>
            <a:r>
              <a:rPr b="1" lang="en" sz="1000">
                <a:solidFill>
                  <a:schemeClr val="lt1"/>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chemeClr val="lt1"/>
                </a:solidFill>
                <a:latin typeface="Open Sans"/>
                <a:ea typeface="Open Sans"/>
                <a:cs typeface="Open Sans"/>
                <a:sym typeface="Open Sans"/>
              </a:rPr>
              <a:t>, and infographics &amp; images by </a:t>
            </a:r>
            <a:r>
              <a:rPr b="1" lang="en" sz="1000">
                <a:solidFill>
                  <a:schemeClr val="lt1"/>
                </a:solidFill>
                <a:uFill>
                  <a:noFill/>
                </a:uFill>
                <a:latin typeface="Open Sans"/>
                <a:ea typeface="Open Sans"/>
                <a:cs typeface="Open Sans"/>
                <a:sym typeface="Open Sans"/>
                <a:hlinkClick r:id="rId4">
                  <a:extLst>
                    <a:ext uri="{A12FA001-AC4F-418D-AE19-62706E023703}">
                      <ahyp:hlinkClr val="tx"/>
                    </a:ext>
                  </a:extLst>
                </a:hlinkClick>
              </a:rPr>
              <a:t>Freepik</a:t>
            </a:r>
            <a:r>
              <a:rPr lang="en" sz="1000">
                <a:solidFill>
                  <a:schemeClr val="lt1"/>
                </a:solidFill>
                <a:latin typeface="Open Sans"/>
                <a:ea typeface="Open Sans"/>
                <a:cs typeface="Open Sans"/>
                <a:sym typeface="Open Sans"/>
              </a:rPr>
              <a:t>. </a:t>
            </a:r>
            <a:endParaRPr sz="1000">
              <a:solidFill>
                <a:schemeClr val="lt1"/>
              </a:solidFill>
              <a:latin typeface="Open Sans"/>
              <a:ea typeface="Open Sans"/>
              <a:cs typeface="Open Sans"/>
              <a:sym typeface="Open Sans"/>
            </a:endParaRPr>
          </a:p>
        </p:txBody>
      </p:sp>
      <p:grpSp>
        <p:nvGrpSpPr>
          <p:cNvPr id="144" name="Google Shape;144;p8"/>
          <p:cNvGrpSpPr/>
          <p:nvPr/>
        </p:nvGrpSpPr>
        <p:grpSpPr>
          <a:xfrm>
            <a:off x="8831311" y="1478060"/>
            <a:ext cx="312682" cy="2193963"/>
            <a:chOff x="8954936" y="1478060"/>
            <a:chExt cx="312682" cy="2193963"/>
          </a:xfrm>
        </p:grpSpPr>
        <p:sp>
          <p:nvSpPr>
            <p:cNvPr id="145" name="Google Shape;145;p8"/>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8"/>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5" name="Shape 175"/>
        <p:cNvGrpSpPr/>
        <p:nvPr/>
      </p:nvGrpSpPr>
      <p:grpSpPr>
        <a:xfrm>
          <a:off x="0" y="0"/>
          <a:ext cx="0" cy="0"/>
          <a:chOff x="0" y="0"/>
          <a:chExt cx="0" cy="0"/>
        </a:xfrm>
      </p:grpSpPr>
      <p:sp>
        <p:nvSpPr>
          <p:cNvPr id="176" name="Google Shape;176;p9"/>
          <p:cNvSpPr/>
          <p:nvPr/>
        </p:nvSpPr>
        <p:spPr>
          <a:xfrm rot="5400000">
            <a:off x="5807700" y="1912350"/>
            <a:ext cx="5506200" cy="13188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rot="5400000">
            <a:off x="1700550" y="-1815600"/>
            <a:ext cx="4837200" cy="8774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 name="Google Shape;178;p9"/>
          <p:cNvGrpSpPr/>
          <p:nvPr/>
        </p:nvGrpSpPr>
        <p:grpSpPr>
          <a:xfrm>
            <a:off x="8355436" y="1478060"/>
            <a:ext cx="312682" cy="2193963"/>
            <a:chOff x="8954936" y="1478060"/>
            <a:chExt cx="312682" cy="2193963"/>
          </a:xfrm>
        </p:grpSpPr>
        <p:sp>
          <p:nvSpPr>
            <p:cNvPr id="179" name="Google Shape;179;p9"/>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9"/>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9"/>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9"/>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9"/>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9"/>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9"/>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9"/>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9"/>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9"/>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9"/>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9"/>
          <p:cNvSpPr txBox="1"/>
          <p:nvPr>
            <p:ph type="title"/>
          </p:nvPr>
        </p:nvSpPr>
        <p:spPr>
          <a:xfrm>
            <a:off x="720000" y="1522650"/>
            <a:ext cx="6426900" cy="2098200"/>
          </a:xfrm>
          <a:prstGeom prst="rect">
            <a:avLst/>
          </a:prstGeom>
        </p:spPr>
        <p:txBody>
          <a:bodyPr anchorCtr="0" anchor="ctr"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0" name="Shape 210"/>
        <p:cNvGrpSpPr/>
        <p:nvPr/>
      </p:nvGrpSpPr>
      <p:grpSpPr>
        <a:xfrm>
          <a:off x="0" y="0"/>
          <a:ext cx="0" cy="0"/>
          <a:chOff x="0" y="0"/>
          <a:chExt cx="0" cy="0"/>
        </a:xfrm>
      </p:grpSpPr>
      <p:sp>
        <p:nvSpPr>
          <p:cNvPr id="211" name="Google Shape;211;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0"/>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13" name="Google Shape;213;p10"/>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4" name="Google Shape;214;p10"/>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Raleway Black"/>
              <a:buNone/>
              <a:defRPr sz="2800">
                <a:solidFill>
                  <a:schemeClr val="dk1"/>
                </a:solidFill>
                <a:latin typeface="Raleway Black"/>
                <a:ea typeface="Raleway Black"/>
                <a:cs typeface="Raleway Black"/>
                <a:sym typeface="Raleway Black"/>
              </a:defRPr>
            </a:lvl1pPr>
            <a:lvl2pPr lvl="1">
              <a:spcBef>
                <a:spcPts val="0"/>
              </a:spcBef>
              <a:spcAft>
                <a:spcPts val="0"/>
              </a:spcAft>
              <a:buClr>
                <a:schemeClr val="dk1"/>
              </a:buClr>
              <a:buSzPts val="2800"/>
              <a:buFont typeface="Staatliches"/>
              <a:buNone/>
              <a:defRPr sz="2800" u="sng">
                <a:solidFill>
                  <a:schemeClr val="dk1"/>
                </a:solidFill>
                <a:latin typeface="Staatliches"/>
                <a:ea typeface="Staatliches"/>
                <a:cs typeface="Staatliches"/>
                <a:sym typeface="Staatliches"/>
              </a:defRPr>
            </a:lvl2pPr>
            <a:lvl3pPr lvl="2">
              <a:spcBef>
                <a:spcPts val="0"/>
              </a:spcBef>
              <a:spcAft>
                <a:spcPts val="0"/>
              </a:spcAft>
              <a:buClr>
                <a:schemeClr val="dk1"/>
              </a:buClr>
              <a:buSzPts val="2800"/>
              <a:buFont typeface="Staatliches"/>
              <a:buNone/>
              <a:defRPr sz="2800" u="sng">
                <a:solidFill>
                  <a:schemeClr val="dk1"/>
                </a:solidFill>
                <a:latin typeface="Staatliches"/>
                <a:ea typeface="Staatliches"/>
                <a:cs typeface="Staatliches"/>
                <a:sym typeface="Staatliches"/>
              </a:defRPr>
            </a:lvl3pPr>
            <a:lvl4pPr lvl="3">
              <a:spcBef>
                <a:spcPts val="0"/>
              </a:spcBef>
              <a:spcAft>
                <a:spcPts val="0"/>
              </a:spcAft>
              <a:buClr>
                <a:schemeClr val="dk1"/>
              </a:buClr>
              <a:buSzPts val="2800"/>
              <a:buFont typeface="Staatliches"/>
              <a:buNone/>
              <a:defRPr sz="2800" u="sng">
                <a:solidFill>
                  <a:schemeClr val="dk1"/>
                </a:solidFill>
                <a:latin typeface="Staatliches"/>
                <a:ea typeface="Staatliches"/>
                <a:cs typeface="Staatliches"/>
                <a:sym typeface="Staatliches"/>
              </a:defRPr>
            </a:lvl4pPr>
            <a:lvl5pPr lvl="4">
              <a:spcBef>
                <a:spcPts val="0"/>
              </a:spcBef>
              <a:spcAft>
                <a:spcPts val="0"/>
              </a:spcAft>
              <a:buClr>
                <a:schemeClr val="dk1"/>
              </a:buClr>
              <a:buSzPts val="2800"/>
              <a:buFont typeface="Staatliches"/>
              <a:buNone/>
              <a:defRPr sz="2800" u="sng">
                <a:solidFill>
                  <a:schemeClr val="dk1"/>
                </a:solidFill>
                <a:latin typeface="Staatliches"/>
                <a:ea typeface="Staatliches"/>
                <a:cs typeface="Staatliches"/>
                <a:sym typeface="Staatliches"/>
              </a:defRPr>
            </a:lvl5pPr>
            <a:lvl6pPr lvl="5">
              <a:spcBef>
                <a:spcPts val="0"/>
              </a:spcBef>
              <a:spcAft>
                <a:spcPts val="0"/>
              </a:spcAft>
              <a:buClr>
                <a:schemeClr val="dk1"/>
              </a:buClr>
              <a:buSzPts val="2800"/>
              <a:buFont typeface="Staatliches"/>
              <a:buNone/>
              <a:defRPr sz="2800" u="sng">
                <a:solidFill>
                  <a:schemeClr val="dk1"/>
                </a:solidFill>
                <a:latin typeface="Staatliches"/>
                <a:ea typeface="Staatliches"/>
                <a:cs typeface="Staatliches"/>
                <a:sym typeface="Staatliches"/>
              </a:defRPr>
            </a:lvl6pPr>
            <a:lvl7pPr lvl="6">
              <a:spcBef>
                <a:spcPts val="0"/>
              </a:spcBef>
              <a:spcAft>
                <a:spcPts val="0"/>
              </a:spcAft>
              <a:buClr>
                <a:schemeClr val="dk1"/>
              </a:buClr>
              <a:buSzPts val="2800"/>
              <a:buFont typeface="Staatliches"/>
              <a:buNone/>
              <a:defRPr sz="2800" u="sng">
                <a:solidFill>
                  <a:schemeClr val="dk1"/>
                </a:solidFill>
                <a:latin typeface="Staatliches"/>
                <a:ea typeface="Staatliches"/>
                <a:cs typeface="Staatliches"/>
                <a:sym typeface="Staatliches"/>
              </a:defRPr>
            </a:lvl7pPr>
            <a:lvl8pPr lvl="7">
              <a:spcBef>
                <a:spcPts val="0"/>
              </a:spcBef>
              <a:spcAft>
                <a:spcPts val="0"/>
              </a:spcAft>
              <a:buClr>
                <a:schemeClr val="dk1"/>
              </a:buClr>
              <a:buSzPts val="2800"/>
              <a:buFont typeface="Staatliches"/>
              <a:buNone/>
              <a:defRPr sz="2800" u="sng">
                <a:solidFill>
                  <a:schemeClr val="dk1"/>
                </a:solidFill>
                <a:latin typeface="Staatliches"/>
                <a:ea typeface="Staatliches"/>
                <a:cs typeface="Staatliches"/>
                <a:sym typeface="Staatliches"/>
              </a:defRPr>
            </a:lvl8pPr>
            <a:lvl9pPr lvl="8">
              <a:spcBef>
                <a:spcPts val="0"/>
              </a:spcBef>
              <a:spcAft>
                <a:spcPts val="0"/>
              </a:spcAft>
              <a:buClr>
                <a:schemeClr val="dk1"/>
              </a:buClr>
              <a:buSzPts val="2800"/>
              <a:buFont typeface="Staatliches"/>
              <a:buNone/>
              <a:defRPr sz="2800" u="sng">
                <a:solidFill>
                  <a:schemeClr val="dk1"/>
                </a:solidFill>
                <a:latin typeface="Staatliches"/>
                <a:ea typeface="Staatliches"/>
                <a:cs typeface="Staatliches"/>
                <a:sym typeface="Staatliche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5"/>
              </a:buClr>
              <a:buSzPts val="1800"/>
              <a:buFont typeface="Open Sans"/>
              <a:buChar char="●"/>
              <a:defRPr sz="1800">
                <a:solidFill>
                  <a:schemeClr val="accent5"/>
                </a:solidFill>
                <a:latin typeface="Open Sans"/>
                <a:ea typeface="Open Sans"/>
                <a:cs typeface="Open Sans"/>
                <a:sym typeface="Open Sans"/>
              </a:defRPr>
            </a:lvl1pPr>
            <a:lvl2pPr indent="-317500" lvl="1" marL="914400">
              <a:lnSpc>
                <a:spcPct val="115000"/>
              </a:lnSpc>
              <a:spcBef>
                <a:spcPts val="1600"/>
              </a:spcBef>
              <a:spcAft>
                <a:spcPts val="0"/>
              </a:spcAft>
              <a:buClr>
                <a:schemeClr val="accent5"/>
              </a:buClr>
              <a:buSzPts val="1400"/>
              <a:buFont typeface="Open Sans"/>
              <a:buChar char="○"/>
              <a:defRPr>
                <a:solidFill>
                  <a:schemeClr val="accent5"/>
                </a:solidFill>
                <a:latin typeface="Open Sans"/>
                <a:ea typeface="Open Sans"/>
                <a:cs typeface="Open Sans"/>
                <a:sym typeface="Open Sans"/>
              </a:defRPr>
            </a:lvl2pPr>
            <a:lvl3pPr indent="-317500" lvl="2" marL="1371600">
              <a:lnSpc>
                <a:spcPct val="115000"/>
              </a:lnSpc>
              <a:spcBef>
                <a:spcPts val="1600"/>
              </a:spcBef>
              <a:spcAft>
                <a:spcPts val="0"/>
              </a:spcAft>
              <a:buClr>
                <a:schemeClr val="accent5"/>
              </a:buClr>
              <a:buSzPts val="1400"/>
              <a:buFont typeface="Open Sans"/>
              <a:buChar char="■"/>
              <a:defRPr>
                <a:solidFill>
                  <a:schemeClr val="accent5"/>
                </a:solidFill>
                <a:latin typeface="Open Sans"/>
                <a:ea typeface="Open Sans"/>
                <a:cs typeface="Open Sans"/>
                <a:sym typeface="Open Sans"/>
              </a:defRPr>
            </a:lvl3pPr>
            <a:lvl4pPr indent="-317500" lvl="3" marL="1828800">
              <a:lnSpc>
                <a:spcPct val="115000"/>
              </a:lnSpc>
              <a:spcBef>
                <a:spcPts val="1600"/>
              </a:spcBef>
              <a:spcAft>
                <a:spcPts val="0"/>
              </a:spcAft>
              <a:buClr>
                <a:schemeClr val="accent5"/>
              </a:buClr>
              <a:buSzPts val="1400"/>
              <a:buFont typeface="Open Sans"/>
              <a:buChar char="●"/>
              <a:defRPr>
                <a:solidFill>
                  <a:schemeClr val="accent5"/>
                </a:solidFill>
                <a:latin typeface="Open Sans"/>
                <a:ea typeface="Open Sans"/>
                <a:cs typeface="Open Sans"/>
                <a:sym typeface="Open Sans"/>
              </a:defRPr>
            </a:lvl4pPr>
            <a:lvl5pPr indent="-317500" lvl="4" marL="2286000">
              <a:lnSpc>
                <a:spcPct val="115000"/>
              </a:lnSpc>
              <a:spcBef>
                <a:spcPts val="1600"/>
              </a:spcBef>
              <a:spcAft>
                <a:spcPts val="0"/>
              </a:spcAft>
              <a:buClr>
                <a:schemeClr val="accent5"/>
              </a:buClr>
              <a:buSzPts val="1400"/>
              <a:buFont typeface="Open Sans"/>
              <a:buChar char="○"/>
              <a:defRPr>
                <a:solidFill>
                  <a:schemeClr val="accent5"/>
                </a:solidFill>
                <a:latin typeface="Open Sans"/>
                <a:ea typeface="Open Sans"/>
                <a:cs typeface="Open Sans"/>
                <a:sym typeface="Open Sans"/>
              </a:defRPr>
            </a:lvl5pPr>
            <a:lvl6pPr indent="-317500" lvl="5" marL="2743200">
              <a:lnSpc>
                <a:spcPct val="115000"/>
              </a:lnSpc>
              <a:spcBef>
                <a:spcPts val="1600"/>
              </a:spcBef>
              <a:spcAft>
                <a:spcPts val="0"/>
              </a:spcAft>
              <a:buClr>
                <a:schemeClr val="accent5"/>
              </a:buClr>
              <a:buSzPts val="1400"/>
              <a:buFont typeface="Open Sans"/>
              <a:buChar char="■"/>
              <a:defRPr>
                <a:solidFill>
                  <a:schemeClr val="accent5"/>
                </a:solidFill>
                <a:latin typeface="Open Sans"/>
                <a:ea typeface="Open Sans"/>
                <a:cs typeface="Open Sans"/>
                <a:sym typeface="Open Sans"/>
              </a:defRPr>
            </a:lvl6pPr>
            <a:lvl7pPr indent="-317500" lvl="6" marL="3200400">
              <a:lnSpc>
                <a:spcPct val="115000"/>
              </a:lnSpc>
              <a:spcBef>
                <a:spcPts val="1600"/>
              </a:spcBef>
              <a:spcAft>
                <a:spcPts val="0"/>
              </a:spcAft>
              <a:buClr>
                <a:schemeClr val="accent5"/>
              </a:buClr>
              <a:buSzPts val="1400"/>
              <a:buFont typeface="Open Sans"/>
              <a:buChar char="●"/>
              <a:defRPr>
                <a:solidFill>
                  <a:schemeClr val="accent5"/>
                </a:solidFill>
                <a:latin typeface="Open Sans"/>
                <a:ea typeface="Open Sans"/>
                <a:cs typeface="Open Sans"/>
                <a:sym typeface="Open Sans"/>
              </a:defRPr>
            </a:lvl7pPr>
            <a:lvl8pPr indent="-317500" lvl="7" marL="3657600">
              <a:lnSpc>
                <a:spcPct val="115000"/>
              </a:lnSpc>
              <a:spcBef>
                <a:spcPts val="1600"/>
              </a:spcBef>
              <a:spcAft>
                <a:spcPts val="0"/>
              </a:spcAft>
              <a:buClr>
                <a:schemeClr val="accent5"/>
              </a:buClr>
              <a:buSzPts val="1400"/>
              <a:buFont typeface="Open Sans"/>
              <a:buChar char="○"/>
              <a:defRPr>
                <a:solidFill>
                  <a:schemeClr val="accent5"/>
                </a:solidFill>
                <a:latin typeface="Open Sans"/>
                <a:ea typeface="Open Sans"/>
                <a:cs typeface="Open Sans"/>
                <a:sym typeface="Open Sans"/>
              </a:defRPr>
            </a:lvl8pPr>
            <a:lvl9pPr indent="-317500" lvl="8" marL="4114800">
              <a:lnSpc>
                <a:spcPct val="115000"/>
              </a:lnSpc>
              <a:spcBef>
                <a:spcPts val="1600"/>
              </a:spcBef>
              <a:spcAft>
                <a:spcPts val="1600"/>
              </a:spcAft>
              <a:buClr>
                <a:schemeClr val="accent5"/>
              </a:buClr>
              <a:buSzPts val="1400"/>
              <a:buFont typeface="Open Sans"/>
              <a:buChar char="■"/>
              <a:defRPr>
                <a:solidFill>
                  <a:schemeClr val="accent5"/>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16.jp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1.xml"/><Relationship Id="rId3" Type="http://schemas.openxmlformats.org/officeDocument/2006/relationships/hyperlink" Target="http://www.consultant.ru/document/cons_doc_LAW_34683/490396c999c8678eae3e64c3b6987c972864218f/" TargetMode="Externa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3.xml"/><Relationship Id="rId3" Type="http://schemas.openxmlformats.org/officeDocument/2006/relationships/hyperlink" Target="http://www.consultant.ru/document/cons_doc_LAW_61801/" TargetMode="Externa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4.xml"/><Relationship Id="rId3" Type="http://schemas.openxmlformats.org/officeDocument/2006/relationships/image" Target="../media/image6.png"/><Relationship Id="rId4" Type="http://schemas.openxmlformats.org/officeDocument/2006/relationships/hyperlink" Target="https://docs.google.com/document/d/10Q2YC27uFMTgrOPgViSwfrep4S0Hw40R/edit?usp=sharing&amp;ouid=111347466150243650848&amp;rtpof=true&amp;sd=true" TargetMode="Externa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5.xml"/><Relationship Id="rId3" Type="http://schemas.openxmlformats.org/officeDocument/2006/relationships/image" Target="../media/image41.jp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6.xml"/><Relationship Id="rId3" Type="http://schemas.openxmlformats.org/officeDocument/2006/relationships/hyperlink" Target="https://www.consultant.ru/document/cons_doc_LAW_34661/7ff50b874c8cbce814266fd45eb5fff8b30449b6/" TargetMode="Externa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8.xml"/><Relationship Id="rId3" Type="http://schemas.openxmlformats.org/officeDocument/2006/relationships/hyperlink" Target="http://r03.fss.ru/region/ro3/forms/64772/574n_reg_ip.rtf" TargetMode="Externa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9.xml"/><Relationship Id="rId3" Type="http://schemas.openxmlformats.org/officeDocument/2006/relationships/hyperlink" Target="http://prosud24.ru/wp-content/uploads/2016/04/%D0%97%D0%B0%D1%8F%D0%B2%D0%BB%D0%B5%D0%BD%D0%B8%D0%B5-%D0%BE-%D1%80%D0%B5%D0%B3%D0%B8%D1%81%D1%82%D1%80%D0%B0%D1%86%D0%B8%D0%B8-%D0%B2-%D0%BA%D0%B0%D1%87%D0%B5%D1%81%D1%82%D0%B2%D0%B5-%D1%81%D1%82%D1%80%D0%B0%D1%85%D0%BE%D0%B2%D0%B0%D1%82%D0%B5%D0%BB%D1%8F-%D1%8E%D1%80%D0%B8%D0%B4%D0%B8%D1%87%D0%B5%D1%81%D0%BA%D0%BE%D0%B3%D0%BE-%D0%BB%D0%B8%D1%86%D0%B0-%D0%BF%D0%BE-%D0%BC%D0%B5%D1%81%D1%82%D1%83-%D0%BD%D0%B0%D1%85%D0%BE%D0%B6%D0%B4%D0%B5%D0%BD%D0%B8%D1%8F-%D0%BE%D0%B1%D0%BE%D1%81%D0%BE%D0%B1%D0%BB%D0%B5%D0%BD%D0%BD%D0%BE%D0%B3%D0%BE-%D0%BF%D0%BE%D0%B4%D1%80%D0%B0%D0%B7%D0%B4%D0%B5%D0%BB%D0%B5%D0%BD%D0%B8%D1%8F.pdf" TargetMode="External"/><Relationship Id="rId4" Type="http://schemas.openxmlformats.org/officeDocument/2006/relationships/hyperlink" Target="http://biz911.net/registratsiya-biznesa/registratsiya-ooo/pismo-iz-statistiki-dlya-ooo/"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0.xml"/><Relationship Id="rId3" Type="http://schemas.openxmlformats.org/officeDocument/2006/relationships/hyperlink" Target="http://www.pfrf.ru/files/branches/spb/rabotodatel.doc" TargetMode="Externa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1.xml"/><Relationship Id="rId3" Type="http://schemas.openxmlformats.org/officeDocument/2006/relationships/hyperlink" Target="http://www.pfrf.ru/files/branches/spb/organizaciya.doc" TargetMode="Externa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6.xml"/><Relationship Id="rId3" Type="http://schemas.openxmlformats.org/officeDocument/2006/relationships/image" Target="../media/image41.jp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43.jp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4.xml"/><Relationship Id="rId3" Type="http://schemas.openxmlformats.org/officeDocument/2006/relationships/hyperlink" Target="http://www.consultant.ru/document/cons_doc_LAW_34683/1d91a5e82050178caef5d0eea647ee6caf4effd1/" TargetMode="Externa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hyperlink" Target="https://drive.google.com/drive/folders/1XaG-sgzqRGjlf2WjNykQCti-TwRXqETL?usp=sharing" TargetMode="External"/><Relationship Id="rId6" Type="http://schemas.openxmlformats.org/officeDocument/2006/relationships/image" Target="../media/image6.pn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0.xml"/><Relationship Id="rId3" Type="http://schemas.openxmlformats.org/officeDocument/2006/relationships/image" Target="../media/image37.jpg"/></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1.xml"/><Relationship Id="rId3" Type="http://schemas.openxmlformats.org/officeDocument/2006/relationships/hyperlink" Target="https://drive.google.com/drive/folders/1cVMlQ_UJEaKtjT5uBcBlYXZXHNi-ddrw?usp=sharing" TargetMode="Externa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2.xml"/><Relationship Id="rId3" Type="http://schemas.openxmlformats.org/officeDocument/2006/relationships/image" Target="../media/image27.jp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3.xml"/><Relationship Id="rId3" Type="http://schemas.openxmlformats.org/officeDocument/2006/relationships/hyperlink" Target="https://drive.google.com/drive/folders/14qI1cnWreZSVwspP7lhMRheIk1pJTqnH?usp=sharing" TargetMode="Externa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4.xml"/><Relationship Id="rId3" Type="http://schemas.openxmlformats.org/officeDocument/2006/relationships/image" Target="../media/image41.jp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hyperlink" Target="https://drive.google.com/drive/folders/1XaG-sgzqRGjlf2WjNykQCti-TwRXqETL?usp=sharing" TargetMode="External"/><Relationship Id="rId4" Type="http://schemas.openxmlformats.org/officeDocument/2006/relationships/image" Target="../media/image2.png"/><Relationship Id="rId5" Type="http://schemas.openxmlformats.org/officeDocument/2006/relationships/image" Target="../media/image6.pn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8.jpg"/></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2.xml"/><Relationship Id="rId3" Type="http://schemas.openxmlformats.org/officeDocument/2006/relationships/image" Target="../media/image27.jp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7.xml"/><Relationship Id="rId3" Type="http://schemas.openxmlformats.org/officeDocument/2006/relationships/image" Target="../media/image41.jpg"/></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3.xml"/><Relationship Id="rId3" Type="http://schemas.openxmlformats.org/officeDocument/2006/relationships/image" Target="../media/image6.png"/></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7.xml"/><Relationship Id="rId3" Type="http://schemas.openxmlformats.org/officeDocument/2006/relationships/image" Target="../media/image41.jpg"/></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2.jpg"/></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0.xml"/><Relationship Id="rId3" Type="http://schemas.openxmlformats.org/officeDocument/2006/relationships/hyperlink" Target="https://www.google.ru/intl/ru/business/" TargetMode="External"/><Relationship Id="rId4" Type="http://schemas.openxmlformats.org/officeDocument/2006/relationships/hyperlink" Target="https://support.google.com/business/answer/7107242?hl=ru&amp;ref_topic=4854193" TargetMode="Externa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2.xml"/><Relationship Id="rId3" Type="http://schemas.openxmlformats.org/officeDocument/2006/relationships/hyperlink" Target="https://passport.yandex.ru/passport?mode=auth&amp;msg=sprav&amp;retpath=https//yandex.ru/sprav" TargetMode="External"/><Relationship Id="rId4" Type="http://schemas.openxmlformats.org/officeDocument/2006/relationships/hyperlink" Target="https://passport.yandex.ru/passport?mode=register&amp;retpath=http://yandex.ru/sprav" TargetMode="External"/><Relationship Id="rId5" Type="http://schemas.openxmlformats.org/officeDocument/2006/relationships/hyperlink" Target="https://pdd.yandex.ru/domains_add/" TargetMode="External"/><Relationship Id="rId6" Type="http://schemas.openxmlformats.org/officeDocument/2006/relationships/hyperlink" Target="https://yandex.ru/support/sprav/add-company/info-terms.html#rules-of-desing" TargetMode="External"/><Relationship Id="rId7" Type="http://schemas.openxmlformats.org/officeDocument/2006/relationships/hyperlink" Target="https://yandex.ru/sprav/add/" TargetMode="Externa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5.xml"/><Relationship Id="rId3" Type="http://schemas.openxmlformats.org/officeDocument/2006/relationships/hyperlink" Target="https://www.yandex.ru/sprav/requests/confirmation" TargetMode="External"/><Relationship Id="rId4" Type="http://schemas.openxmlformats.org/officeDocument/2006/relationships/hyperlink" Target="https://yandex.ru/support/sprav/favored-placement/benefits.html#benefits" TargetMode="External"/><Relationship Id="rId5" Type="http://schemas.openxmlformats.org/officeDocument/2006/relationships/hyperlink" Target="https://yandex.ru/support/maps/concept/object-kart.html#object-kart" TargetMode="Externa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6.xml"/><Relationship Id="rId3" Type="http://schemas.openxmlformats.org/officeDocument/2006/relationships/hyperlink" Target="http://reklama.2gis.ru/add-info" TargetMode="External"/><Relationship Id="rId4" Type="http://schemas.openxmlformats.org/officeDocument/2006/relationships/hyperlink" Target="http://4geo.ru/desktop/freereg/" TargetMode="Externa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8.xml"/><Relationship Id="rId3" Type="http://schemas.openxmlformats.org/officeDocument/2006/relationships/image" Target="../media/image27.jpg"/></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9.xml"/><Relationship Id="rId3" Type="http://schemas.openxmlformats.org/officeDocument/2006/relationships/hyperlink" Target="https://drive.google.com/drive/folders/1a4sCWNhFhvQG65MLfyZk98w3ucgUjiP4?usp=sharin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hyperlink" Target="https://drive.google.com/drive/folders/1EEZ65V4blYyXzcDeY9B9I6rbg6Ij-3r0?usp=sharing" TargetMode="Externa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0.xml"/><Relationship Id="rId3" Type="http://schemas.openxmlformats.org/officeDocument/2006/relationships/image" Target="../media/image41.jpg"/></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7.xml"/><Relationship Id="rId3" Type="http://schemas.openxmlformats.org/officeDocument/2006/relationships/hyperlink" Target="https://drive.google.com/drive/folders/11A2gSWmv4Z7VH1f84YFPzMFKf2wbBttX?usp=sharing" TargetMode="External"/><Relationship Id="rId4" Type="http://schemas.openxmlformats.org/officeDocument/2006/relationships/hyperlink" Target="https://drive.google.com/drive/folders/11A2gSWmv4Z7VH1f84YFPzMFKf2wbBttX?usp=sharing" TargetMode="Externa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 Id="rId3" Type="http://schemas.openxmlformats.org/officeDocument/2006/relationships/hyperlink" Target="https://docs.google.com/spreadsheets/d/1K5bEtpG6heci8i0-EmGmJBapFu2qpEci/edit?usp=sharing&amp;ouid=111347466150243650848&amp;rtpof=true&amp;sd=true" TargetMode="External"/><Relationship Id="rId4" Type="http://schemas.openxmlformats.org/officeDocument/2006/relationships/image" Target="../media/image9.png"/><Relationship Id="rId5" Type="http://schemas.openxmlformats.org/officeDocument/2006/relationships/image" Target="../media/image6.png"/></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2.xml"/><Relationship Id="rId3" Type="http://schemas.openxmlformats.org/officeDocument/2006/relationships/hyperlink" Target="https://assistentus.ru/forma/t-2-lichnaya-kartochka-rabotnika/" TargetMode="Externa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7.xml"/><Relationship Id="rId3" Type="http://schemas.openxmlformats.org/officeDocument/2006/relationships/image" Target="../media/image41.jpg"/></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9.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7.xml"/><Relationship Id="rId3" Type="http://schemas.openxmlformats.org/officeDocument/2006/relationships/image" Target="../media/image1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 Id="rId3" Type="http://schemas.openxmlformats.org/officeDocument/2006/relationships/hyperlink" Target="https://tochka.com/rko-landings/registration-ip/" TargetMode="External"/><Relationship Id="rId4" Type="http://schemas.openxmlformats.org/officeDocument/2006/relationships/hyperlink" Target="https://www.nalog.gov.ru/rn77/taxation/taxes/patent/" TargetMode="External"/><Relationship Id="rId5"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7.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s://drive.google.com/drive/folders/1V7Tmh7vDa4Y9UmGD62_8T4fHeA5p3ByC?usp=sharing"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 Id="rId3" Type="http://schemas.openxmlformats.org/officeDocument/2006/relationships/image" Target="../media/image4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3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 Id="rId3" Type="http://schemas.openxmlformats.org/officeDocument/2006/relationships/hyperlink" Target="https://docs.google.com/document/d/1nDcDjQxVsZHoFOxRRShH5__NQbvC2QZG/edit?usp=sharing&amp;ouid=111347466150243650848&amp;rtpof=true&amp;sd=true" TargetMode="External"/><Relationship Id="rId4" Type="http://schemas.openxmlformats.org/officeDocument/2006/relationships/image" Target="../media/image6.png"/><Relationship Id="rId5" Type="http://schemas.openxmlformats.org/officeDocument/2006/relationships/image" Target="../media/image17.png"/><Relationship Id="rId6" Type="http://schemas.openxmlformats.org/officeDocument/2006/relationships/image" Target="../media/image12.png"/><Relationship Id="rId7"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 Id="rId3" Type="http://schemas.openxmlformats.org/officeDocument/2006/relationships/hyperlink" Target="https://docs.google.com/document/d/1Kkz1q2QKe-d1lKyEu69VP1bAbG5rXXU1/edit?usp=sharing&amp;ouid=111347466150243650848&amp;rtpof=true&amp;sd=true" TargetMode="External"/><Relationship Id="rId4" Type="http://schemas.openxmlformats.org/officeDocument/2006/relationships/image" Target="../media/image6.png"/><Relationship Id="rId5" Type="http://schemas.openxmlformats.org/officeDocument/2006/relationships/image" Target="../media/image19.png"/><Relationship Id="rId6" Type="http://schemas.openxmlformats.org/officeDocument/2006/relationships/image" Target="../media/image23.png"/><Relationship Id="rId7"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hyperlink" Target="https://docs.google.com/document/d/1Kkz1q2QKe-d1lKyEu69VP1bAbG5rXXU1/edit?usp=sharing&amp;ouid=111347466150243650848&amp;rtpof=true&amp;sd=true" TargetMode="External"/><Relationship Id="rId4" Type="http://schemas.openxmlformats.org/officeDocument/2006/relationships/image" Target="../media/image6.png"/><Relationship Id="rId5" Type="http://schemas.openxmlformats.org/officeDocument/2006/relationships/image" Target="../media/image30.png"/><Relationship Id="rId6" Type="http://schemas.openxmlformats.org/officeDocument/2006/relationships/image" Target="../media/image22.png"/><Relationship Id="rId7"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3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hyperlink" Target="https://docs.google.com/spreadsheets/d/1CHKbAJY7nLL_sbfouTfTadS7CQt4s65h/edit?usp=sharing&amp;ouid=111347466150243650848&amp;rtpof=true&amp;sd=true" TargetMode="External"/><Relationship Id="rId4" Type="http://schemas.openxmlformats.org/officeDocument/2006/relationships/image" Target="../media/image6.png"/><Relationship Id="rId5" Type="http://schemas.openxmlformats.org/officeDocument/2006/relationships/image" Target="../media/image31.png"/><Relationship Id="rId6" Type="http://schemas.openxmlformats.org/officeDocument/2006/relationships/image" Target="../media/image29.png"/><Relationship Id="rId7" Type="http://schemas.openxmlformats.org/officeDocument/2006/relationships/image" Target="../media/image2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 Id="rId3" Type="http://schemas.openxmlformats.org/officeDocument/2006/relationships/hyperlink" Target="https://www.avito.ru/" TargetMode="External"/><Relationship Id="rId4" Type="http://schemas.openxmlformats.org/officeDocument/2006/relationships/hyperlink" Target="http://cian.ru/commercial/" TargetMode="External"/><Relationship Id="rId9" Type="http://schemas.openxmlformats.org/officeDocument/2006/relationships/image" Target="../media/image6.png"/><Relationship Id="rId5" Type="http://schemas.openxmlformats.org/officeDocument/2006/relationships/hyperlink" Target="http://kommercheskaya.ru/ru" TargetMode="External"/><Relationship Id="rId6" Type="http://schemas.openxmlformats.org/officeDocument/2006/relationships/hyperlink" Target="http://www.arendator.ru/" TargetMode="External"/><Relationship Id="rId7" Type="http://schemas.openxmlformats.org/officeDocument/2006/relationships/hyperlink" Target="https://www.domofond.ru" TargetMode="External"/><Relationship Id="rId8" Type="http://schemas.openxmlformats.org/officeDocument/2006/relationships/hyperlink" Target="https://realty.yandex.ru"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 Id="rId3" Type="http://schemas.openxmlformats.org/officeDocument/2006/relationships/image" Target="../media/image2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0.jpg"/><Relationship Id="rId5" Type="http://schemas.openxmlformats.org/officeDocument/2006/relationships/hyperlink" Target="tel:+79619288027" TargetMode="External"/><Relationship Id="rId6" Type="http://schemas.openxmlformats.org/officeDocument/2006/relationships/hyperlink" Target="tel:+7%20938%20443-00-54"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39.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 Id="rId3" Type="http://schemas.openxmlformats.org/officeDocument/2006/relationships/image" Target="../media/image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4.xml"/><Relationship Id="rId3" Type="http://schemas.openxmlformats.org/officeDocument/2006/relationships/image" Target="../media/image6.png"/><Relationship Id="rId4" Type="http://schemas.openxmlformats.org/officeDocument/2006/relationships/image" Target="../media/image35.png"/><Relationship Id="rId5" Type="http://schemas.openxmlformats.org/officeDocument/2006/relationships/image" Target="../media/image3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5.xml"/><Relationship Id="rId3" Type="http://schemas.openxmlformats.org/officeDocument/2006/relationships/image" Target="../media/image42.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 Id="rId3" Type="http://schemas.openxmlformats.org/officeDocument/2006/relationships/image" Target="../media/image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40.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 Id="rId3" Type="http://schemas.openxmlformats.org/officeDocument/2006/relationships/hyperlink" Target="https://docs.google.com/document/d/1wPlICM4uX2y26D5jOlxCjx459ZsXb-_w/edit?usp=sharing&amp;ouid=111347466150243650848&amp;rtpof=true&amp;sd=true" TargetMode="External"/><Relationship Id="rId4" Type="http://schemas.openxmlformats.org/officeDocument/2006/relationships/image" Target="../media/image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 Id="rId3" Type="http://schemas.openxmlformats.org/officeDocument/2006/relationships/image" Target="../media/image41.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3.xml"/><Relationship Id="rId3" Type="http://schemas.openxmlformats.org/officeDocument/2006/relationships/image" Target="../media/image3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4.xml"/><Relationship Id="rId3" Type="http://schemas.openxmlformats.org/officeDocument/2006/relationships/image" Target="../media/image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6.xml"/><Relationship Id="rId3" Type="http://schemas.openxmlformats.org/officeDocument/2006/relationships/image" Target="../media/image6.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27.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9.xml"/><Relationship Id="rId3" Type="http://schemas.openxmlformats.org/officeDocument/2006/relationships/hyperlink" Target="https://drive.google.com/drive/folders/14WziR5QEumgDobfDD1vI3l6tDCoTSY21?usp=sharin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0.xml"/><Relationship Id="rId3" Type="http://schemas.openxmlformats.org/officeDocument/2006/relationships/image" Target="../media/image41.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2.xml"/><Relationship Id="rId3" Type="http://schemas.openxmlformats.org/officeDocument/2006/relationships/image" Target="../media/image6.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4.xml"/><Relationship Id="rId3" Type="http://schemas.openxmlformats.org/officeDocument/2006/relationships/hyperlink" Target="https://www.avito.ru/legal/rules/listings/listing-policy" TargetMode="External"/><Relationship Id="rId4" Type="http://schemas.openxmlformats.org/officeDocument/2006/relationships/image" Target="../media/image6.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slide" Target="/ppt/slides/slide8.xml"/><Relationship Id="rId4" Type="http://schemas.openxmlformats.org/officeDocument/2006/relationships/slide" Target="/ppt/slides/slide18.xml"/><Relationship Id="rId9" Type="http://schemas.openxmlformats.org/officeDocument/2006/relationships/slide" Target="/ppt/slides/slide162.xml"/><Relationship Id="rId5" Type="http://schemas.openxmlformats.org/officeDocument/2006/relationships/slide" Target="/ppt/slides/slide26.xml"/><Relationship Id="rId6" Type="http://schemas.openxmlformats.org/officeDocument/2006/relationships/slide" Target="/ppt/slides/slide58.xml"/><Relationship Id="rId7" Type="http://schemas.openxmlformats.org/officeDocument/2006/relationships/slide" Target="/ppt/slides/slide142.xml"/><Relationship Id="rId8" Type="http://schemas.openxmlformats.org/officeDocument/2006/relationships/slide" Target="/ppt/slides/slide142.xml"/><Relationship Id="rId10" Type="http://schemas.openxmlformats.org/officeDocument/2006/relationships/slide" Target="/ppt/slides/slide18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0.xml"/><Relationship Id="rId3" Type="http://schemas.openxmlformats.org/officeDocument/2006/relationships/image" Target="../media/image41.jp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2.xml"/><Relationship Id="rId3" Type="http://schemas.openxmlformats.org/officeDocument/2006/relationships/image" Target="../media/image6.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4.xml"/><Relationship Id="rId3" Type="http://schemas.openxmlformats.org/officeDocument/2006/relationships/image" Target="../media/image41.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9.xml"/><Relationship Id="rId3" Type="http://schemas.openxmlformats.org/officeDocument/2006/relationships/image" Target="../media/image4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0.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1.xml"/><Relationship Id="rId3" Type="http://schemas.openxmlformats.org/officeDocument/2006/relationships/image" Target="../media/image6.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5.xml"/><Relationship Id="rId3" Type="http://schemas.openxmlformats.org/officeDocument/2006/relationships/image" Target="../media/image41.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6.xml"/><Relationship Id="rId3" Type="http://schemas.openxmlformats.org/officeDocument/2006/relationships/hyperlink" Target="https://docs.google.com/document/d/1Zy3h0MtD2HPVsUV1PivgarFzy-eoDcee/edit?usp=sharing&amp;ouid=111347466150243650848&amp;rtpof=true&amp;sd=true" TargetMode="Externa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7.xml"/><Relationship Id="rId3" Type="http://schemas.openxmlformats.org/officeDocument/2006/relationships/hyperlink" Target="http://www.consultant.ru/document/cons_doc_LAW_34683/6078748fd8dbb18fea7eae954601330d205c3c79/" TargetMode="Externa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9.xml"/><Relationship Id="rId3" Type="http://schemas.openxmlformats.org/officeDocument/2006/relationships/hyperlink" Target="http://www.consultant.ru/document/cons_doc_LAW_107289/"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0.xml"/><Relationship Id="rId3" Type="http://schemas.openxmlformats.org/officeDocument/2006/relationships/hyperlink" Target="https://www.consultant.ru/document/cons_doc_LAW_34683/b0bc8a27e8a04c890f2f9c995f4c966a8894470e/" TargetMode="Externa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1.xml"/><Relationship Id="rId3" Type="http://schemas.openxmlformats.org/officeDocument/2006/relationships/hyperlink" Target="https://www.consultant.ru/document/cons_doc_LAW_340241/b004fed0b70d0f223e4a81f8ad6cd92af90a7e3b/" TargetMode="Externa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2.xml"/><Relationship Id="rId3" Type="http://schemas.openxmlformats.org/officeDocument/2006/relationships/hyperlink" Target="https://www.consultant.ru/document/cons_doc_LAW_340241/b004fed0b70d0f223e4a81f8ad6cd92af90a7e3b/" TargetMode="External"/><Relationship Id="rId4" Type="http://schemas.openxmlformats.org/officeDocument/2006/relationships/hyperlink" Target="https://drive.google.com/drive/folders/1KuBhNrpCYWGEsaZ_ezVRktjdHyD1tUqX?usp=sharing" TargetMode="External"/><Relationship Id="rId5" Type="http://schemas.openxmlformats.org/officeDocument/2006/relationships/hyperlink" Target="https://drive.google.com/drive/folders/1KuBhNrpCYWGEsaZ_ezVRktjdHyD1tUqX?usp=sharing" TargetMode="Externa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3.xml"/><Relationship Id="rId3" Type="http://schemas.openxmlformats.org/officeDocument/2006/relationships/hyperlink" Target="https://www.consultant.ru/document/cons_doc_LAW_34683/b0bc8a27e8a04c890f2f9c995f4c966a8894470e/" TargetMode="External"/><Relationship Id="rId4" Type="http://schemas.openxmlformats.org/officeDocument/2006/relationships/hyperlink" Target="https://www.consultant.ru/document/cons_doc_LAW_340241/b004fed0b70d0f223e4a81f8ad6cd92af90a7e3b/" TargetMode="Externa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5.xml"/><Relationship Id="rId3" Type="http://schemas.openxmlformats.org/officeDocument/2006/relationships/hyperlink" Target="https://docs.google.com/document/d/118w7a-8HPc_1gj3lSTj6yxWAW9nSTEuW/edit?usp=sharing&amp;ouid=111347466150243650848&amp;rtpof=true&amp;sd=true" TargetMode="External"/><Relationship Id="rId4" Type="http://schemas.openxmlformats.org/officeDocument/2006/relationships/image" Target="../media/image6.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6.xml"/><Relationship Id="rId3" Type="http://schemas.openxmlformats.org/officeDocument/2006/relationships/hyperlink" Target="http://www.consultant.ru/document/cons_doc_LAW_34683/1d91a5e82050178caef5d0eea647ee6caf4effd1/" TargetMode="External"/><Relationship Id="rId4" Type="http://schemas.openxmlformats.org/officeDocument/2006/relationships/hyperlink" Target="https://docs.google.com/document/d/1Ex7IaWdGQVYqe33PZRzA0fVpKq9H7hEY/edit?usp=sharing&amp;ouid=111347466150243650848&amp;rtpof=true&amp;sd=true" TargetMode="External"/><Relationship Id="rId5" Type="http://schemas.openxmlformats.org/officeDocument/2006/relationships/image" Target="../media/image6.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7.xml"/><Relationship Id="rId3" Type="http://schemas.openxmlformats.org/officeDocument/2006/relationships/hyperlink" Target="https://docs.google.com/spreadsheets/d/1W2ouIZf36RMKTIYRPwbj9jCiVoXFidn7/edit?usp=sharing&amp;ouid=111347466150243650848&amp;rtpof=true&amp;sd=true" TargetMode="External"/><Relationship Id="rId4" Type="http://schemas.openxmlformats.org/officeDocument/2006/relationships/image" Target="../media/image6.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8.xml"/><Relationship Id="rId3" Type="http://schemas.openxmlformats.org/officeDocument/2006/relationships/hyperlink" Target="https://drive.google.com/file/d/1doev1XkWj0-vWXrhxl5PS8ZMGQ5R2IL4/view?usp=sharing" TargetMode="External"/><Relationship Id="rId4" Type="http://schemas.openxmlformats.org/officeDocument/2006/relationships/hyperlink" Target="https://drive.google.com/file/d/1doev1XkWj0-vWXrhxl5PS8ZMGQ5R2IL4/view?usp=sharing" TargetMode="External"/><Relationship Id="rId5" Type="http://schemas.openxmlformats.org/officeDocument/2006/relationships/image" Target="../media/image6.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9.xml"/><Relationship Id="rId3" Type="http://schemas.openxmlformats.org/officeDocument/2006/relationships/hyperlink" Target="http://www.consultant.ru/cons/cgi/online.cgi?req=doc&amp;base=LAW&amp;n=314838&amp;fld=134&amp;dst=101565,0&amp;rnd=0.24663292144012638#06861461808288518" TargetMode="External"/><Relationship Id="rId4" Type="http://schemas.openxmlformats.org/officeDocument/2006/relationships/hyperlink" Target="https://drive.google.com/file/d/1doev1XkWj0-vWXrhxl5PS8ZMGQ5R2IL4/view?usp=sharing" TargetMode="External"/><Relationship Id="rId5" Type="http://schemas.openxmlformats.org/officeDocument/2006/relationships/hyperlink" Target="https://drive.google.com/file/d/1doev1XkWj0-vWXrhxl5PS8ZMGQ5R2IL4/view?usp=sharing" TargetMode="External"/><Relationship Id="rId6"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93" name="Shape 1193"/>
        <p:cNvGrpSpPr/>
        <p:nvPr/>
      </p:nvGrpSpPr>
      <p:grpSpPr>
        <a:xfrm>
          <a:off x="0" y="0"/>
          <a:ext cx="0" cy="0"/>
          <a:chOff x="0" y="0"/>
          <a:chExt cx="0" cy="0"/>
        </a:xfrm>
      </p:grpSpPr>
      <p:sp>
        <p:nvSpPr>
          <p:cNvPr id="1194" name="Google Shape;1194;p34"/>
          <p:cNvSpPr/>
          <p:nvPr/>
        </p:nvSpPr>
        <p:spPr>
          <a:xfrm>
            <a:off x="0" y="735300"/>
            <a:ext cx="9144000" cy="32157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4"/>
          <p:cNvSpPr txBox="1"/>
          <p:nvPr>
            <p:ph type="ctrTitle"/>
          </p:nvPr>
        </p:nvSpPr>
        <p:spPr>
          <a:xfrm>
            <a:off x="567600" y="1097650"/>
            <a:ext cx="7045500" cy="20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aleway Black"/>
                <a:ea typeface="Raleway Black"/>
                <a:cs typeface="Raleway Black"/>
                <a:sym typeface="Raleway Black"/>
              </a:rPr>
              <a:t>РУКОВОДСТВО ПО ЗАПУСКУ БИЗНЕСА</a:t>
            </a:r>
            <a:endParaRPr>
              <a:latin typeface="Raleway Black"/>
              <a:ea typeface="Raleway Black"/>
              <a:cs typeface="Raleway Black"/>
              <a:sym typeface="Raleway Black"/>
            </a:endParaRPr>
          </a:p>
          <a:p>
            <a:pPr indent="0" lvl="0" marL="0" rtl="0" algn="l">
              <a:spcBef>
                <a:spcPts val="0"/>
              </a:spcBef>
              <a:spcAft>
                <a:spcPts val="0"/>
              </a:spcAft>
              <a:buNone/>
            </a:pPr>
            <a:r>
              <a:rPr lang="en">
                <a:latin typeface="Raleway Black"/>
                <a:ea typeface="Raleway Black"/>
                <a:cs typeface="Raleway Black"/>
                <a:sym typeface="Raleway Black"/>
              </a:rPr>
              <a:t>BARBER CLAN</a:t>
            </a:r>
            <a:endParaRPr>
              <a:latin typeface="Raleway Black"/>
              <a:ea typeface="Raleway Black"/>
              <a:cs typeface="Raleway Black"/>
              <a:sym typeface="Raleway Black"/>
            </a:endParaRPr>
          </a:p>
        </p:txBody>
      </p:sp>
      <p:sp>
        <p:nvSpPr>
          <p:cNvPr id="1196" name="Google Shape;1196;p34"/>
          <p:cNvSpPr txBox="1"/>
          <p:nvPr>
            <p:ph idx="1" type="subTitle"/>
          </p:nvPr>
        </p:nvSpPr>
        <p:spPr>
          <a:xfrm>
            <a:off x="5357125" y="3519625"/>
            <a:ext cx="3387900" cy="31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200"/>
              <a:t>Актуальность: декабрь 2021</a:t>
            </a:r>
            <a:endParaRPr sz="1200"/>
          </a:p>
        </p:txBody>
      </p:sp>
      <p:grpSp>
        <p:nvGrpSpPr>
          <p:cNvPr id="1197" name="Google Shape;1197;p34"/>
          <p:cNvGrpSpPr/>
          <p:nvPr/>
        </p:nvGrpSpPr>
        <p:grpSpPr>
          <a:xfrm>
            <a:off x="8831311" y="1249460"/>
            <a:ext cx="312682" cy="2193963"/>
            <a:chOff x="8954936" y="1478060"/>
            <a:chExt cx="312682" cy="2193963"/>
          </a:xfrm>
        </p:grpSpPr>
        <p:sp>
          <p:nvSpPr>
            <p:cNvPr id="1198" name="Google Shape;1198;p34"/>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4"/>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4"/>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4"/>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4"/>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4"/>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4"/>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4"/>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4"/>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4"/>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4"/>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4"/>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4"/>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4"/>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4"/>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4"/>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4"/>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4"/>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4"/>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4"/>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4"/>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4"/>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4"/>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4"/>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4"/>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4"/>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4"/>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4"/>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4"/>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4"/>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5" name="Shape 1475"/>
        <p:cNvGrpSpPr/>
        <p:nvPr/>
      </p:nvGrpSpPr>
      <p:grpSpPr>
        <a:xfrm>
          <a:off x="0" y="0"/>
          <a:ext cx="0" cy="0"/>
          <a:chOff x="0" y="0"/>
          <a:chExt cx="0" cy="0"/>
        </a:xfrm>
      </p:grpSpPr>
      <p:sp>
        <p:nvSpPr>
          <p:cNvPr id="1476" name="Google Shape;1476;p43"/>
          <p:cNvSpPr txBox="1"/>
          <p:nvPr>
            <p:ph idx="1" type="subTitle"/>
          </p:nvPr>
        </p:nvSpPr>
        <p:spPr>
          <a:xfrm>
            <a:off x="720000" y="1812225"/>
            <a:ext cx="3621600" cy="258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t>Идея создания барбершопа в новом формате появилась после переезда основательницы Кузякиной Марины на Черноморское побережье.</a:t>
            </a:r>
            <a:endParaRPr sz="1400"/>
          </a:p>
          <a:p>
            <a:pPr indent="0" lvl="0" marL="0" rtl="0" algn="l">
              <a:lnSpc>
                <a:spcPct val="115000"/>
              </a:lnSpc>
              <a:spcBef>
                <a:spcPts val="0"/>
              </a:spcBef>
              <a:spcAft>
                <a:spcPts val="0"/>
              </a:spcAft>
              <a:buNone/>
            </a:pPr>
            <a:r>
              <a:t/>
            </a:r>
            <a:endParaRPr sz="1400"/>
          </a:p>
          <a:p>
            <a:pPr indent="0" lvl="0" marL="0" rtl="0" algn="l">
              <a:lnSpc>
                <a:spcPct val="115000"/>
              </a:lnSpc>
              <a:spcBef>
                <a:spcPts val="0"/>
              </a:spcBef>
              <a:spcAft>
                <a:spcPts val="0"/>
              </a:spcAft>
              <a:buNone/>
            </a:pPr>
            <a:r>
              <a:rPr lang="en" sz="1400"/>
              <a:t>Проект был быстро реализован, </a:t>
            </a:r>
            <a:br>
              <a:rPr lang="en" sz="1400"/>
            </a:br>
            <a:r>
              <a:rPr lang="en" sz="1400"/>
              <a:t>а бизнес-модель превзошла все наши ожидания. После чего было принято решения упаковки франшизы и быстрого </a:t>
            </a:r>
            <a:r>
              <a:rPr lang="en" sz="1400"/>
              <a:t>масштабирования</a:t>
            </a:r>
            <a:r>
              <a:rPr lang="en" sz="1400"/>
              <a:t> на РФ. </a:t>
            </a:r>
            <a:endParaRPr sz="1400"/>
          </a:p>
        </p:txBody>
      </p:sp>
      <p:sp>
        <p:nvSpPr>
          <p:cNvPr id="1477" name="Google Shape;1477;p43"/>
          <p:cNvSpPr txBox="1"/>
          <p:nvPr>
            <p:ph type="title"/>
          </p:nvPr>
        </p:nvSpPr>
        <p:spPr>
          <a:xfrm>
            <a:off x="720000" y="477600"/>
            <a:ext cx="7704000" cy="6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Предистория</a:t>
            </a:r>
            <a:endParaRPr/>
          </a:p>
        </p:txBody>
      </p:sp>
      <p:pic>
        <p:nvPicPr>
          <p:cNvPr id="1478" name="Google Shape;1478;p43"/>
          <p:cNvPicPr preferRelativeResize="0"/>
          <p:nvPr/>
        </p:nvPicPr>
        <p:blipFill rotWithShape="1">
          <a:blip r:embed="rId3">
            <a:alphaModFix/>
          </a:blip>
          <a:srcRect b="0" l="0" r="29423" t="0"/>
          <a:stretch/>
        </p:blipFill>
        <p:spPr>
          <a:xfrm>
            <a:off x="5404525" y="1908900"/>
            <a:ext cx="3771052" cy="3006000"/>
          </a:xfrm>
          <a:prstGeom prst="rect">
            <a:avLst/>
          </a:prstGeom>
          <a:noFill/>
          <a:ln>
            <a:noFill/>
          </a:ln>
        </p:spPr>
      </p:pic>
      <p:sp>
        <p:nvSpPr>
          <p:cNvPr id="1479" name="Google Shape;1479;p43"/>
          <p:cNvSpPr/>
          <p:nvPr/>
        </p:nvSpPr>
        <p:spPr>
          <a:xfrm>
            <a:off x="4876800" y="1908900"/>
            <a:ext cx="2779200" cy="3006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 name="Google Shape;1480;p43"/>
          <p:cNvGrpSpPr/>
          <p:nvPr/>
        </p:nvGrpSpPr>
        <p:grpSpPr>
          <a:xfrm flipH="1">
            <a:off x="796207" y="4560989"/>
            <a:ext cx="3823739" cy="312682"/>
            <a:chOff x="9422000" y="4481475"/>
            <a:chExt cx="2137600" cy="174800"/>
          </a:xfrm>
        </p:grpSpPr>
        <p:sp>
          <p:nvSpPr>
            <p:cNvPr id="1481" name="Google Shape;1481;p43"/>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3"/>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3"/>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3"/>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3"/>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3"/>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3"/>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3"/>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33" name="Google Shape;1533;p43"/>
          <p:cNvCxnSpPr/>
          <p:nvPr/>
        </p:nvCxnSpPr>
        <p:spPr>
          <a:xfrm>
            <a:off x="8873150" y="-2600"/>
            <a:ext cx="0" cy="5285700"/>
          </a:xfrm>
          <a:prstGeom prst="straightConnector1">
            <a:avLst/>
          </a:prstGeom>
          <a:noFill/>
          <a:ln cap="flat" cmpd="sng" w="19050">
            <a:solidFill>
              <a:schemeClr val="dk1"/>
            </a:solidFill>
            <a:prstDash val="solid"/>
            <a:round/>
            <a:headEnd len="med" w="med" type="none"/>
            <a:tailEnd len="med" w="med" type="none"/>
          </a:ln>
        </p:spPr>
      </p:cxnSp>
      <p:sp>
        <p:nvSpPr>
          <p:cNvPr id="1534" name="Google Shape;1534;p43"/>
          <p:cNvSpPr txBox="1"/>
          <p:nvPr/>
        </p:nvSpPr>
        <p:spPr>
          <a:xfrm>
            <a:off x="720000" y="1087550"/>
            <a:ext cx="720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SemiBold"/>
                <a:ea typeface="Raleway SemiBold"/>
                <a:cs typeface="Raleway SemiBold"/>
                <a:sym typeface="Raleway SemiBold"/>
              </a:rPr>
              <a:t>30-летний опыт в индустрии красоты в новом формате</a:t>
            </a:r>
            <a:endParaRPr>
              <a:latin typeface="Raleway SemiBold"/>
              <a:ea typeface="Raleway SemiBold"/>
              <a:cs typeface="Raleway SemiBold"/>
              <a:sym typeface="Raleway SemiBold"/>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7" name="Shape 2987"/>
        <p:cNvGrpSpPr/>
        <p:nvPr/>
      </p:nvGrpSpPr>
      <p:grpSpPr>
        <a:xfrm>
          <a:off x="0" y="0"/>
          <a:ext cx="0" cy="0"/>
          <a:chOff x="0" y="0"/>
          <a:chExt cx="0" cy="0"/>
        </a:xfrm>
      </p:grpSpPr>
      <p:sp>
        <p:nvSpPr>
          <p:cNvPr id="2988" name="Google Shape;2988;p133"/>
          <p:cNvSpPr txBox="1"/>
          <p:nvPr>
            <p:ph type="title"/>
          </p:nvPr>
        </p:nvSpPr>
        <p:spPr>
          <a:xfrm>
            <a:off x="538450" y="2009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Договор о материальной ответственности</a:t>
            </a:r>
            <a:endParaRPr/>
          </a:p>
        </p:txBody>
      </p:sp>
      <p:sp>
        <p:nvSpPr>
          <p:cNvPr id="2989" name="Google Shape;2989;p133"/>
          <p:cNvSpPr txBox="1"/>
          <p:nvPr>
            <p:ph idx="4" type="subTitle"/>
          </p:nvPr>
        </p:nvSpPr>
        <p:spPr>
          <a:xfrm>
            <a:off x="503700" y="1653925"/>
            <a:ext cx="8136600" cy="25797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1400"/>
              </a:spcAft>
              <a:buNone/>
            </a:pPr>
            <a:r>
              <a:rPr b="1" lang="en">
                <a:solidFill>
                  <a:schemeClr val="dk1"/>
                </a:solidFill>
              </a:rPr>
              <a:t>Примечание</a:t>
            </a:r>
            <a:r>
              <a:rPr lang="en">
                <a:solidFill>
                  <a:schemeClr val="dk1"/>
                </a:solidFill>
              </a:rPr>
              <a:t>: обратите внимание, что само по себе выполнение работником работ или должностных обязанностей, упомянутых в перечне, не влечет автоматически его полную материальную ответственность. Если работодатель хочет иметь возможность возместить причиненный работником ущерб, то помимо трудового договора, надо заключить и договор о материальной ответственности. </a:t>
            </a:r>
            <a:endParaRPr sz="1300">
              <a:solidFill>
                <a:schemeClr val="dk1"/>
              </a:solidFill>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3" name="Shape 2993"/>
        <p:cNvGrpSpPr/>
        <p:nvPr/>
      </p:nvGrpSpPr>
      <p:grpSpPr>
        <a:xfrm>
          <a:off x="0" y="0"/>
          <a:ext cx="0" cy="0"/>
          <a:chOff x="0" y="0"/>
          <a:chExt cx="0" cy="0"/>
        </a:xfrm>
      </p:grpSpPr>
      <p:sp>
        <p:nvSpPr>
          <p:cNvPr id="2994" name="Google Shape;2994;p134"/>
          <p:cNvSpPr txBox="1"/>
          <p:nvPr>
            <p:ph type="title"/>
          </p:nvPr>
        </p:nvSpPr>
        <p:spPr>
          <a:xfrm>
            <a:off x="538450" y="147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Договор о материальной ответственности</a:t>
            </a:r>
            <a:endParaRPr/>
          </a:p>
        </p:txBody>
      </p:sp>
      <p:sp>
        <p:nvSpPr>
          <p:cNvPr id="2995" name="Google Shape;2995;p134"/>
          <p:cNvSpPr txBox="1"/>
          <p:nvPr>
            <p:ph idx="4" type="subTitle"/>
          </p:nvPr>
        </p:nvSpPr>
        <p:spPr>
          <a:xfrm>
            <a:off x="322150" y="1317500"/>
            <a:ext cx="8136600" cy="25797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0"/>
              </a:spcAft>
              <a:buClr>
                <a:schemeClr val="dk1"/>
              </a:buClr>
              <a:buSzPts val="1100"/>
              <a:buFont typeface="Arial"/>
              <a:buNone/>
            </a:pPr>
            <a:r>
              <a:rPr lang="en" sz="1200">
                <a:solidFill>
                  <a:schemeClr val="dk1"/>
                </a:solidFill>
              </a:rPr>
              <a:t>По общему правилу перед работодателем работник несет ограниченную материальную ответственность, в сумме не больше его среднемесячного заработка (</a:t>
            </a:r>
            <a:r>
              <a:rPr lang="en" sz="1200" u="sng">
                <a:solidFill>
                  <a:srgbClr val="0000FF"/>
                </a:solidFill>
                <a:hlinkClick r:id="rId3">
                  <a:extLst>
                    <a:ext uri="{A12FA001-AC4F-418D-AE19-62706E023703}">
                      <ahyp:hlinkClr val="tx"/>
                    </a:ext>
                  </a:extLst>
                </a:hlinkClick>
              </a:rPr>
              <a:t>ст. 241 ТК РФ</a:t>
            </a:r>
            <a:r>
              <a:rPr lang="en" sz="1200">
                <a:solidFill>
                  <a:schemeClr val="dk1"/>
                </a:solidFill>
              </a:rPr>
              <a:t>). Однако некоторые категории работников имеют доступ к таким ресурсам работодателя (денежные средства, имущество, материальные ценности), что могут нанести ему очень серьезный ущерб. На таких работников распространяются правила полной материальной ответственности, которая не ограничивается его месячной зарплатой. </a:t>
            </a:r>
            <a:endParaRPr sz="1200">
              <a:solidFill>
                <a:schemeClr val="dk1"/>
              </a:solidFill>
            </a:endParaRPr>
          </a:p>
          <a:p>
            <a:pPr indent="0" lvl="0" marL="0" rtl="0" algn="just">
              <a:lnSpc>
                <a:spcPct val="150000"/>
              </a:lnSpc>
              <a:spcBef>
                <a:spcPts val="1400"/>
              </a:spcBef>
              <a:spcAft>
                <a:spcPts val="1400"/>
              </a:spcAft>
              <a:buClr>
                <a:schemeClr val="dk1"/>
              </a:buClr>
              <a:buSzPts val="1100"/>
              <a:buFont typeface="Arial"/>
              <a:buNone/>
            </a:pPr>
            <a:r>
              <a:rPr lang="en" sz="1200">
                <a:solidFill>
                  <a:schemeClr val="dk1"/>
                </a:solidFill>
              </a:rPr>
              <a:t>В данном случае можно заключить договор о полной материальной индивидуальной ответственности со всеми сотрудниками, которые занимаются расчетом покупателей или выполняют обязанности кассиров. И, как и любой договор, он подписывается в 2-х экземплярах, один из которых остается у работодателя, другой передается работнику. </a:t>
            </a:r>
            <a:endParaRPr b="1">
              <a:solidFill>
                <a:schemeClr val="dk1"/>
              </a:solidFill>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9" name="Shape 2999"/>
        <p:cNvGrpSpPr/>
        <p:nvPr/>
      </p:nvGrpSpPr>
      <p:grpSpPr>
        <a:xfrm>
          <a:off x="0" y="0"/>
          <a:ext cx="0" cy="0"/>
          <a:chOff x="0" y="0"/>
          <a:chExt cx="0" cy="0"/>
        </a:xfrm>
      </p:grpSpPr>
      <p:sp>
        <p:nvSpPr>
          <p:cNvPr id="3000" name="Google Shape;3000;p135"/>
          <p:cNvSpPr txBox="1"/>
          <p:nvPr>
            <p:ph type="title"/>
          </p:nvPr>
        </p:nvSpPr>
        <p:spPr>
          <a:xfrm>
            <a:off x="538450" y="147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Положение о защите персональных данных</a:t>
            </a:r>
            <a:endParaRPr/>
          </a:p>
        </p:txBody>
      </p:sp>
      <p:sp>
        <p:nvSpPr>
          <p:cNvPr id="3001" name="Google Shape;3001;p135"/>
          <p:cNvSpPr txBox="1"/>
          <p:nvPr>
            <p:ph idx="4" type="subTitle"/>
          </p:nvPr>
        </p:nvSpPr>
        <p:spPr>
          <a:xfrm>
            <a:off x="223100" y="1694525"/>
            <a:ext cx="8136600" cy="25797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0"/>
              </a:spcAft>
              <a:buNone/>
            </a:pPr>
            <a:r>
              <a:rPr lang="en">
                <a:solidFill>
                  <a:schemeClr val="dk1"/>
                </a:solidFill>
              </a:rPr>
              <a:t>Специфика современных реалий обязывает в работе с людьми уделять особое внимание информационной безопасности, сохраняя конфиденциальность личных сведений. Законодательство дает свободу работодателю в установлении порядка обращения с конфиденциальной информацией, но обязывает к принятию соответствующего локального нормативного акта.</a:t>
            </a:r>
            <a:endParaRPr>
              <a:solidFill>
                <a:schemeClr val="dk1"/>
              </a:solidFill>
            </a:endParaRPr>
          </a:p>
          <a:p>
            <a:pPr indent="0" lvl="0" marL="0" rtl="0" algn="just">
              <a:lnSpc>
                <a:spcPct val="150000"/>
              </a:lnSpc>
              <a:spcBef>
                <a:spcPts val="1400"/>
              </a:spcBef>
              <a:spcAft>
                <a:spcPts val="1400"/>
              </a:spcAft>
              <a:buNone/>
            </a:pPr>
            <a:r>
              <a:t/>
            </a:r>
            <a:endParaRPr b="1">
              <a:solidFill>
                <a:schemeClr val="dk1"/>
              </a:solidFill>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5" name="Shape 3005"/>
        <p:cNvGrpSpPr/>
        <p:nvPr/>
      </p:nvGrpSpPr>
      <p:grpSpPr>
        <a:xfrm>
          <a:off x="0" y="0"/>
          <a:ext cx="0" cy="0"/>
          <a:chOff x="0" y="0"/>
          <a:chExt cx="0" cy="0"/>
        </a:xfrm>
      </p:grpSpPr>
      <p:sp>
        <p:nvSpPr>
          <p:cNvPr id="3006" name="Google Shape;3006;p136"/>
          <p:cNvSpPr txBox="1"/>
          <p:nvPr>
            <p:ph type="title"/>
          </p:nvPr>
        </p:nvSpPr>
        <p:spPr>
          <a:xfrm>
            <a:off x="345475"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Положение о защите персональных данных</a:t>
            </a:r>
            <a:endParaRPr/>
          </a:p>
        </p:txBody>
      </p:sp>
      <p:sp>
        <p:nvSpPr>
          <p:cNvPr id="3007" name="Google Shape;3007;p136"/>
          <p:cNvSpPr txBox="1"/>
          <p:nvPr>
            <p:ph idx="4" type="subTitle"/>
          </p:nvPr>
        </p:nvSpPr>
        <p:spPr>
          <a:xfrm>
            <a:off x="345475" y="1176250"/>
            <a:ext cx="8136600" cy="25797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0"/>
              </a:spcAft>
              <a:buNone/>
            </a:pPr>
            <a:r>
              <a:rPr lang="en" sz="1200">
                <a:solidFill>
                  <a:schemeClr val="dk1"/>
                </a:solidFill>
              </a:rPr>
              <a:t>Федеральный закон </a:t>
            </a:r>
            <a:r>
              <a:rPr lang="en" sz="1200" u="sng">
                <a:solidFill>
                  <a:srgbClr val="0000FF"/>
                </a:solidFill>
                <a:hlinkClick r:id="rId3">
                  <a:extLst>
                    <a:ext uri="{A12FA001-AC4F-418D-AE19-62706E023703}">
                      <ahyp:hlinkClr val="tx"/>
                    </a:ext>
                  </a:extLst>
                </a:hlinkClick>
              </a:rPr>
              <a:t>«О персональных данных» от 27.07.2006 №152-ФЗ</a:t>
            </a:r>
            <a:r>
              <a:rPr lang="en" sz="1200">
                <a:solidFill>
                  <a:schemeClr val="dk1"/>
                </a:solidFill>
              </a:rPr>
              <a:t> определяет персональные данные как любую информацию, прямо или косвенно относящуюся к субъекту или позволяющую его идентифицировать (п.1 ст. 3). При этом законодательный акт не содержит разъяснения, какие именно сведения о физическом лице включает в себя данное понятие. В контексте трудовых отношений к ним, как правило, относятся: </a:t>
            </a:r>
            <a:endParaRPr sz="1200">
              <a:solidFill>
                <a:schemeClr val="dk1"/>
              </a:solidFill>
            </a:endParaRPr>
          </a:p>
          <a:p>
            <a:pPr indent="-304800" lvl="0" marL="905256" rtl="0" algn="just">
              <a:lnSpc>
                <a:spcPct val="150000"/>
              </a:lnSpc>
              <a:spcBef>
                <a:spcPts val="1400"/>
              </a:spcBef>
              <a:spcAft>
                <a:spcPts val="0"/>
              </a:spcAft>
              <a:buClr>
                <a:schemeClr val="dk1"/>
              </a:buClr>
              <a:buSzPts val="1200"/>
              <a:buFont typeface="Open Sans"/>
              <a:buChar char="▪"/>
            </a:pPr>
            <a:r>
              <a:rPr lang="en" sz="1200">
                <a:solidFill>
                  <a:schemeClr val="dk1"/>
                </a:solidFill>
              </a:rPr>
              <a:t>ФИО; </a:t>
            </a:r>
            <a:endParaRPr sz="1200">
              <a:solidFill>
                <a:schemeClr val="dk1"/>
              </a:solidFill>
            </a:endParaRPr>
          </a:p>
          <a:p>
            <a:pPr indent="-304800" lvl="0" marL="905256" rtl="0" algn="just">
              <a:lnSpc>
                <a:spcPct val="150000"/>
              </a:lnSpc>
              <a:spcBef>
                <a:spcPts val="0"/>
              </a:spcBef>
              <a:spcAft>
                <a:spcPts val="0"/>
              </a:spcAft>
              <a:buClr>
                <a:schemeClr val="dk1"/>
              </a:buClr>
              <a:buSzPts val="1200"/>
              <a:buFont typeface="Open Sans"/>
              <a:buChar char="▪"/>
            </a:pPr>
            <a:r>
              <a:rPr lang="en" sz="1200">
                <a:solidFill>
                  <a:schemeClr val="dk1"/>
                </a:solidFill>
              </a:rPr>
              <a:t>дата рождения; </a:t>
            </a:r>
            <a:endParaRPr sz="1200">
              <a:solidFill>
                <a:schemeClr val="dk1"/>
              </a:solidFill>
            </a:endParaRPr>
          </a:p>
          <a:p>
            <a:pPr indent="-304800" lvl="0" marL="905256" rtl="0" algn="just">
              <a:lnSpc>
                <a:spcPct val="150000"/>
              </a:lnSpc>
              <a:spcBef>
                <a:spcPts val="0"/>
              </a:spcBef>
              <a:spcAft>
                <a:spcPts val="0"/>
              </a:spcAft>
              <a:buClr>
                <a:schemeClr val="dk1"/>
              </a:buClr>
              <a:buSzPts val="1200"/>
              <a:buFont typeface="Open Sans"/>
              <a:buChar char="▪"/>
            </a:pPr>
            <a:r>
              <a:rPr lang="en" sz="1200">
                <a:solidFill>
                  <a:schemeClr val="dk1"/>
                </a:solidFill>
              </a:rPr>
              <a:t>паспортные данные; </a:t>
            </a:r>
            <a:endParaRPr sz="1200">
              <a:solidFill>
                <a:schemeClr val="dk1"/>
              </a:solidFill>
            </a:endParaRPr>
          </a:p>
          <a:p>
            <a:pPr indent="-304800" lvl="0" marL="905256" rtl="0" algn="just">
              <a:lnSpc>
                <a:spcPct val="150000"/>
              </a:lnSpc>
              <a:spcBef>
                <a:spcPts val="0"/>
              </a:spcBef>
              <a:spcAft>
                <a:spcPts val="0"/>
              </a:spcAft>
              <a:buClr>
                <a:schemeClr val="dk1"/>
              </a:buClr>
              <a:buSzPts val="1200"/>
              <a:buFont typeface="Open Sans"/>
              <a:buChar char="▪"/>
            </a:pPr>
            <a:r>
              <a:rPr lang="en" sz="1200">
                <a:solidFill>
                  <a:schemeClr val="dk1"/>
                </a:solidFill>
              </a:rPr>
              <a:t>адрес регистрации и проживания; </a:t>
            </a:r>
            <a:endParaRPr sz="1200">
              <a:solidFill>
                <a:schemeClr val="dk1"/>
              </a:solidFill>
            </a:endParaRPr>
          </a:p>
          <a:p>
            <a:pPr indent="-304800" lvl="0" marL="905256" rtl="0" algn="just">
              <a:lnSpc>
                <a:spcPct val="150000"/>
              </a:lnSpc>
              <a:spcBef>
                <a:spcPts val="0"/>
              </a:spcBef>
              <a:spcAft>
                <a:spcPts val="0"/>
              </a:spcAft>
              <a:buClr>
                <a:schemeClr val="dk1"/>
              </a:buClr>
              <a:buSzPts val="1200"/>
              <a:buFont typeface="Open Sans"/>
              <a:buChar char="▪"/>
            </a:pPr>
            <a:r>
              <a:rPr lang="en" sz="1200">
                <a:solidFill>
                  <a:schemeClr val="dk1"/>
                </a:solidFill>
              </a:rPr>
              <a:t>ИНН; </a:t>
            </a:r>
            <a:endParaRPr sz="1200">
              <a:solidFill>
                <a:schemeClr val="dk1"/>
              </a:solidFill>
            </a:endParaRPr>
          </a:p>
          <a:p>
            <a:pPr indent="-304800" lvl="0" marL="905256" rtl="0" algn="just">
              <a:lnSpc>
                <a:spcPct val="150000"/>
              </a:lnSpc>
              <a:spcBef>
                <a:spcPts val="0"/>
              </a:spcBef>
              <a:spcAft>
                <a:spcPts val="0"/>
              </a:spcAft>
              <a:buClr>
                <a:schemeClr val="dk1"/>
              </a:buClr>
              <a:buSzPts val="1200"/>
              <a:buFont typeface="Open Sans"/>
              <a:buChar char="▪"/>
            </a:pPr>
            <a:r>
              <a:rPr lang="en" sz="1200">
                <a:solidFill>
                  <a:schemeClr val="dk1"/>
                </a:solidFill>
              </a:rPr>
              <a:t>номер СНИЛС; </a:t>
            </a:r>
            <a:endParaRPr sz="1200">
              <a:solidFill>
                <a:schemeClr val="dk1"/>
              </a:solidFill>
            </a:endParaRPr>
          </a:p>
          <a:p>
            <a:pPr indent="-304800" lvl="0" marL="905256" rtl="0" algn="just">
              <a:lnSpc>
                <a:spcPct val="150000"/>
              </a:lnSpc>
              <a:spcBef>
                <a:spcPts val="0"/>
              </a:spcBef>
              <a:spcAft>
                <a:spcPts val="0"/>
              </a:spcAft>
              <a:buClr>
                <a:schemeClr val="dk1"/>
              </a:buClr>
              <a:buSzPts val="1200"/>
              <a:buFont typeface="Open Sans"/>
              <a:buChar char="▪"/>
            </a:pPr>
            <a:r>
              <a:rPr lang="en" sz="1200">
                <a:solidFill>
                  <a:schemeClr val="dk1"/>
                </a:solidFill>
              </a:rPr>
              <a:t>информация об образовании и трудовом стаже.</a:t>
            </a:r>
            <a:endParaRPr sz="1200">
              <a:solidFill>
                <a:schemeClr val="dk1"/>
              </a:solidFill>
            </a:endParaRPr>
          </a:p>
          <a:p>
            <a:pPr indent="0" lvl="0" marL="0" rtl="0" algn="just">
              <a:lnSpc>
                <a:spcPct val="150000"/>
              </a:lnSpc>
              <a:spcBef>
                <a:spcPts val="1400"/>
              </a:spcBef>
              <a:spcAft>
                <a:spcPts val="1400"/>
              </a:spcAft>
              <a:buNone/>
            </a:pPr>
            <a:r>
              <a:t/>
            </a:r>
            <a:endParaRPr b="1">
              <a:solidFill>
                <a:schemeClr val="dk1"/>
              </a:solidFill>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1" name="Shape 3011"/>
        <p:cNvGrpSpPr/>
        <p:nvPr/>
      </p:nvGrpSpPr>
      <p:grpSpPr>
        <a:xfrm>
          <a:off x="0" y="0"/>
          <a:ext cx="0" cy="0"/>
          <a:chOff x="0" y="0"/>
          <a:chExt cx="0" cy="0"/>
        </a:xfrm>
      </p:grpSpPr>
      <p:sp>
        <p:nvSpPr>
          <p:cNvPr id="3012" name="Google Shape;3012;p137"/>
          <p:cNvSpPr txBox="1"/>
          <p:nvPr>
            <p:ph type="title"/>
          </p:nvPr>
        </p:nvSpPr>
        <p:spPr>
          <a:xfrm>
            <a:off x="345475"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Положение о защите персональных данных</a:t>
            </a:r>
            <a:endParaRPr/>
          </a:p>
        </p:txBody>
      </p:sp>
      <p:sp>
        <p:nvSpPr>
          <p:cNvPr id="3013" name="Google Shape;3013;p137"/>
          <p:cNvSpPr txBox="1"/>
          <p:nvPr>
            <p:ph idx="4" type="subTitle"/>
          </p:nvPr>
        </p:nvSpPr>
        <p:spPr>
          <a:xfrm>
            <a:off x="487850" y="1236313"/>
            <a:ext cx="7954800" cy="25797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0"/>
              </a:spcAft>
              <a:buNone/>
            </a:pPr>
            <a:r>
              <a:rPr lang="en" sz="1200">
                <a:solidFill>
                  <a:schemeClr val="dk1"/>
                </a:solidFill>
              </a:rPr>
              <a:t>Это лишь минимальный перечень сведений о себе, которые человек предоставляет при приеме на работу. В процессе сотрудничества к нему добавляются: условия трудового договора и дополнительных соглашений, сведения о постановке на воинский учет, социальные льготы, данные о дисциплинарных взысканиях и поощрениях, отчеты для органов статистики и прочие. Массив полученной информации составляет личное дело работника.</a:t>
            </a:r>
            <a:endParaRPr sz="1200">
              <a:solidFill>
                <a:schemeClr val="dk1"/>
              </a:solidFill>
            </a:endParaRPr>
          </a:p>
          <a:p>
            <a:pPr indent="0" lvl="0" marL="0" rtl="0" algn="just">
              <a:lnSpc>
                <a:spcPct val="150000"/>
              </a:lnSpc>
              <a:spcBef>
                <a:spcPts val="1400"/>
              </a:spcBef>
              <a:spcAft>
                <a:spcPts val="0"/>
              </a:spcAft>
              <a:buNone/>
            </a:pPr>
            <a:r>
              <a:rPr lang="en" sz="1200">
                <a:solidFill>
                  <a:schemeClr val="dk1"/>
                </a:solidFill>
              </a:rPr>
              <a:t>На всех этапах обработки личных сведений работодатель обязан предотвращать передачу их третьим лицам при отсутствии на то законных оснований. Комплекс соответствующих мер должен быть задокументирован как положение о работе с персональными данными работников.</a:t>
            </a:r>
            <a:endParaRPr sz="1200">
              <a:solidFill>
                <a:schemeClr val="dk1"/>
              </a:solidFill>
            </a:endParaRPr>
          </a:p>
          <a:p>
            <a:pPr indent="0" lvl="0" marL="0" rtl="0" algn="just">
              <a:lnSpc>
                <a:spcPct val="150000"/>
              </a:lnSpc>
              <a:spcBef>
                <a:spcPts val="1400"/>
              </a:spcBef>
              <a:spcAft>
                <a:spcPts val="1400"/>
              </a:spcAft>
              <a:buNone/>
            </a:pPr>
            <a:r>
              <a:t/>
            </a:r>
            <a:endParaRPr b="1">
              <a:solidFill>
                <a:schemeClr val="dk1"/>
              </a:solidFill>
            </a:endParaRPr>
          </a:p>
        </p:txBody>
      </p:sp>
      <p:pic>
        <p:nvPicPr>
          <p:cNvPr id="3014" name="Google Shape;3014;p137"/>
          <p:cNvPicPr preferRelativeResize="0"/>
          <p:nvPr/>
        </p:nvPicPr>
        <p:blipFill>
          <a:blip r:embed="rId3">
            <a:alphaModFix/>
          </a:blip>
          <a:stretch>
            <a:fillRect/>
          </a:stretch>
        </p:blipFill>
        <p:spPr>
          <a:xfrm>
            <a:off x="535763" y="4230462"/>
            <a:ext cx="312675" cy="312675"/>
          </a:xfrm>
          <a:prstGeom prst="rect">
            <a:avLst/>
          </a:prstGeom>
          <a:noFill/>
          <a:ln>
            <a:noFill/>
          </a:ln>
        </p:spPr>
      </p:pic>
      <p:sp>
        <p:nvSpPr>
          <p:cNvPr id="3015" name="Google Shape;3015;p137"/>
          <p:cNvSpPr txBox="1"/>
          <p:nvPr/>
        </p:nvSpPr>
        <p:spPr>
          <a:xfrm>
            <a:off x="1250725" y="4025150"/>
            <a:ext cx="7357500" cy="723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400"/>
              </a:spcBef>
              <a:spcAft>
                <a:spcPts val="1400"/>
              </a:spcAft>
              <a:buNone/>
            </a:pPr>
            <a:r>
              <a:rPr lang="en">
                <a:solidFill>
                  <a:schemeClr val="dk1"/>
                </a:solidFill>
                <a:latin typeface="Open Sans"/>
                <a:ea typeface="Open Sans"/>
                <a:cs typeface="Open Sans"/>
                <a:sym typeface="Open Sans"/>
              </a:rPr>
              <a:t>Согласие на обработку персональных данных находится в </a:t>
            </a:r>
            <a:r>
              <a:rPr b="1" lang="en" u="sng">
                <a:solidFill>
                  <a:schemeClr val="hlink"/>
                </a:solidFill>
                <a:latin typeface="Open Sans"/>
                <a:ea typeface="Open Sans"/>
                <a:cs typeface="Open Sans"/>
                <a:sym typeface="Open Sans"/>
                <a:hlinkClick r:id="rId4"/>
              </a:rPr>
              <a:t>Приложении в папке Трудоустройство.</a:t>
            </a:r>
            <a:endParaRPr u="sng">
              <a:latin typeface="Open Sans"/>
              <a:ea typeface="Open Sans"/>
              <a:cs typeface="Open Sans"/>
              <a:sym typeface="Open Sans"/>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9" name="Shape 3019"/>
        <p:cNvGrpSpPr/>
        <p:nvPr/>
      </p:nvGrpSpPr>
      <p:grpSpPr>
        <a:xfrm>
          <a:off x="0" y="0"/>
          <a:ext cx="0" cy="0"/>
          <a:chOff x="0" y="0"/>
          <a:chExt cx="0" cy="0"/>
        </a:xfrm>
      </p:grpSpPr>
      <p:pic>
        <p:nvPicPr>
          <p:cNvPr id="3020" name="Google Shape;3020;p138"/>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3021" name="Google Shape;3021;p138"/>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38"/>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3" name="Google Shape;3023;p138"/>
          <p:cNvGrpSpPr/>
          <p:nvPr/>
        </p:nvGrpSpPr>
        <p:grpSpPr>
          <a:xfrm>
            <a:off x="8831314" y="1474774"/>
            <a:ext cx="312682" cy="2193963"/>
            <a:chOff x="8954936" y="1478060"/>
            <a:chExt cx="312682" cy="2193963"/>
          </a:xfrm>
        </p:grpSpPr>
        <p:sp>
          <p:nvSpPr>
            <p:cNvPr id="3024" name="Google Shape;3024;p138"/>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38"/>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38"/>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38"/>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38"/>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38"/>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38"/>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38"/>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38"/>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38"/>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38"/>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38"/>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38"/>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38"/>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38"/>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38"/>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38"/>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38"/>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38"/>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38"/>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38"/>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38"/>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38"/>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38"/>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38"/>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38"/>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38"/>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38"/>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38"/>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38"/>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4" name="Google Shape;3054;p138"/>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4.5.</a:t>
            </a:r>
            <a:endParaRPr/>
          </a:p>
        </p:txBody>
      </p:sp>
      <p:sp>
        <p:nvSpPr>
          <p:cNvPr id="3055" name="Google Shape;3055;p138"/>
          <p:cNvSpPr txBox="1"/>
          <p:nvPr>
            <p:ph idx="1" type="subTitle"/>
          </p:nvPr>
        </p:nvSpPr>
        <p:spPr>
          <a:xfrm>
            <a:off x="720000" y="2680925"/>
            <a:ext cx="41286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Raleway"/>
                <a:ea typeface="Raleway"/>
                <a:cs typeface="Raleway"/>
                <a:sym typeface="Raleway"/>
              </a:rPr>
              <a:t>Оформление в ПФР, ФСС</a:t>
            </a:r>
            <a:endParaRPr b="1">
              <a:latin typeface="Raleway"/>
              <a:ea typeface="Raleway"/>
              <a:cs typeface="Raleway"/>
              <a:sym typeface="Raleway"/>
            </a:endParaRP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9" name="Shape 3059"/>
        <p:cNvGrpSpPr/>
        <p:nvPr/>
      </p:nvGrpSpPr>
      <p:grpSpPr>
        <a:xfrm>
          <a:off x="0" y="0"/>
          <a:ext cx="0" cy="0"/>
          <a:chOff x="0" y="0"/>
          <a:chExt cx="0" cy="0"/>
        </a:xfrm>
      </p:grpSpPr>
      <p:sp>
        <p:nvSpPr>
          <p:cNvPr id="3060" name="Google Shape;3060;p139"/>
          <p:cNvSpPr txBox="1"/>
          <p:nvPr>
            <p:ph type="title"/>
          </p:nvPr>
        </p:nvSpPr>
        <p:spPr>
          <a:xfrm>
            <a:off x="345475" y="445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Оформление в ПФР, ФСС</a:t>
            </a:r>
            <a:endParaRPr/>
          </a:p>
        </p:txBody>
      </p:sp>
      <p:sp>
        <p:nvSpPr>
          <p:cNvPr id="3061" name="Google Shape;3061;p139"/>
          <p:cNvSpPr txBox="1"/>
          <p:nvPr>
            <p:ph idx="4" type="subTitle"/>
          </p:nvPr>
        </p:nvSpPr>
        <p:spPr>
          <a:xfrm>
            <a:off x="345475" y="1826025"/>
            <a:ext cx="7954800" cy="20859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0"/>
              </a:spcBef>
              <a:spcAft>
                <a:spcPts val="0"/>
              </a:spcAft>
              <a:buNone/>
            </a:pPr>
            <a:r>
              <a:rPr lang="en">
                <a:solidFill>
                  <a:schemeClr val="dk1"/>
                </a:solidFill>
              </a:rPr>
              <a:t>Данную процедуру необходимо пройти один раз при заключении договора с первым сотрудником</a:t>
            </a:r>
            <a:r>
              <a:rPr i="1" lang="en">
                <a:solidFill>
                  <a:schemeClr val="dk1"/>
                </a:solidFill>
              </a:rPr>
              <a:t>.</a:t>
            </a:r>
            <a:r>
              <a:rPr lang="en">
                <a:solidFill>
                  <a:schemeClr val="dk1"/>
                </a:solidFill>
              </a:rPr>
              <a:t> Регистрация в фондах происходит по месту прописки ИП или по адресу регистрации ООО. На данном этапе самое главное - уложиться в установленные сроки, чтобы избежать штрафных санкций (</a:t>
            </a:r>
            <a:r>
              <a:rPr lang="en" u="sng">
                <a:solidFill>
                  <a:schemeClr val="hlink"/>
                </a:solidFill>
                <a:hlinkClick r:id="rId3"/>
              </a:rPr>
              <a:t>ст. 5.27. «Нарушение законодательства о труде и об охране труда» Кодекса РФ об административных правонарушениях</a:t>
            </a:r>
            <a:r>
              <a:rPr lang="en">
                <a:solidFill>
                  <a:schemeClr val="dk1"/>
                </a:solidFill>
              </a:rPr>
              <a:t>) </a:t>
            </a:r>
            <a:endParaRPr b="1">
              <a:solidFill>
                <a:schemeClr val="dk1"/>
              </a:solidFill>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5" name="Shape 3065"/>
        <p:cNvGrpSpPr/>
        <p:nvPr/>
      </p:nvGrpSpPr>
      <p:grpSpPr>
        <a:xfrm>
          <a:off x="0" y="0"/>
          <a:ext cx="0" cy="0"/>
          <a:chOff x="0" y="0"/>
          <a:chExt cx="0" cy="0"/>
        </a:xfrm>
      </p:grpSpPr>
      <p:sp>
        <p:nvSpPr>
          <p:cNvPr id="3066" name="Google Shape;3066;p140"/>
          <p:cNvSpPr txBox="1"/>
          <p:nvPr>
            <p:ph type="title"/>
          </p:nvPr>
        </p:nvSpPr>
        <p:spPr>
          <a:xfrm>
            <a:off x="194175" y="294350"/>
            <a:ext cx="5862900" cy="137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Срок подачи заявления на регистрацию:</a:t>
            </a:r>
            <a:endParaRPr/>
          </a:p>
        </p:txBody>
      </p:sp>
      <p:sp>
        <p:nvSpPr>
          <p:cNvPr id="3067" name="Google Shape;3067;p140"/>
          <p:cNvSpPr txBox="1"/>
          <p:nvPr>
            <p:ph idx="4" type="subTitle"/>
          </p:nvPr>
        </p:nvSpPr>
        <p:spPr>
          <a:xfrm>
            <a:off x="345475" y="1737300"/>
            <a:ext cx="7954800" cy="3085800"/>
          </a:xfrm>
          <a:prstGeom prst="rect">
            <a:avLst/>
          </a:prstGeom>
        </p:spPr>
        <p:txBody>
          <a:bodyPr anchorCtr="0" anchor="t" bIns="91425" lIns="91425" spcFirstLastPara="1" rIns="91425" wrap="square" tIns="91425">
            <a:noAutofit/>
          </a:bodyPr>
          <a:lstStyle/>
          <a:p>
            <a:pPr indent="374015" lvl="0" marL="0" rtl="0" algn="just">
              <a:lnSpc>
                <a:spcPct val="150000"/>
              </a:lnSpc>
              <a:spcBef>
                <a:spcPts val="0"/>
              </a:spcBef>
              <a:spcAft>
                <a:spcPts val="0"/>
              </a:spcAft>
              <a:buClr>
                <a:schemeClr val="accent1"/>
              </a:buClr>
              <a:buSzPts val="1200"/>
              <a:buFont typeface="Open Sans"/>
              <a:buChar char="●"/>
            </a:pPr>
            <a:r>
              <a:rPr lang="en" sz="1200">
                <a:solidFill>
                  <a:schemeClr val="dk1"/>
                </a:solidFill>
              </a:rPr>
              <a:t>В Фонд Социального Страхования (ФСС) в течение 10 дней со дня заключения трудового договора с работником. Штраф за несвоевременную регистрацию для трудовых договоров – от 20 000 рублей, для гражданско-правовых от 5 000 рублей.</a:t>
            </a:r>
            <a:endParaRPr sz="1200">
              <a:solidFill>
                <a:schemeClr val="dk1"/>
              </a:solidFill>
            </a:endParaRPr>
          </a:p>
          <a:p>
            <a:pPr indent="374015" lvl="0" marL="0" rtl="0" algn="just">
              <a:lnSpc>
                <a:spcPct val="150000"/>
              </a:lnSpc>
              <a:spcBef>
                <a:spcPts val="0"/>
              </a:spcBef>
              <a:spcAft>
                <a:spcPts val="0"/>
              </a:spcAft>
              <a:buClr>
                <a:schemeClr val="accent1"/>
              </a:buClr>
              <a:buSzPts val="1200"/>
              <a:buFont typeface="Open Sans"/>
              <a:buChar char="●"/>
            </a:pPr>
            <a:r>
              <a:rPr lang="en" sz="1200">
                <a:solidFill>
                  <a:schemeClr val="dk1"/>
                </a:solidFill>
              </a:rPr>
              <a:t>В пенсионный фонд (ПФР) регистрация в качестве работодателя в течение 30 дней со дня заключения трудового договора. Штраф – 5 000 рублей (менее 90 дней), 10 000 рублей (если просрочка более 90 дней);</a:t>
            </a:r>
            <a:endParaRPr sz="1200">
              <a:solidFill>
                <a:schemeClr val="dk1"/>
              </a:solidFill>
            </a:endParaRPr>
          </a:p>
          <a:p>
            <a:pPr indent="374015" lvl="0" marL="0" rtl="0" algn="just">
              <a:lnSpc>
                <a:spcPct val="150000"/>
              </a:lnSpc>
              <a:spcBef>
                <a:spcPts val="0"/>
              </a:spcBef>
              <a:spcAft>
                <a:spcPts val="0"/>
              </a:spcAft>
              <a:buClr>
                <a:schemeClr val="accent1"/>
              </a:buClr>
              <a:buSzPts val="1200"/>
              <a:buFont typeface="Open Sans"/>
              <a:buChar char="●"/>
            </a:pPr>
            <a:r>
              <a:rPr lang="en" sz="1200">
                <a:solidFill>
                  <a:schemeClr val="dk1"/>
                </a:solidFill>
              </a:rPr>
              <a:t>В фонд медицинского страхования (ФОМС) в течение 30 дней. Всем ИП, кроме тех, кто на УСН, т.к. ИП, находящимся на упрощенной системе налогообложения регистрационный номер присваивается при регистрации в качестве индивидуального предпринимателя в налоговой службе (номер должны прислать по почте).</a:t>
            </a:r>
            <a:endParaRPr sz="1200">
              <a:solidFill>
                <a:schemeClr val="dk1"/>
              </a:solidFill>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1" name="Shape 3071"/>
        <p:cNvGrpSpPr/>
        <p:nvPr/>
      </p:nvGrpSpPr>
      <p:grpSpPr>
        <a:xfrm>
          <a:off x="0" y="0"/>
          <a:ext cx="0" cy="0"/>
          <a:chOff x="0" y="0"/>
          <a:chExt cx="0" cy="0"/>
        </a:xfrm>
      </p:grpSpPr>
      <p:sp>
        <p:nvSpPr>
          <p:cNvPr id="3072" name="Google Shape;3072;p141"/>
          <p:cNvSpPr txBox="1"/>
          <p:nvPr>
            <p:ph type="title"/>
          </p:nvPr>
        </p:nvSpPr>
        <p:spPr>
          <a:xfrm>
            <a:off x="345475" y="445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Перечень документов для регистрации в ФСС для ИП</a:t>
            </a:r>
            <a:endParaRPr/>
          </a:p>
        </p:txBody>
      </p:sp>
      <p:sp>
        <p:nvSpPr>
          <p:cNvPr id="3073" name="Google Shape;3073;p141"/>
          <p:cNvSpPr txBox="1"/>
          <p:nvPr>
            <p:ph idx="4" type="subTitle"/>
          </p:nvPr>
        </p:nvSpPr>
        <p:spPr>
          <a:xfrm>
            <a:off x="345475" y="1969700"/>
            <a:ext cx="7954800" cy="2564400"/>
          </a:xfrm>
          <a:prstGeom prst="rect">
            <a:avLst/>
          </a:prstGeom>
        </p:spPr>
        <p:txBody>
          <a:bodyPr anchorCtr="0" anchor="t" bIns="91425" lIns="91425" spcFirstLastPara="1" rIns="91425" wrap="square" tIns="91425">
            <a:noAutofit/>
          </a:bodyPr>
          <a:lstStyle/>
          <a:p>
            <a:pPr indent="-317499" lvl="0" marL="907414" rtl="0" algn="just">
              <a:lnSpc>
                <a:spcPct val="150000"/>
              </a:lnSpc>
              <a:spcBef>
                <a:spcPts val="0"/>
              </a:spcBef>
              <a:spcAft>
                <a:spcPts val="0"/>
              </a:spcAft>
              <a:buClr>
                <a:schemeClr val="accent1"/>
              </a:buClr>
              <a:buSzPts val="1400"/>
              <a:buFont typeface="Open Sans"/>
              <a:buChar char="●"/>
            </a:pPr>
            <a:r>
              <a:rPr lang="en" u="sng">
                <a:solidFill>
                  <a:srgbClr val="0000FF"/>
                </a:solidFill>
                <a:hlinkClick r:id="rId3">
                  <a:extLst>
                    <a:ext uri="{A12FA001-AC4F-418D-AE19-62706E023703}">
                      <ahyp:hlinkClr val="tx"/>
                    </a:ext>
                  </a:extLst>
                </a:hlinkClick>
              </a:rPr>
              <a:t>заявление</a:t>
            </a:r>
            <a:endParaRPr>
              <a:solidFill>
                <a:schemeClr val="dk1"/>
              </a:solidFill>
            </a:endParaRPr>
          </a:p>
          <a:p>
            <a:pPr indent="-3174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паспорт ИП (копию)</a:t>
            </a:r>
            <a:endParaRPr>
              <a:solidFill>
                <a:schemeClr val="dk1"/>
              </a:solidFill>
            </a:endParaRPr>
          </a:p>
          <a:p>
            <a:pPr indent="-3174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копию и оригинал трудовой книжки принимаемого работника</a:t>
            </a:r>
            <a:endParaRPr>
              <a:solidFill>
                <a:schemeClr val="dk1"/>
              </a:solidFill>
            </a:endParaRPr>
          </a:p>
          <a:p>
            <a:pPr indent="-3174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копию выписки из единого гос. реестра</a:t>
            </a:r>
            <a:endParaRPr>
              <a:solidFill>
                <a:schemeClr val="dk1"/>
              </a:solidFill>
            </a:endParaRPr>
          </a:p>
          <a:p>
            <a:pPr indent="-3174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ОГРНИП</a:t>
            </a:r>
            <a:endParaRPr>
              <a:solidFill>
                <a:schemeClr val="dk1"/>
              </a:solidFill>
            </a:endParaRPr>
          </a:p>
          <a:p>
            <a:pPr indent="-3174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копию трудового договора с работником</a:t>
            </a:r>
            <a:endParaRPr>
              <a:solidFill>
                <a:schemeClr val="dk1"/>
              </a:solidFill>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7" name="Shape 3077"/>
        <p:cNvGrpSpPr/>
        <p:nvPr/>
      </p:nvGrpSpPr>
      <p:grpSpPr>
        <a:xfrm>
          <a:off x="0" y="0"/>
          <a:ext cx="0" cy="0"/>
          <a:chOff x="0" y="0"/>
          <a:chExt cx="0" cy="0"/>
        </a:xfrm>
      </p:grpSpPr>
      <p:sp>
        <p:nvSpPr>
          <p:cNvPr id="3078" name="Google Shape;3078;p142"/>
          <p:cNvSpPr txBox="1"/>
          <p:nvPr>
            <p:ph type="title"/>
          </p:nvPr>
        </p:nvSpPr>
        <p:spPr>
          <a:xfrm>
            <a:off x="203100" y="2943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Перечень документов для регистрации в ФСС для ООО</a:t>
            </a:r>
            <a:endParaRPr/>
          </a:p>
        </p:txBody>
      </p:sp>
      <p:sp>
        <p:nvSpPr>
          <p:cNvPr id="3079" name="Google Shape;3079;p142"/>
          <p:cNvSpPr txBox="1"/>
          <p:nvPr>
            <p:ph idx="4" type="subTitle"/>
          </p:nvPr>
        </p:nvSpPr>
        <p:spPr>
          <a:xfrm>
            <a:off x="321300" y="1663575"/>
            <a:ext cx="8501400" cy="2564400"/>
          </a:xfrm>
          <a:prstGeom prst="rect">
            <a:avLst/>
          </a:prstGeom>
        </p:spPr>
        <p:txBody>
          <a:bodyPr anchorCtr="0" anchor="t" bIns="91425" lIns="91425" spcFirstLastPara="1" rIns="91425" wrap="square" tIns="91425">
            <a:noAutofit/>
          </a:bodyPr>
          <a:lstStyle/>
          <a:p>
            <a:pPr indent="-311149" lvl="0" marL="907414" rtl="0" algn="just">
              <a:lnSpc>
                <a:spcPct val="150000"/>
              </a:lnSpc>
              <a:spcBef>
                <a:spcPts val="0"/>
              </a:spcBef>
              <a:spcAft>
                <a:spcPts val="0"/>
              </a:spcAft>
              <a:buClr>
                <a:schemeClr val="accent1"/>
              </a:buClr>
              <a:buSzPts val="1300"/>
              <a:buFont typeface="Open Sans"/>
              <a:buChar char="●"/>
            </a:pPr>
            <a:r>
              <a:rPr lang="en" sz="1300" u="sng">
                <a:solidFill>
                  <a:srgbClr val="0000FF"/>
                </a:solidFill>
                <a:hlinkClick r:id="rId3">
                  <a:extLst>
                    <a:ext uri="{A12FA001-AC4F-418D-AE19-62706E023703}">
                      <ahyp:hlinkClr val="tx"/>
                    </a:ext>
                  </a:extLst>
                </a:hlinkClick>
              </a:rPr>
              <a:t>заявление</a:t>
            </a:r>
            <a:endParaRPr sz="1300">
              <a:solidFill>
                <a:schemeClr val="dk1"/>
              </a:solidFill>
            </a:endParaRPr>
          </a:p>
          <a:p>
            <a:pPr indent="-311149" lvl="0" marL="907414" rtl="0" algn="just">
              <a:lnSpc>
                <a:spcPct val="150000"/>
              </a:lnSpc>
              <a:spcBef>
                <a:spcPts val="0"/>
              </a:spcBef>
              <a:spcAft>
                <a:spcPts val="0"/>
              </a:spcAft>
              <a:buClr>
                <a:schemeClr val="accent1"/>
              </a:buClr>
              <a:buSzPts val="1300"/>
              <a:buFont typeface="Open Sans"/>
              <a:buChar char="●"/>
            </a:pPr>
            <a:r>
              <a:rPr lang="en" sz="1300">
                <a:solidFill>
                  <a:schemeClr val="dk1"/>
                </a:solidFill>
              </a:rPr>
              <a:t>ОГРН (оригинал и копия)</a:t>
            </a:r>
            <a:endParaRPr sz="1300">
              <a:solidFill>
                <a:schemeClr val="dk1"/>
              </a:solidFill>
            </a:endParaRPr>
          </a:p>
          <a:p>
            <a:pPr indent="-311149" lvl="0" marL="907414" rtl="0" algn="just">
              <a:lnSpc>
                <a:spcPct val="150000"/>
              </a:lnSpc>
              <a:spcBef>
                <a:spcPts val="0"/>
              </a:spcBef>
              <a:spcAft>
                <a:spcPts val="0"/>
              </a:spcAft>
              <a:buClr>
                <a:schemeClr val="accent1"/>
              </a:buClr>
              <a:buSzPts val="1300"/>
              <a:buFont typeface="Open Sans"/>
              <a:buChar char="●"/>
            </a:pPr>
            <a:r>
              <a:rPr lang="en" sz="1300">
                <a:solidFill>
                  <a:schemeClr val="dk1"/>
                </a:solidFill>
              </a:rPr>
              <a:t>ИНН организации (оригинал и копия)</a:t>
            </a:r>
            <a:endParaRPr sz="1300">
              <a:solidFill>
                <a:schemeClr val="dk1"/>
              </a:solidFill>
            </a:endParaRPr>
          </a:p>
          <a:p>
            <a:pPr indent="-311149" lvl="0" marL="907414" rtl="0" algn="just">
              <a:lnSpc>
                <a:spcPct val="150000"/>
              </a:lnSpc>
              <a:spcBef>
                <a:spcPts val="0"/>
              </a:spcBef>
              <a:spcAft>
                <a:spcPts val="0"/>
              </a:spcAft>
              <a:buClr>
                <a:schemeClr val="accent1"/>
              </a:buClr>
              <a:buSzPts val="1300"/>
              <a:buFont typeface="Open Sans"/>
              <a:buChar char="●"/>
            </a:pPr>
            <a:r>
              <a:rPr lang="en" sz="1300">
                <a:solidFill>
                  <a:schemeClr val="dk1"/>
                </a:solidFill>
                <a:uFill>
                  <a:noFill/>
                </a:uFill>
                <a:hlinkClick r:id="rId4">
                  <a:extLst>
                    <a:ext uri="{A12FA001-AC4F-418D-AE19-62706E023703}">
                      <ahyp:hlinkClr val="tx"/>
                    </a:ext>
                  </a:extLst>
                </a:hlinkClick>
              </a:rPr>
              <a:t>письмо из отдела статистики</a:t>
            </a:r>
            <a:r>
              <a:rPr lang="en" sz="1300">
                <a:solidFill>
                  <a:schemeClr val="dk1"/>
                </a:solidFill>
              </a:rPr>
              <a:t> с кодами, присвоенными организации</a:t>
            </a:r>
            <a:endParaRPr sz="1300">
              <a:solidFill>
                <a:schemeClr val="dk1"/>
              </a:solidFill>
            </a:endParaRPr>
          </a:p>
          <a:p>
            <a:pPr indent="-311149" lvl="0" marL="907414" rtl="0" algn="just">
              <a:lnSpc>
                <a:spcPct val="150000"/>
              </a:lnSpc>
              <a:spcBef>
                <a:spcPts val="0"/>
              </a:spcBef>
              <a:spcAft>
                <a:spcPts val="0"/>
              </a:spcAft>
              <a:buClr>
                <a:schemeClr val="accent1"/>
              </a:buClr>
              <a:buSzPts val="1300"/>
              <a:buFont typeface="Open Sans"/>
              <a:buChar char="●"/>
            </a:pPr>
            <a:r>
              <a:rPr lang="en" sz="1300">
                <a:solidFill>
                  <a:schemeClr val="dk1"/>
                </a:solidFill>
              </a:rPr>
              <a:t>выписка из ЕГРЮЛ (реестр юр. лиц), выписка должна быть свежей, не старше 1 месяца и естественно заверена налоговым органом (это стандартная процедура).</a:t>
            </a:r>
            <a:endParaRPr sz="1300">
              <a:solidFill>
                <a:schemeClr val="dk1"/>
              </a:solidFill>
            </a:endParaRPr>
          </a:p>
          <a:p>
            <a:pPr indent="450215" lvl="0" marL="0" rtl="0" algn="just">
              <a:lnSpc>
                <a:spcPct val="150000"/>
              </a:lnSpc>
              <a:spcBef>
                <a:spcPts val="1200"/>
              </a:spcBef>
              <a:spcAft>
                <a:spcPts val="0"/>
              </a:spcAft>
              <a:buNone/>
            </a:pPr>
            <a:r>
              <a:rPr lang="en" sz="1300" u="sng">
                <a:solidFill>
                  <a:schemeClr val="dk1"/>
                </a:solidFill>
              </a:rPr>
              <a:t>Регистрация:</a:t>
            </a:r>
            <a:r>
              <a:rPr lang="en" sz="1300">
                <a:solidFill>
                  <a:schemeClr val="dk1"/>
                </a:solidFill>
              </a:rPr>
              <a:t> сотрудник ФСС вносит данные в базу и выдает уведомление о постановке на учет, где отражены регистрационный номер и коэффициент по травматизму (зависит от вида деятельности). Взносы на работников перечисляются ежемесячно до 15 числа.</a:t>
            </a:r>
            <a:endParaRPr sz="13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8" name="Shape 1538"/>
        <p:cNvGrpSpPr/>
        <p:nvPr/>
      </p:nvGrpSpPr>
      <p:grpSpPr>
        <a:xfrm>
          <a:off x="0" y="0"/>
          <a:ext cx="0" cy="0"/>
          <a:chOff x="0" y="0"/>
          <a:chExt cx="0" cy="0"/>
        </a:xfrm>
      </p:grpSpPr>
      <p:pic>
        <p:nvPicPr>
          <p:cNvPr id="1539" name="Google Shape;1539;p44"/>
          <p:cNvPicPr preferRelativeResize="0"/>
          <p:nvPr/>
        </p:nvPicPr>
        <p:blipFill>
          <a:blip r:embed="rId3">
            <a:alphaModFix/>
          </a:blip>
          <a:stretch>
            <a:fillRect/>
          </a:stretch>
        </p:blipFill>
        <p:spPr>
          <a:xfrm>
            <a:off x="152400" y="-140425"/>
            <a:ext cx="9549676" cy="5488251"/>
          </a:xfrm>
          <a:prstGeom prst="rect">
            <a:avLst/>
          </a:prstGeom>
          <a:noFill/>
          <a:ln>
            <a:noFill/>
          </a:ln>
        </p:spPr>
      </p:pic>
      <p:sp>
        <p:nvSpPr>
          <p:cNvPr id="1540" name="Google Shape;1540;p44"/>
          <p:cNvSpPr txBox="1"/>
          <p:nvPr>
            <p:ph type="title"/>
          </p:nvPr>
        </p:nvSpPr>
        <p:spPr>
          <a:xfrm>
            <a:off x="415200" y="442066"/>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Города присутствия</a:t>
            </a:r>
            <a:endParaRPr/>
          </a:p>
        </p:txBody>
      </p:sp>
      <p:sp>
        <p:nvSpPr>
          <p:cNvPr id="1541" name="Google Shape;1541;p44"/>
          <p:cNvSpPr txBox="1"/>
          <p:nvPr/>
        </p:nvSpPr>
        <p:spPr>
          <a:xfrm>
            <a:off x="415200" y="1011350"/>
            <a:ext cx="2463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SemiBold"/>
                <a:ea typeface="Raleway SemiBold"/>
                <a:cs typeface="Raleway SemiBold"/>
                <a:sym typeface="Raleway SemiBold"/>
              </a:rPr>
              <a:t>2020 г. - 2 точки</a:t>
            </a:r>
            <a:endParaRPr>
              <a:latin typeface="Raleway SemiBold"/>
              <a:ea typeface="Raleway SemiBold"/>
              <a:cs typeface="Raleway SemiBold"/>
              <a:sym typeface="Raleway SemiBold"/>
            </a:endParaRPr>
          </a:p>
          <a:p>
            <a:pPr indent="0" lvl="0" marL="0" rtl="0" algn="l">
              <a:spcBef>
                <a:spcPts val="0"/>
              </a:spcBef>
              <a:spcAft>
                <a:spcPts val="0"/>
              </a:spcAft>
              <a:buNone/>
            </a:pPr>
            <a:r>
              <a:rPr lang="en">
                <a:latin typeface="Raleway SemiBold"/>
                <a:ea typeface="Raleway SemiBold"/>
                <a:cs typeface="Raleway SemiBold"/>
                <a:sym typeface="Raleway SemiBold"/>
              </a:rPr>
              <a:t>2021 г. - 22 точки</a:t>
            </a:r>
            <a:endParaRPr>
              <a:latin typeface="Raleway SemiBold"/>
              <a:ea typeface="Raleway SemiBold"/>
              <a:cs typeface="Raleway SemiBold"/>
              <a:sym typeface="Raleway SemiBold"/>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3" name="Shape 3083"/>
        <p:cNvGrpSpPr/>
        <p:nvPr/>
      </p:nvGrpSpPr>
      <p:grpSpPr>
        <a:xfrm>
          <a:off x="0" y="0"/>
          <a:ext cx="0" cy="0"/>
          <a:chOff x="0" y="0"/>
          <a:chExt cx="0" cy="0"/>
        </a:xfrm>
      </p:grpSpPr>
      <p:sp>
        <p:nvSpPr>
          <p:cNvPr id="3084" name="Google Shape;3084;p143"/>
          <p:cNvSpPr txBox="1"/>
          <p:nvPr>
            <p:ph type="title"/>
          </p:nvPr>
        </p:nvSpPr>
        <p:spPr>
          <a:xfrm>
            <a:off x="345475" y="445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Перечень документов для регистрации в ПФР для ИП</a:t>
            </a:r>
            <a:endParaRPr/>
          </a:p>
        </p:txBody>
      </p:sp>
      <p:sp>
        <p:nvSpPr>
          <p:cNvPr id="3085" name="Google Shape;3085;p143"/>
          <p:cNvSpPr txBox="1"/>
          <p:nvPr>
            <p:ph idx="4" type="subTitle"/>
          </p:nvPr>
        </p:nvSpPr>
        <p:spPr>
          <a:xfrm>
            <a:off x="345475" y="1912725"/>
            <a:ext cx="8501400" cy="2564400"/>
          </a:xfrm>
          <a:prstGeom prst="rect">
            <a:avLst/>
          </a:prstGeom>
        </p:spPr>
        <p:txBody>
          <a:bodyPr anchorCtr="0" anchor="t" bIns="91425" lIns="91425" spcFirstLastPara="1" rIns="91425" wrap="square" tIns="91425">
            <a:noAutofit/>
          </a:bodyPr>
          <a:lstStyle/>
          <a:p>
            <a:pPr indent="-546099" lvl="0" marL="907414" rtl="0" algn="just">
              <a:lnSpc>
                <a:spcPct val="150000"/>
              </a:lnSpc>
              <a:spcBef>
                <a:spcPts val="0"/>
              </a:spcBef>
              <a:spcAft>
                <a:spcPts val="0"/>
              </a:spcAft>
              <a:buClr>
                <a:schemeClr val="accent1"/>
              </a:buClr>
              <a:buSzPts val="1400"/>
              <a:buFont typeface="Open Sans"/>
              <a:buChar char="▪"/>
            </a:pPr>
            <a:r>
              <a:rPr lang="en" u="sng">
                <a:solidFill>
                  <a:srgbClr val="0000FF"/>
                </a:solidFill>
                <a:hlinkClick r:id="rId3">
                  <a:extLst>
                    <a:ext uri="{A12FA001-AC4F-418D-AE19-62706E023703}">
                      <ahyp:hlinkClr val="tx"/>
                    </a:ext>
                  </a:extLst>
                </a:hlinkClick>
              </a:rPr>
              <a:t>заявление</a:t>
            </a:r>
            <a:endParaRPr>
              <a:solidFill>
                <a:schemeClr val="dk1"/>
              </a:solidFill>
            </a:endParaRPr>
          </a:p>
          <a:p>
            <a:pPr indent="-5460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паспорт ИП (копию)</a:t>
            </a:r>
            <a:endParaRPr>
              <a:solidFill>
                <a:schemeClr val="dk1"/>
              </a:solidFill>
            </a:endParaRPr>
          </a:p>
          <a:p>
            <a:pPr indent="-5460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копию выписки из единого гос. реестра</a:t>
            </a:r>
            <a:endParaRPr>
              <a:solidFill>
                <a:schemeClr val="dk1"/>
              </a:solidFill>
            </a:endParaRPr>
          </a:p>
          <a:p>
            <a:pPr indent="-5460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ОГРНИП</a:t>
            </a:r>
            <a:endParaRPr>
              <a:solidFill>
                <a:schemeClr val="dk1"/>
              </a:solidFill>
            </a:endParaRPr>
          </a:p>
          <a:p>
            <a:pPr indent="-5460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трудовой договор – оригинал в 3 экземпляра (1й – отдаем в ПФР, 2й – работнику, 3й – оставляем себе)</a:t>
            </a:r>
            <a:endParaRPr>
              <a:solidFill>
                <a:schemeClr val="dk1"/>
              </a:solidFill>
            </a:endParaRPr>
          </a:p>
          <a:p>
            <a:pPr indent="-5460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печать (если ИП работает с печатью)</a:t>
            </a:r>
            <a:endParaRPr>
              <a:solidFill>
                <a:schemeClr val="dk1"/>
              </a:solidFill>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9" name="Shape 3089"/>
        <p:cNvGrpSpPr/>
        <p:nvPr/>
      </p:nvGrpSpPr>
      <p:grpSpPr>
        <a:xfrm>
          <a:off x="0" y="0"/>
          <a:ext cx="0" cy="0"/>
          <a:chOff x="0" y="0"/>
          <a:chExt cx="0" cy="0"/>
        </a:xfrm>
      </p:grpSpPr>
      <p:sp>
        <p:nvSpPr>
          <p:cNvPr id="3090" name="Google Shape;3090;p144"/>
          <p:cNvSpPr txBox="1"/>
          <p:nvPr>
            <p:ph type="title"/>
          </p:nvPr>
        </p:nvSpPr>
        <p:spPr>
          <a:xfrm>
            <a:off x="345475" y="445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Перечень документов для регистрации в ПФР для ООО</a:t>
            </a:r>
            <a:endParaRPr/>
          </a:p>
        </p:txBody>
      </p:sp>
      <p:sp>
        <p:nvSpPr>
          <p:cNvPr id="3091" name="Google Shape;3091;p144"/>
          <p:cNvSpPr txBox="1"/>
          <p:nvPr>
            <p:ph idx="4" type="subTitle"/>
          </p:nvPr>
        </p:nvSpPr>
        <p:spPr>
          <a:xfrm>
            <a:off x="321300" y="1752550"/>
            <a:ext cx="8501400" cy="2910900"/>
          </a:xfrm>
          <a:prstGeom prst="rect">
            <a:avLst/>
          </a:prstGeom>
        </p:spPr>
        <p:txBody>
          <a:bodyPr anchorCtr="0" anchor="t" bIns="91425" lIns="91425" spcFirstLastPara="1" rIns="91425" wrap="square" tIns="91425">
            <a:noAutofit/>
          </a:bodyPr>
          <a:lstStyle/>
          <a:p>
            <a:pPr indent="-317499" lvl="0" marL="907414" rtl="0" algn="just">
              <a:lnSpc>
                <a:spcPct val="150000"/>
              </a:lnSpc>
              <a:spcBef>
                <a:spcPts val="0"/>
              </a:spcBef>
              <a:spcAft>
                <a:spcPts val="0"/>
              </a:spcAft>
              <a:buClr>
                <a:schemeClr val="accent1"/>
              </a:buClr>
              <a:buSzPts val="1400"/>
              <a:buFont typeface="Open Sans"/>
              <a:buChar char="▪"/>
            </a:pPr>
            <a:r>
              <a:rPr lang="en" u="sng">
                <a:solidFill>
                  <a:srgbClr val="0000FF"/>
                </a:solidFill>
                <a:hlinkClick r:id="rId3">
                  <a:extLst>
                    <a:ext uri="{A12FA001-AC4F-418D-AE19-62706E023703}">
                      <ahyp:hlinkClr val="tx"/>
                    </a:ext>
                  </a:extLst>
                </a:hlinkClick>
              </a:rPr>
              <a:t>заявление</a:t>
            </a:r>
            <a:endParaRPr>
              <a:solidFill>
                <a:schemeClr val="dk1"/>
              </a:solidFill>
            </a:endParaRPr>
          </a:p>
          <a:p>
            <a:pPr indent="-3174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свидетельство о регистрации;</a:t>
            </a:r>
            <a:endParaRPr>
              <a:solidFill>
                <a:schemeClr val="dk1"/>
              </a:solidFill>
            </a:endParaRPr>
          </a:p>
          <a:p>
            <a:pPr indent="-3174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письмо из регистра статистики, подтверждающее взятие на учет;</a:t>
            </a:r>
            <a:endParaRPr>
              <a:solidFill>
                <a:schemeClr val="dk1"/>
              </a:solidFill>
            </a:endParaRPr>
          </a:p>
          <a:p>
            <a:pPr indent="-3174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свидетельство о налоговом учете;</a:t>
            </a:r>
            <a:endParaRPr>
              <a:solidFill>
                <a:schemeClr val="dk1"/>
              </a:solidFill>
            </a:endParaRPr>
          </a:p>
          <a:p>
            <a:pPr indent="-317499" lvl="0" marL="907414" rtl="0" algn="just">
              <a:lnSpc>
                <a:spcPct val="150000"/>
              </a:lnSpc>
              <a:spcBef>
                <a:spcPts val="0"/>
              </a:spcBef>
              <a:spcAft>
                <a:spcPts val="0"/>
              </a:spcAft>
              <a:buClr>
                <a:schemeClr val="accent1"/>
              </a:buClr>
              <a:buSzPts val="1400"/>
              <a:buFont typeface="Open Sans"/>
              <a:buChar char="▪"/>
            </a:pPr>
            <a:r>
              <a:rPr lang="en">
                <a:solidFill>
                  <a:schemeClr val="dk1"/>
                </a:solidFill>
              </a:rPr>
              <a:t>выписка из ЕГРЮЛ.</a:t>
            </a:r>
            <a:endParaRPr>
              <a:solidFill>
                <a:schemeClr val="dk1"/>
              </a:solidFill>
            </a:endParaRPr>
          </a:p>
          <a:p>
            <a:pPr indent="450215" lvl="0" marL="0" rtl="0" algn="just">
              <a:lnSpc>
                <a:spcPct val="150000"/>
              </a:lnSpc>
              <a:spcBef>
                <a:spcPts val="1200"/>
              </a:spcBef>
              <a:spcAft>
                <a:spcPts val="0"/>
              </a:spcAft>
              <a:buNone/>
            </a:pPr>
            <a:r>
              <a:rPr lang="en" u="sng">
                <a:solidFill>
                  <a:schemeClr val="dk1"/>
                </a:solidFill>
              </a:rPr>
              <a:t>Регистрация:</a:t>
            </a:r>
            <a:r>
              <a:rPr lang="en">
                <a:solidFill>
                  <a:schemeClr val="dk1"/>
                </a:solidFill>
              </a:rPr>
              <a:t> Сотрудник пенсионного фонда вносит данные в базу и выдает уведомление с присвоенным регистрационным номером. На трудовых договорах проставляет штамп ПФ. Взносы перечисляются ежемесячно. Отчет сдается ежеквартально. </a:t>
            </a:r>
            <a:endParaRPr>
              <a:solidFill>
                <a:schemeClr val="dk1"/>
              </a:solidFill>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5" name="Shape 3095"/>
        <p:cNvGrpSpPr/>
        <p:nvPr/>
      </p:nvGrpSpPr>
      <p:grpSpPr>
        <a:xfrm>
          <a:off x="0" y="0"/>
          <a:ext cx="0" cy="0"/>
          <a:chOff x="0" y="0"/>
          <a:chExt cx="0" cy="0"/>
        </a:xfrm>
      </p:grpSpPr>
      <p:sp>
        <p:nvSpPr>
          <p:cNvPr id="3096" name="Google Shape;3096;p145"/>
          <p:cNvSpPr txBox="1"/>
          <p:nvPr>
            <p:ph type="title"/>
          </p:nvPr>
        </p:nvSpPr>
        <p:spPr>
          <a:xfrm>
            <a:off x="345475" y="445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Перечень документов для регистрации в ФОМС для ИП</a:t>
            </a:r>
            <a:endParaRPr/>
          </a:p>
        </p:txBody>
      </p:sp>
      <p:sp>
        <p:nvSpPr>
          <p:cNvPr id="3097" name="Google Shape;3097;p145"/>
          <p:cNvSpPr txBox="1"/>
          <p:nvPr>
            <p:ph idx="4" type="subTitle"/>
          </p:nvPr>
        </p:nvSpPr>
        <p:spPr>
          <a:xfrm>
            <a:off x="481375" y="2235375"/>
            <a:ext cx="8501400" cy="1083900"/>
          </a:xfrm>
          <a:prstGeom prst="rect">
            <a:avLst/>
          </a:prstGeom>
        </p:spPr>
        <p:txBody>
          <a:bodyPr anchorCtr="0" anchor="t" bIns="91425" lIns="91425" spcFirstLastPara="1" rIns="91425" wrap="square" tIns="91425">
            <a:noAutofit/>
          </a:bodyPr>
          <a:lstStyle/>
          <a:p>
            <a:pPr indent="180975" lvl="0" marL="180340" rtl="0" algn="just">
              <a:lnSpc>
                <a:spcPct val="150000"/>
              </a:lnSpc>
              <a:spcBef>
                <a:spcPts val="0"/>
              </a:spcBef>
              <a:spcAft>
                <a:spcPts val="0"/>
              </a:spcAft>
              <a:buClr>
                <a:schemeClr val="accent1"/>
              </a:buClr>
              <a:buSzPts val="1400"/>
              <a:buFont typeface="Open Sans"/>
              <a:buChar char="▪"/>
            </a:pPr>
            <a:r>
              <a:rPr lang="en">
                <a:solidFill>
                  <a:schemeClr val="dk1"/>
                </a:solidFill>
              </a:rPr>
              <a:t>паспорт ИП (копию)</a:t>
            </a:r>
            <a:endParaRPr>
              <a:solidFill>
                <a:schemeClr val="dk1"/>
              </a:solidFill>
            </a:endParaRPr>
          </a:p>
          <a:p>
            <a:pPr indent="180975" lvl="0" marL="180340" rtl="0" algn="just">
              <a:lnSpc>
                <a:spcPct val="150000"/>
              </a:lnSpc>
              <a:spcBef>
                <a:spcPts val="0"/>
              </a:spcBef>
              <a:spcAft>
                <a:spcPts val="0"/>
              </a:spcAft>
              <a:buClr>
                <a:schemeClr val="accent1"/>
              </a:buClr>
              <a:buSzPts val="1400"/>
              <a:buFont typeface="Open Sans"/>
              <a:buChar char="▪"/>
            </a:pPr>
            <a:r>
              <a:rPr lang="en">
                <a:solidFill>
                  <a:schemeClr val="dk1"/>
                </a:solidFill>
              </a:rPr>
              <a:t>ОГРНИП</a:t>
            </a:r>
            <a:endParaRPr>
              <a:solidFill>
                <a:schemeClr val="dk1"/>
              </a:solidFill>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1" name="Shape 3101"/>
        <p:cNvGrpSpPr/>
        <p:nvPr/>
      </p:nvGrpSpPr>
      <p:grpSpPr>
        <a:xfrm>
          <a:off x="0" y="0"/>
          <a:ext cx="0" cy="0"/>
          <a:chOff x="0" y="0"/>
          <a:chExt cx="0" cy="0"/>
        </a:xfrm>
      </p:grpSpPr>
      <p:sp>
        <p:nvSpPr>
          <p:cNvPr id="3102" name="Google Shape;3102;p146"/>
          <p:cNvSpPr txBox="1"/>
          <p:nvPr>
            <p:ph type="title"/>
          </p:nvPr>
        </p:nvSpPr>
        <p:spPr>
          <a:xfrm>
            <a:off x="345475" y="445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Перечень документов для регистрации в ФОМС для ООО</a:t>
            </a:r>
            <a:endParaRPr/>
          </a:p>
        </p:txBody>
      </p:sp>
      <p:sp>
        <p:nvSpPr>
          <p:cNvPr id="3103" name="Google Shape;3103;p146"/>
          <p:cNvSpPr txBox="1"/>
          <p:nvPr>
            <p:ph idx="4" type="subTitle"/>
          </p:nvPr>
        </p:nvSpPr>
        <p:spPr>
          <a:xfrm>
            <a:off x="428000" y="1915000"/>
            <a:ext cx="8501400" cy="2910900"/>
          </a:xfrm>
          <a:prstGeom prst="rect">
            <a:avLst/>
          </a:prstGeom>
        </p:spPr>
        <p:txBody>
          <a:bodyPr anchorCtr="0" anchor="t" bIns="91425" lIns="91425" spcFirstLastPara="1" rIns="91425" wrap="square" tIns="91425">
            <a:noAutofit/>
          </a:bodyPr>
          <a:lstStyle/>
          <a:p>
            <a:pPr indent="-317500" lvl="0" marL="1357630" rtl="0" algn="just">
              <a:lnSpc>
                <a:spcPct val="150000"/>
              </a:lnSpc>
              <a:spcBef>
                <a:spcPts val="0"/>
              </a:spcBef>
              <a:spcAft>
                <a:spcPts val="0"/>
              </a:spcAft>
              <a:buClr>
                <a:schemeClr val="accent1"/>
              </a:buClr>
              <a:buSzPts val="1400"/>
              <a:buFont typeface="Open Sans"/>
              <a:buChar char="▪"/>
            </a:pPr>
            <a:r>
              <a:rPr lang="en">
                <a:solidFill>
                  <a:schemeClr val="dk1"/>
                </a:solidFill>
              </a:rPr>
              <a:t>заявление</a:t>
            </a:r>
            <a:endParaRPr>
              <a:solidFill>
                <a:schemeClr val="dk1"/>
              </a:solidFill>
            </a:endParaRPr>
          </a:p>
          <a:p>
            <a:pPr indent="-317500" lvl="0" marL="1357630" rtl="0" algn="just">
              <a:lnSpc>
                <a:spcPct val="150000"/>
              </a:lnSpc>
              <a:spcBef>
                <a:spcPts val="0"/>
              </a:spcBef>
              <a:spcAft>
                <a:spcPts val="0"/>
              </a:spcAft>
              <a:buClr>
                <a:schemeClr val="accent1"/>
              </a:buClr>
              <a:buSzPts val="1400"/>
              <a:buFont typeface="Open Sans"/>
              <a:buChar char="▪"/>
            </a:pPr>
            <a:r>
              <a:rPr lang="en">
                <a:solidFill>
                  <a:schemeClr val="dk1"/>
                </a:solidFill>
              </a:rPr>
              <a:t>регистрационный номер (оригинал и ксерокопия)</a:t>
            </a:r>
            <a:endParaRPr>
              <a:solidFill>
                <a:schemeClr val="dk1"/>
              </a:solidFill>
            </a:endParaRPr>
          </a:p>
          <a:p>
            <a:pPr indent="-317500" lvl="0" marL="1357630" rtl="0" algn="just">
              <a:lnSpc>
                <a:spcPct val="150000"/>
              </a:lnSpc>
              <a:spcBef>
                <a:spcPts val="0"/>
              </a:spcBef>
              <a:spcAft>
                <a:spcPts val="0"/>
              </a:spcAft>
              <a:buClr>
                <a:schemeClr val="accent1"/>
              </a:buClr>
              <a:buSzPts val="1400"/>
              <a:buFont typeface="Open Sans"/>
              <a:buChar char="▪"/>
            </a:pPr>
            <a:r>
              <a:rPr lang="en">
                <a:solidFill>
                  <a:schemeClr val="dk1"/>
                </a:solidFill>
              </a:rPr>
              <a:t>идентификационный номер организации (оригинал и копия)</a:t>
            </a:r>
            <a:endParaRPr>
              <a:solidFill>
                <a:schemeClr val="dk1"/>
              </a:solidFill>
            </a:endParaRPr>
          </a:p>
          <a:p>
            <a:pPr indent="-317500" lvl="0" marL="1357630" rtl="0" algn="just">
              <a:lnSpc>
                <a:spcPct val="150000"/>
              </a:lnSpc>
              <a:spcBef>
                <a:spcPts val="0"/>
              </a:spcBef>
              <a:spcAft>
                <a:spcPts val="0"/>
              </a:spcAft>
              <a:buClr>
                <a:schemeClr val="accent1"/>
              </a:buClr>
              <a:buSzPts val="1400"/>
              <a:buFont typeface="Open Sans"/>
              <a:buChar char="▪"/>
            </a:pPr>
            <a:r>
              <a:rPr lang="en">
                <a:solidFill>
                  <a:schemeClr val="dk1"/>
                </a:solidFill>
              </a:rPr>
              <a:t>письмо, полученное отделом статистики, о присвоении кода</a:t>
            </a:r>
            <a:endParaRPr>
              <a:solidFill>
                <a:schemeClr val="dk1"/>
              </a:solidFill>
            </a:endParaRPr>
          </a:p>
          <a:p>
            <a:pPr indent="-317500" lvl="0" marL="1357630" rtl="0" algn="just">
              <a:lnSpc>
                <a:spcPct val="150000"/>
              </a:lnSpc>
              <a:spcBef>
                <a:spcPts val="0"/>
              </a:spcBef>
              <a:spcAft>
                <a:spcPts val="0"/>
              </a:spcAft>
              <a:buClr>
                <a:schemeClr val="accent1"/>
              </a:buClr>
              <a:buSzPts val="1400"/>
              <a:buFont typeface="Open Sans"/>
              <a:buChar char="▪"/>
            </a:pPr>
            <a:r>
              <a:rPr lang="en">
                <a:solidFill>
                  <a:schemeClr val="dk1"/>
                </a:solidFill>
              </a:rPr>
              <a:t>выписка из реестра</a:t>
            </a:r>
            <a:endParaRPr>
              <a:solidFill>
                <a:schemeClr val="dk1"/>
              </a:solidFill>
            </a:endParaRPr>
          </a:p>
          <a:p>
            <a:pPr indent="450215" lvl="0" marL="0" rtl="0" algn="just">
              <a:lnSpc>
                <a:spcPct val="150000"/>
              </a:lnSpc>
              <a:spcBef>
                <a:spcPts val="1200"/>
              </a:spcBef>
              <a:spcAft>
                <a:spcPts val="0"/>
              </a:spcAft>
              <a:buNone/>
            </a:pPr>
            <a:r>
              <a:rPr lang="en" u="sng">
                <a:solidFill>
                  <a:schemeClr val="dk1"/>
                </a:solidFill>
              </a:rPr>
              <a:t>Регистрация:</a:t>
            </a:r>
            <a:r>
              <a:rPr lang="en">
                <a:solidFill>
                  <a:schemeClr val="dk1"/>
                </a:solidFill>
              </a:rPr>
              <a:t> процесс регистрации происходит примерно также как в ПФР и ФСС.</a:t>
            </a:r>
            <a:endParaRPr>
              <a:solidFill>
                <a:schemeClr val="dk1"/>
              </a:solidFill>
            </a:endParaRPr>
          </a:p>
        </p:txBody>
      </p: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7" name="Shape 3107"/>
        <p:cNvGrpSpPr/>
        <p:nvPr/>
      </p:nvGrpSpPr>
      <p:grpSpPr>
        <a:xfrm>
          <a:off x="0" y="0"/>
          <a:ext cx="0" cy="0"/>
          <a:chOff x="0" y="0"/>
          <a:chExt cx="0" cy="0"/>
        </a:xfrm>
      </p:grpSpPr>
      <p:sp>
        <p:nvSpPr>
          <p:cNvPr id="3108" name="Google Shape;3108;p147"/>
          <p:cNvSpPr txBox="1"/>
          <p:nvPr>
            <p:ph idx="4" type="subTitle"/>
          </p:nvPr>
        </p:nvSpPr>
        <p:spPr>
          <a:xfrm>
            <a:off x="321300" y="973175"/>
            <a:ext cx="8501400" cy="29109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200"/>
              </a:spcBef>
              <a:spcAft>
                <a:spcPts val="0"/>
              </a:spcAft>
              <a:buClr>
                <a:schemeClr val="dk1"/>
              </a:buClr>
              <a:buSzPts val="1100"/>
              <a:buFont typeface="Arial"/>
              <a:buNone/>
            </a:pPr>
            <a:r>
              <a:rPr lang="en">
                <a:solidFill>
                  <a:schemeClr val="dk1"/>
                </a:solidFill>
              </a:rPr>
              <a:t>Впоследствии для принятия на работу новых сотрудников не нужно будет никаких регистраций в различных фондах и органах, а просто заключение договора между работодателем и сотрудником и заполнение необходимых кадровых документов.</a:t>
            </a:r>
            <a:endParaRPr>
              <a:solidFill>
                <a:schemeClr val="dk1"/>
              </a:solidFill>
            </a:endParaRPr>
          </a:p>
          <a:p>
            <a:pPr indent="450215" lvl="0" marL="0" rtl="0" algn="just">
              <a:lnSpc>
                <a:spcPct val="150000"/>
              </a:lnSpc>
              <a:spcBef>
                <a:spcPts val="1200"/>
              </a:spcBef>
              <a:spcAft>
                <a:spcPts val="0"/>
              </a:spcAft>
              <a:buClr>
                <a:schemeClr val="dk1"/>
              </a:buClr>
              <a:buSzPts val="1100"/>
              <a:buFont typeface="Arial"/>
              <a:buNone/>
            </a:pPr>
            <a:r>
              <a:rPr lang="en">
                <a:solidFill>
                  <a:schemeClr val="dk1"/>
                </a:solidFill>
              </a:rPr>
              <a:t>Страховые взносы с 2017 года переходят под контроль ФНС. Срок уплаты страховых взносов остается прежним - последней датой уплаты страховых взносов будет 15-е число месяца, следующего за отчетным (п.3 ст. 431 НК РФ). Если же дата уплаты будет выпадать на выходной или праздник, то дата уплаты будут переноситься на ближайший рабочий день (п.7 ст. 6.1 НК РФ). Вести учет взносов и уплачивать их в рублях и копейках (п.5 ст. 431 НК РФ).</a:t>
            </a:r>
            <a:endParaRPr>
              <a:solidFill>
                <a:schemeClr val="dk1"/>
              </a:solidFill>
            </a:endParaRP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2" name="Shape 3112"/>
        <p:cNvGrpSpPr/>
        <p:nvPr/>
      </p:nvGrpSpPr>
      <p:grpSpPr>
        <a:xfrm>
          <a:off x="0" y="0"/>
          <a:ext cx="0" cy="0"/>
          <a:chOff x="0" y="0"/>
          <a:chExt cx="0" cy="0"/>
        </a:xfrm>
      </p:grpSpPr>
      <p:sp>
        <p:nvSpPr>
          <p:cNvPr id="3113" name="Google Shape;3113;p148"/>
          <p:cNvSpPr txBox="1"/>
          <p:nvPr>
            <p:ph type="title"/>
          </p:nvPr>
        </p:nvSpPr>
        <p:spPr>
          <a:xfrm>
            <a:off x="320075" y="7404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Размер страховых взносов</a:t>
            </a:r>
            <a:endParaRPr/>
          </a:p>
        </p:txBody>
      </p:sp>
      <p:sp>
        <p:nvSpPr>
          <p:cNvPr id="3114" name="Google Shape;3114;p148"/>
          <p:cNvSpPr txBox="1"/>
          <p:nvPr>
            <p:ph idx="4" type="subTitle"/>
          </p:nvPr>
        </p:nvSpPr>
        <p:spPr>
          <a:xfrm>
            <a:off x="428000" y="1826025"/>
            <a:ext cx="8501400" cy="1904100"/>
          </a:xfrm>
          <a:prstGeom prst="rect">
            <a:avLst/>
          </a:prstGeom>
        </p:spPr>
        <p:txBody>
          <a:bodyPr anchorCtr="0" anchor="t" bIns="91425" lIns="91425" spcFirstLastPara="1" rIns="91425" wrap="square" tIns="91425">
            <a:noAutofit/>
          </a:bodyPr>
          <a:lstStyle/>
          <a:p>
            <a:pPr indent="449580" lvl="0" marL="0" rtl="0" algn="just">
              <a:lnSpc>
                <a:spcPct val="150000"/>
              </a:lnSpc>
              <a:spcBef>
                <a:spcPts val="0"/>
              </a:spcBef>
              <a:spcAft>
                <a:spcPts val="0"/>
              </a:spcAft>
              <a:buClr>
                <a:schemeClr val="dk1"/>
              </a:buClr>
              <a:buSzPts val="1100"/>
              <a:buFont typeface="Arial"/>
              <a:buNone/>
            </a:pPr>
            <a:r>
              <a:rPr lang="en">
                <a:solidFill>
                  <a:schemeClr val="dk1"/>
                </a:solidFill>
              </a:rPr>
              <a:t>Размер страховых взносов в фиксированном размере не зависит от суммы полученного дохода за год и составляет 40 874 рублей за 2021 год, из них:</a:t>
            </a:r>
            <a:endParaRPr>
              <a:solidFill>
                <a:schemeClr val="dk1"/>
              </a:solidFill>
            </a:endParaRPr>
          </a:p>
          <a:p>
            <a:pPr indent="449580" lvl="0" marL="0" rtl="0" algn="just">
              <a:lnSpc>
                <a:spcPct val="150000"/>
              </a:lnSpc>
              <a:spcBef>
                <a:spcPts val="1000"/>
              </a:spcBef>
              <a:spcAft>
                <a:spcPts val="0"/>
              </a:spcAft>
              <a:buClr>
                <a:schemeClr val="dk1"/>
              </a:buClr>
              <a:buSzPts val="1100"/>
              <a:buFont typeface="Arial"/>
              <a:buNone/>
            </a:pPr>
            <a:r>
              <a:rPr lang="en">
                <a:solidFill>
                  <a:schemeClr val="dk1"/>
                </a:solidFill>
              </a:rPr>
              <a:t>• 32 448 рублей – взносы на обязательное пенсионное страхование;</a:t>
            </a:r>
            <a:endParaRPr>
              <a:solidFill>
                <a:schemeClr val="dk1"/>
              </a:solidFill>
            </a:endParaRPr>
          </a:p>
          <a:p>
            <a:pPr indent="449580" lvl="0" marL="0" rtl="0" algn="just">
              <a:lnSpc>
                <a:spcPct val="150000"/>
              </a:lnSpc>
              <a:spcBef>
                <a:spcPts val="1000"/>
              </a:spcBef>
              <a:spcAft>
                <a:spcPts val="0"/>
              </a:spcAft>
              <a:buClr>
                <a:schemeClr val="dk1"/>
              </a:buClr>
              <a:buSzPts val="1100"/>
              <a:buFont typeface="Arial"/>
              <a:buNone/>
            </a:pPr>
            <a:r>
              <a:rPr lang="en">
                <a:solidFill>
                  <a:schemeClr val="dk1"/>
                </a:solidFill>
              </a:rPr>
              <a:t>• 8 426 рублей – взносы на обязательное медицинское страхование.</a:t>
            </a:r>
            <a:endParaRPr>
              <a:solidFill>
                <a:schemeClr val="dk1"/>
              </a:solidFill>
            </a:endParaRPr>
          </a:p>
          <a:p>
            <a:pPr indent="0" lvl="0" marL="0" rtl="0" algn="just">
              <a:lnSpc>
                <a:spcPct val="150000"/>
              </a:lnSpc>
              <a:spcBef>
                <a:spcPts val="1200"/>
              </a:spcBef>
              <a:spcAft>
                <a:spcPts val="0"/>
              </a:spcAft>
              <a:buNone/>
            </a:pPr>
            <a:r>
              <a:t/>
            </a:r>
            <a:endParaRPr>
              <a:solidFill>
                <a:schemeClr val="dk1"/>
              </a:solidFill>
            </a:endParaRP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8" name="Shape 3118"/>
        <p:cNvGrpSpPr/>
        <p:nvPr/>
      </p:nvGrpSpPr>
      <p:grpSpPr>
        <a:xfrm>
          <a:off x="0" y="0"/>
          <a:ext cx="0" cy="0"/>
          <a:chOff x="0" y="0"/>
          <a:chExt cx="0" cy="0"/>
        </a:xfrm>
      </p:grpSpPr>
      <p:pic>
        <p:nvPicPr>
          <p:cNvPr id="3119" name="Google Shape;3119;p149"/>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3120" name="Google Shape;3120;p149"/>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49"/>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2" name="Google Shape;3122;p149"/>
          <p:cNvGrpSpPr/>
          <p:nvPr/>
        </p:nvGrpSpPr>
        <p:grpSpPr>
          <a:xfrm>
            <a:off x="8831314" y="1474774"/>
            <a:ext cx="312682" cy="2193963"/>
            <a:chOff x="8954936" y="1478060"/>
            <a:chExt cx="312682" cy="2193963"/>
          </a:xfrm>
        </p:grpSpPr>
        <p:sp>
          <p:nvSpPr>
            <p:cNvPr id="3123" name="Google Shape;3123;p149"/>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49"/>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49"/>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49"/>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49"/>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49"/>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49"/>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49"/>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49"/>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49"/>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49"/>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49"/>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49"/>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49"/>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49"/>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49"/>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49"/>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49"/>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49"/>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49"/>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49"/>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49"/>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49"/>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49"/>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49"/>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49"/>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49"/>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49"/>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49"/>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49"/>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3" name="Google Shape;3153;p149"/>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4.6.</a:t>
            </a:r>
            <a:endParaRPr/>
          </a:p>
        </p:txBody>
      </p:sp>
      <p:sp>
        <p:nvSpPr>
          <p:cNvPr id="3154" name="Google Shape;3154;p149"/>
          <p:cNvSpPr txBox="1"/>
          <p:nvPr>
            <p:ph idx="1" type="subTitle"/>
          </p:nvPr>
        </p:nvSpPr>
        <p:spPr>
          <a:xfrm>
            <a:off x="720000" y="2680925"/>
            <a:ext cx="41286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Raleway"/>
                <a:ea typeface="Raleway"/>
                <a:cs typeface="Raleway"/>
                <a:sym typeface="Raleway"/>
              </a:rPr>
              <a:t>Должностные инструкции</a:t>
            </a:r>
            <a:endParaRPr b="1">
              <a:latin typeface="Raleway"/>
              <a:ea typeface="Raleway"/>
              <a:cs typeface="Raleway"/>
              <a:sym typeface="Raleway"/>
            </a:endParaRPr>
          </a:p>
        </p:txBody>
      </p:sp>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8" name="Shape 3158"/>
        <p:cNvGrpSpPr/>
        <p:nvPr/>
      </p:nvGrpSpPr>
      <p:grpSpPr>
        <a:xfrm>
          <a:off x="0" y="0"/>
          <a:ext cx="0" cy="0"/>
          <a:chOff x="0" y="0"/>
          <a:chExt cx="0" cy="0"/>
        </a:xfrm>
      </p:grpSpPr>
      <p:sp>
        <p:nvSpPr>
          <p:cNvPr id="3159" name="Google Shape;3159;p150"/>
          <p:cNvSpPr txBox="1"/>
          <p:nvPr>
            <p:ph type="title"/>
          </p:nvPr>
        </p:nvSpPr>
        <p:spPr>
          <a:xfrm>
            <a:off x="328975" y="544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Должностные инструкции</a:t>
            </a:r>
            <a:endParaRPr/>
          </a:p>
        </p:txBody>
      </p:sp>
      <p:sp>
        <p:nvSpPr>
          <p:cNvPr id="3160" name="Google Shape;3160;p150"/>
          <p:cNvSpPr txBox="1"/>
          <p:nvPr>
            <p:ph idx="4" type="subTitle"/>
          </p:nvPr>
        </p:nvSpPr>
        <p:spPr>
          <a:xfrm>
            <a:off x="321300" y="1547375"/>
            <a:ext cx="8501400" cy="19041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0"/>
              </a:spcBef>
              <a:spcAft>
                <a:spcPts val="0"/>
              </a:spcAft>
              <a:buNone/>
            </a:pPr>
            <a:r>
              <a:rPr lang="en">
                <a:solidFill>
                  <a:schemeClr val="dk1"/>
                </a:solidFill>
              </a:rPr>
              <a:t>Еще одна функция должностных инструкций заключается в предоставлении сотруднику возможности обеспечивать самоконтроль своей деятельности. Если инструкция детально описывает должностные обязанности и критерии оценки эффективности работы, на которые будет ориентироваться руководитель, работник сможет точно оценивать свою деятельность.</a:t>
            </a:r>
            <a:endParaRPr>
              <a:solidFill>
                <a:schemeClr val="dk1"/>
              </a:solidFill>
            </a:endParaRPr>
          </a:p>
          <a:p>
            <a:pPr indent="450215" lvl="0" marL="0" rtl="0" algn="just">
              <a:lnSpc>
                <a:spcPct val="150000"/>
              </a:lnSpc>
              <a:spcBef>
                <a:spcPts val="0"/>
              </a:spcBef>
              <a:spcAft>
                <a:spcPts val="0"/>
              </a:spcAft>
              <a:buNone/>
            </a:pPr>
            <a:r>
              <a:rPr lang="en">
                <a:solidFill>
                  <a:schemeClr val="dk1"/>
                </a:solidFill>
              </a:rPr>
              <a:t>Должностные инструкции предоставляются работнику во время подписания трудового договора. Он расписывается об ознакомлении с ними в трудовом договоре.</a:t>
            </a:r>
            <a:endParaRPr>
              <a:solidFill>
                <a:schemeClr val="dk1"/>
              </a:solidFill>
            </a:endParaRPr>
          </a:p>
          <a:p>
            <a:pPr indent="450215" lvl="0" marL="0" rtl="0" algn="just">
              <a:lnSpc>
                <a:spcPct val="150000"/>
              </a:lnSpc>
              <a:spcBef>
                <a:spcPts val="0"/>
              </a:spcBef>
              <a:spcAft>
                <a:spcPts val="0"/>
              </a:spcAft>
              <a:buNone/>
            </a:pPr>
            <a:r>
              <a:t/>
            </a:r>
            <a:endParaRPr>
              <a:solidFill>
                <a:schemeClr val="dk1"/>
              </a:solidFill>
            </a:endParaRPr>
          </a:p>
          <a:p>
            <a:pPr indent="450215" lvl="0" marL="0" rtl="0" algn="just">
              <a:lnSpc>
                <a:spcPct val="150000"/>
              </a:lnSpc>
              <a:spcBef>
                <a:spcPts val="0"/>
              </a:spcBef>
              <a:spcAft>
                <a:spcPts val="0"/>
              </a:spcAft>
              <a:buNone/>
            </a:pPr>
            <a:r>
              <a:rPr lang="en">
                <a:solidFill>
                  <a:schemeClr val="dk1"/>
                </a:solidFill>
              </a:rPr>
              <a:t>Должностные инструкции сотрудников находятся </a:t>
            </a:r>
            <a:r>
              <a:rPr b="1" lang="en">
                <a:solidFill>
                  <a:schemeClr val="dk1"/>
                </a:solidFill>
              </a:rPr>
              <a:t>в Приложении.</a:t>
            </a:r>
            <a:endParaRPr>
              <a:solidFill>
                <a:schemeClr val="dk1"/>
              </a:solidFill>
            </a:endParaRPr>
          </a:p>
        </p:txBody>
      </p:sp>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4" name="Shape 3164"/>
        <p:cNvGrpSpPr/>
        <p:nvPr/>
      </p:nvGrpSpPr>
      <p:grpSpPr>
        <a:xfrm>
          <a:off x="0" y="0"/>
          <a:ext cx="0" cy="0"/>
          <a:chOff x="0" y="0"/>
          <a:chExt cx="0" cy="0"/>
        </a:xfrm>
      </p:grpSpPr>
      <p:sp>
        <p:nvSpPr>
          <p:cNvPr id="3165" name="Google Shape;3165;p151"/>
          <p:cNvSpPr txBox="1"/>
          <p:nvPr>
            <p:ph type="title"/>
          </p:nvPr>
        </p:nvSpPr>
        <p:spPr>
          <a:xfrm>
            <a:off x="328975" y="544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График работы сотрудников</a:t>
            </a:r>
            <a:endParaRPr/>
          </a:p>
        </p:txBody>
      </p:sp>
      <p:sp>
        <p:nvSpPr>
          <p:cNvPr id="3166" name="Google Shape;3166;p151"/>
          <p:cNvSpPr txBox="1"/>
          <p:nvPr>
            <p:ph idx="4" type="subTitle"/>
          </p:nvPr>
        </p:nvSpPr>
        <p:spPr>
          <a:xfrm>
            <a:off x="321300" y="1689775"/>
            <a:ext cx="8501400" cy="19041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
                <a:solidFill>
                  <a:schemeClr val="dk1"/>
                </a:solidFill>
              </a:rPr>
              <a:t>Стандартный график работы сотрудников в барбершопе 2/2 по 12 часов. Возможно индивидуальное планирование графика барбера.</a:t>
            </a:r>
            <a:endParaRPr>
              <a:solidFill>
                <a:schemeClr val="dk1"/>
              </a:solidFill>
            </a:endParaRPr>
          </a:p>
          <a:p>
            <a:pPr indent="449580" lvl="0" marL="0" rtl="0" algn="just">
              <a:lnSpc>
                <a:spcPct val="150000"/>
              </a:lnSpc>
              <a:spcBef>
                <a:spcPts val="1000"/>
              </a:spcBef>
              <a:spcAft>
                <a:spcPts val="0"/>
              </a:spcAft>
              <a:buNone/>
            </a:pPr>
            <a:r>
              <a:rPr lang="en">
                <a:solidFill>
                  <a:schemeClr val="dk1"/>
                </a:solidFill>
              </a:rPr>
              <a:t>Рабочие графики барберов составляет администратор. В смене работают 5 барберов и 1 администратор.</a:t>
            </a:r>
            <a:endParaRPr>
              <a:solidFill>
                <a:schemeClr val="dk1"/>
              </a:solidFill>
            </a:endParaRPr>
          </a:p>
          <a:p>
            <a:pPr indent="449580" lvl="0" marL="0" rtl="0" algn="just">
              <a:lnSpc>
                <a:spcPct val="150000"/>
              </a:lnSpc>
              <a:spcBef>
                <a:spcPts val="1000"/>
              </a:spcBef>
              <a:spcAft>
                <a:spcPts val="1000"/>
              </a:spcAft>
              <a:buNone/>
            </a:pPr>
            <a:r>
              <a:rPr i="1" lang="en">
                <a:solidFill>
                  <a:schemeClr val="dk1"/>
                </a:solidFill>
              </a:rPr>
              <a:t>Основное требование для персонала</a:t>
            </a:r>
            <a:r>
              <a:rPr lang="en">
                <a:solidFill>
                  <a:schemeClr val="dk1"/>
                </a:solidFill>
              </a:rPr>
              <a:t> – это вовремя прийти на работу и закончить рабочий день не ранее окончания времени работы барбершопа. </a:t>
            </a:r>
            <a:endParaRPr>
              <a:solidFill>
                <a:schemeClr val="dk1"/>
              </a:solidFill>
            </a:endParaRP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0" name="Shape 3170"/>
        <p:cNvGrpSpPr/>
        <p:nvPr/>
      </p:nvGrpSpPr>
      <p:grpSpPr>
        <a:xfrm>
          <a:off x="0" y="0"/>
          <a:ext cx="0" cy="0"/>
          <a:chOff x="0" y="0"/>
          <a:chExt cx="0" cy="0"/>
        </a:xfrm>
      </p:grpSpPr>
      <p:sp>
        <p:nvSpPr>
          <p:cNvPr id="3171" name="Google Shape;3171;p152"/>
          <p:cNvSpPr txBox="1"/>
          <p:nvPr>
            <p:ph type="title"/>
          </p:nvPr>
        </p:nvSpPr>
        <p:spPr>
          <a:xfrm>
            <a:off x="328975" y="544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Обучение сотрудников</a:t>
            </a:r>
            <a:endParaRPr/>
          </a:p>
        </p:txBody>
      </p:sp>
      <p:sp>
        <p:nvSpPr>
          <p:cNvPr id="3172" name="Google Shape;3172;p152"/>
          <p:cNvSpPr txBox="1"/>
          <p:nvPr>
            <p:ph idx="4" type="subTitle"/>
          </p:nvPr>
        </p:nvSpPr>
        <p:spPr>
          <a:xfrm>
            <a:off x="321300" y="1689775"/>
            <a:ext cx="8501400" cy="19041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
                <a:solidFill>
                  <a:schemeClr val="dk1"/>
                </a:solidFill>
              </a:rPr>
              <a:t>Обучение администратора франчайзи проводится головным офисом. Обучение проходит в онлайн-формате. </a:t>
            </a:r>
            <a:endParaRPr>
              <a:solidFill>
                <a:schemeClr val="dk1"/>
              </a:solidFill>
            </a:endParaRPr>
          </a:p>
          <a:p>
            <a:pPr indent="0" lvl="0" marL="0" rtl="0" algn="just">
              <a:lnSpc>
                <a:spcPct val="150000"/>
              </a:lnSpc>
              <a:spcBef>
                <a:spcPts val="1000"/>
              </a:spcBef>
              <a:spcAft>
                <a:spcPts val="0"/>
              </a:spcAft>
              <a:buNone/>
            </a:pPr>
            <a:r>
              <a:rPr lang="en">
                <a:solidFill>
                  <a:schemeClr val="dk1"/>
                </a:solidFill>
              </a:rPr>
              <a:t>	Также перед открытием к партнеру выезжает технолог от головного офиса для обучения барберов. Помимо этого, сотрудник проверяет салон на готовность к открытию и проводит аттестацию администратора. Технолог помогает запустить работу салону и проверить качество работы сотрудников на первоначальном этапе.</a:t>
            </a:r>
            <a:endParaRPr>
              <a:solidFill>
                <a:schemeClr val="dk1"/>
              </a:solidFill>
            </a:endParaRPr>
          </a:p>
          <a:p>
            <a:pPr indent="450215" lvl="0" marL="0" rtl="0" algn="just">
              <a:lnSpc>
                <a:spcPct val="150000"/>
              </a:lnSpc>
              <a:spcBef>
                <a:spcPts val="1000"/>
              </a:spcBef>
              <a:spcAft>
                <a:spcPts val="0"/>
              </a:spcAft>
              <a:buNone/>
            </a:pPr>
            <a:r>
              <a:t/>
            </a:r>
            <a:endParaRPr>
              <a:solidFill>
                <a:srgbClr val="303030"/>
              </a:solidFill>
              <a:highlight>
                <a:srgbClr val="FFFFFF"/>
              </a:highlight>
            </a:endParaRPr>
          </a:p>
          <a:p>
            <a:pPr indent="0" lvl="0" marL="0" rtl="0" algn="just">
              <a:lnSpc>
                <a:spcPct val="150000"/>
              </a:lnSpc>
              <a:spcBef>
                <a:spcPts val="1200"/>
              </a:spcBef>
              <a:spcAft>
                <a:spcPts val="0"/>
              </a:spcAft>
              <a:buNone/>
            </a:pPr>
            <a:r>
              <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5" name="Shape 1545"/>
        <p:cNvGrpSpPr/>
        <p:nvPr/>
      </p:nvGrpSpPr>
      <p:grpSpPr>
        <a:xfrm>
          <a:off x="0" y="0"/>
          <a:ext cx="0" cy="0"/>
          <a:chOff x="0" y="0"/>
          <a:chExt cx="0" cy="0"/>
        </a:xfrm>
      </p:grpSpPr>
      <p:pic>
        <p:nvPicPr>
          <p:cNvPr id="1546" name="Google Shape;1546;p45"/>
          <p:cNvPicPr preferRelativeResize="0"/>
          <p:nvPr/>
        </p:nvPicPr>
        <p:blipFill rotWithShape="1">
          <a:blip r:embed="rId3">
            <a:alphaModFix/>
          </a:blip>
          <a:srcRect b="0" l="18961" r="23613" t="0"/>
          <a:stretch/>
        </p:blipFill>
        <p:spPr>
          <a:xfrm flipH="1">
            <a:off x="4744275" y="0"/>
            <a:ext cx="4399725" cy="5301800"/>
          </a:xfrm>
          <a:prstGeom prst="rect">
            <a:avLst/>
          </a:prstGeom>
          <a:noFill/>
          <a:ln>
            <a:noFill/>
          </a:ln>
        </p:spPr>
      </p:pic>
      <p:sp>
        <p:nvSpPr>
          <p:cNvPr id="1547" name="Google Shape;1547;p45"/>
          <p:cNvSpPr/>
          <p:nvPr/>
        </p:nvSpPr>
        <p:spPr>
          <a:xfrm>
            <a:off x="-402275" y="321175"/>
            <a:ext cx="9265800" cy="4575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txBox="1"/>
          <p:nvPr>
            <p:ph type="title"/>
          </p:nvPr>
        </p:nvSpPr>
        <p:spPr>
          <a:xfrm>
            <a:off x="415200" y="802800"/>
            <a:ext cx="3353700" cy="77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Наша целевая аудитория</a:t>
            </a:r>
            <a:endParaRPr sz="2700"/>
          </a:p>
        </p:txBody>
      </p:sp>
      <p:sp>
        <p:nvSpPr>
          <p:cNvPr id="1549" name="Google Shape;1549;p45"/>
          <p:cNvSpPr txBox="1"/>
          <p:nvPr>
            <p:ph idx="1" type="subTitle"/>
          </p:nvPr>
        </p:nvSpPr>
        <p:spPr>
          <a:xfrm>
            <a:off x="415200" y="1989875"/>
            <a:ext cx="3969600" cy="237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Все люди мужского пола! </a:t>
            </a:r>
            <a:endParaRPr b="1"/>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Мы стрижем детей, мальчиков, молодых людей, мужчин и стариков!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У нас есть акции для родителей с детьми, а также мы проводим социальные программы для людей пенсионного возраста!</a:t>
            </a:r>
            <a:endParaRPr/>
          </a:p>
        </p:txBody>
      </p:sp>
      <p:grpSp>
        <p:nvGrpSpPr>
          <p:cNvPr id="1550" name="Google Shape;1550;p45"/>
          <p:cNvGrpSpPr/>
          <p:nvPr/>
        </p:nvGrpSpPr>
        <p:grpSpPr>
          <a:xfrm>
            <a:off x="8784736" y="1478060"/>
            <a:ext cx="312682" cy="2193963"/>
            <a:chOff x="8954936" y="1478060"/>
            <a:chExt cx="312682" cy="2193963"/>
          </a:xfrm>
        </p:grpSpPr>
        <p:sp>
          <p:nvSpPr>
            <p:cNvPr id="1551" name="Google Shape;1551;p45"/>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5"/>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1" name="Google Shape;1581;p45"/>
          <p:cNvSpPr/>
          <p:nvPr/>
        </p:nvSpPr>
        <p:spPr>
          <a:xfrm flipH="1">
            <a:off x="8954936" y="5256900"/>
            <a:ext cx="312682" cy="44899"/>
          </a:xfrm>
          <a:custGeom>
            <a:rect b="b" l="l" r="r" t="t"/>
            <a:pathLst>
              <a:path extrusionOk="0" fill="none" h="1004" w="6992">
                <a:moveTo>
                  <a:pt x="1" y="912"/>
                </a:moveTo>
                <a:cubicBezTo>
                  <a:pt x="639" y="1004"/>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6" name="Shape 3176"/>
        <p:cNvGrpSpPr/>
        <p:nvPr/>
      </p:nvGrpSpPr>
      <p:grpSpPr>
        <a:xfrm>
          <a:off x="0" y="0"/>
          <a:ext cx="0" cy="0"/>
          <a:chOff x="0" y="0"/>
          <a:chExt cx="0" cy="0"/>
        </a:xfrm>
      </p:grpSpPr>
      <p:sp>
        <p:nvSpPr>
          <p:cNvPr id="3177" name="Google Shape;3177;p153"/>
          <p:cNvSpPr txBox="1"/>
          <p:nvPr>
            <p:ph type="title"/>
          </p:nvPr>
        </p:nvSpPr>
        <p:spPr>
          <a:xfrm>
            <a:off x="346775" y="420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Обучение сотрудников</a:t>
            </a:r>
            <a:endParaRPr/>
          </a:p>
        </p:txBody>
      </p:sp>
      <p:sp>
        <p:nvSpPr>
          <p:cNvPr id="3178" name="Google Shape;3178;p153"/>
          <p:cNvSpPr txBox="1"/>
          <p:nvPr/>
        </p:nvSpPr>
        <p:spPr>
          <a:xfrm>
            <a:off x="362175" y="1169300"/>
            <a:ext cx="4848300" cy="3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Open Sans"/>
                <a:ea typeface="Open Sans"/>
                <a:cs typeface="Open Sans"/>
                <a:sym typeface="Open Sans"/>
              </a:rPr>
              <a:t>Перечень работ, осуществляемых технологом:</a:t>
            </a:r>
            <a:endParaRPr sz="1200">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1. Внешний вид барбершопа</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осмотр и проверка внешнего вида салона на соблюдение согласованного с бренд-буком вида</a:t>
            </a:r>
            <a:endParaRPr sz="1200">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2. Обучение барберов</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проведение визуального мастер-класса по технике быстрых стрижек</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лекция о психологии работы с клиентом</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обучение повышению среднего чека</a:t>
            </a:r>
            <a:endParaRPr sz="1200">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3. Качество / регламент предоставления услуг</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проверка качества предоставляемых услуг мастерами салона</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внешний вид мастеров</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соблюдение санитарных норм</a:t>
            </a:r>
            <a:endParaRPr sz="1200">
              <a:latin typeface="Open Sans"/>
              <a:ea typeface="Open Sans"/>
              <a:cs typeface="Open Sans"/>
              <a:sym typeface="Open Sans"/>
            </a:endParaRPr>
          </a:p>
        </p:txBody>
      </p:sp>
      <p:sp>
        <p:nvSpPr>
          <p:cNvPr id="3179" name="Google Shape;3179;p153"/>
          <p:cNvSpPr txBox="1"/>
          <p:nvPr/>
        </p:nvSpPr>
        <p:spPr>
          <a:xfrm>
            <a:off x="5209800" y="1169300"/>
            <a:ext cx="3934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4. Работа администратора</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 знание ассортимента косметики салона</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 общение с клиентом</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 взаимодействие с мастерами</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 чистота салона</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5. Рекламации</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 работа с отзывами</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 обход возражений</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 улучшение качества работы на основании рекламаций.</a:t>
            </a:r>
            <a:endParaRPr sz="1200">
              <a:solidFill>
                <a:schemeClr val="dk1"/>
              </a:solidFill>
              <a:latin typeface="Open Sans"/>
              <a:ea typeface="Open Sans"/>
              <a:cs typeface="Open Sans"/>
              <a:sym typeface="Open Sans"/>
            </a:endParaRPr>
          </a:p>
        </p:txBody>
      </p:sp>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3" name="Shape 3183"/>
        <p:cNvGrpSpPr/>
        <p:nvPr/>
      </p:nvGrpSpPr>
      <p:grpSpPr>
        <a:xfrm>
          <a:off x="0" y="0"/>
          <a:ext cx="0" cy="0"/>
          <a:chOff x="0" y="0"/>
          <a:chExt cx="0" cy="0"/>
        </a:xfrm>
      </p:grpSpPr>
      <p:sp>
        <p:nvSpPr>
          <p:cNvPr id="3184" name="Google Shape;3184;p154"/>
          <p:cNvSpPr txBox="1"/>
          <p:nvPr>
            <p:ph type="title"/>
          </p:nvPr>
        </p:nvSpPr>
        <p:spPr>
          <a:xfrm>
            <a:off x="328975" y="114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Мастеру барбершопа необходимо</a:t>
            </a:r>
            <a:endParaRPr/>
          </a:p>
        </p:txBody>
      </p:sp>
      <p:sp>
        <p:nvSpPr>
          <p:cNvPr id="3185" name="Google Shape;3185;p154"/>
          <p:cNvSpPr txBox="1"/>
          <p:nvPr/>
        </p:nvSpPr>
        <p:spPr>
          <a:xfrm>
            <a:off x="781400" y="1386600"/>
            <a:ext cx="7848600" cy="27861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1. Сдать депозит в размере 2000 рублей (двух тысяч рублей). </a:t>
            </a:r>
            <a:r>
              <a:rPr i="1" lang="en" sz="1300">
                <a:solidFill>
                  <a:schemeClr val="dk1"/>
                </a:solidFill>
                <a:latin typeface="Open Sans"/>
                <a:ea typeface="Open Sans"/>
                <a:cs typeface="Open Sans"/>
                <a:sym typeface="Open Sans"/>
              </a:rPr>
              <a:t>Данная сумма является гарантией выхода сотрудника на работу.</a:t>
            </a:r>
            <a:r>
              <a:rPr lang="en" sz="1300">
                <a:solidFill>
                  <a:schemeClr val="dk1"/>
                </a:solidFill>
                <a:latin typeface="Open Sans"/>
                <a:ea typeface="Open Sans"/>
                <a:cs typeface="Open Sans"/>
                <a:sym typeface="Open Sans"/>
              </a:rPr>
              <a:t> Депозит взимается в первые четыре рабочих дня в размере 500 рублей за день. Возврат депозита осуществляется при увольнении барбера из барбершопа. Условия возврата депозита: двухнедельная отработка в своем графике с момента предупреждения об увольнении. </a:t>
            </a:r>
            <a:endParaRPr sz="1300">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2. Для граждан СНГ на рабочей смене иметь при себе </a:t>
            </a:r>
            <a:r>
              <a:rPr i="1" lang="en" sz="1300">
                <a:solidFill>
                  <a:schemeClr val="dk1"/>
                </a:solidFill>
                <a:latin typeface="Open Sans"/>
                <a:ea typeface="Open Sans"/>
                <a:cs typeface="Open Sans"/>
                <a:sym typeface="Open Sans"/>
              </a:rPr>
              <a:t>разрешение на работу</a:t>
            </a:r>
            <a:r>
              <a:rPr lang="en" sz="1300">
                <a:solidFill>
                  <a:schemeClr val="dk1"/>
                </a:solidFill>
                <a:latin typeface="Open Sans"/>
                <a:ea typeface="Open Sans"/>
                <a:cs typeface="Open Sans"/>
                <a:sym typeface="Open Sans"/>
              </a:rPr>
              <a:t> и сдавать его до начала работы администратору.</a:t>
            </a:r>
            <a:endParaRPr sz="1300">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t/>
            </a:r>
            <a:endParaRPr sz="1300">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При отсутствии документов барбер к работе не допускается!</a:t>
            </a:r>
            <a:endParaRPr sz="1300">
              <a:solidFill>
                <a:schemeClr val="dk1"/>
              </a:solidFill>
              <a:latin typeface="Open Sans"/>
              <a:ea typeface="Open Sans"/>
              <a:cs typeface="Open Sans"/>
              <a:sym typeface="Open Sans"/>
            </a:endParaRPr>
          </a:p>
        </p:txBody>
      </p:sp>
      <p:sp>
        <p:nvSpPr>
          <p:cNvPr id="3186" name="Google Shape;3186;p154"/>
          <p:cNvSpPr txBox="1"/>
          <p:nvPr/>
        </p:nvSpPr>
        <p:spPr>
          <a:xfrm>
            <a:off x="86900" y="4331050"/>
            <a:ext cx="8436300" cy="4002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0"/>
              </a:spcBef>
              <a:spcAft>
                <a:spcPts val="0"/>
              </a:spcAft>
              <a:buNone/>
            </a:pPr>
            <a:r>
              <a:rPr b="1" lang="en">
                <a:solidFill>
                  <a:schemeClr val="dk1"/>
                </a:solidFill>
                <a:latin typeface="Times New Roman"/>
                <a:ea typeface="Times New Roman"/>
                <a:cs typeface="Times New Roman"/>
                <a:sym typeface="Times New Roman"/>
              </a:rPr>
              <a:t>При невыполнении данного пункта – штраф администратору 1000 рублей (за одного барбера).</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0" name="Shape 3190"/>
        <p:cNvGrpSpPr/>
        <p:nvPr/>
      </p:nvGrpSpPr>
      <p:grpSpPr>
        <a:xfrm>
          <a:off x="0" y="0"/>
          <a:ext cx="0" cy="0"/>
          <a:chOff x="0" y="0"/>
          <a:chExt cx="0" cy="0"/>
        </a:xfrm>
      </p:grpSpPr>
      <p:sp>
        <p:nvSpPr>
          <p:cNvPr id="3191" name="Google Shape;3191;p155"/>
          <p:cNvSpPr txBox="1"/>
          <p:nvPr>
            <p:ph type="title"/>
          </p:nvPr>
        </p:nvSpPr>
        <p:spPr>
          <a:xfrm>
            <a:off x="221350" y="349625"/>
            <a:ext cx="623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работы с клиентами</a:t>
            </a:r>
            <a:endParaRPr/>
          </a:p>
        </p:txBody>
      </p:sp>
      <p:sp>
        <p:nvSpPr>
          <p:cNvPr id="3192" name="Google Shape;3192;p155"/>
          <p:cNvSpPr txBox="1"/>
          <p:nvPr/>
        </p:nvSpPr>
        <p:spPr>
          <a:xfrm>
            <a:off x="460725" y="1685000"/>
            <a:ext cx="84735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Open Sans"/>
                <a:ea typeface="Open Sans"/>
                <a:cs typeface="Open Sans"/>
                <a:sym typeface="Open Sans"/>
              </a:rPr>
              <a:t>1. Во избежание недоразумений, до оказания услуги необходимо предварительно предупредить клиента о её стоимости. Например, стрижка 250 рублей, сушка 100 рублей, всего 350 рублей. И только после получения согласия клиента, приступать к работе. </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При невыполнении штраф (спорная сумма, </a:t>
            </a:r>
            <a:r>
              <a:rPr lang="en" sz="1300">
                <a:latin typeface="Open Sans"/>
                <a:ea typeface="Open Sans"/>
                <a:cs typeface="Open Sans"/>
                <a:sym typeface="Open Sans"/>
              </a:rPr>
              <a:t>не оговоренная</a:t>
            </a:r>
            <a:r>
              <a:rPr lang="en" sz="1300">
                <a:latin typeface="Open Sans"/>
                <a:ea typeface="Open Sans"/>
                <a:cs typeface="Open Sans"/>
                <a:sym typeface="Open Sans"/>
              </a:rPr>
              <a:t> мастером).</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 </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2. Сообщать клиенту стоимость выполненной работы строго по прайс-листу. </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При невыполнении – штраф 100 рублей.</a:t>
            </a:r>
            <a:endParaRPr sz="1300">
              <a:latin typeface="Open Sans"/>
              <a:ea typeface="Open Sans"/>
              <a:cs typeface="Open Sans"/>
              <a:sym typeface="Open Sans"/>
            </a:endParaRPr>
          </a:p>
          <a:p>
            <a:pPr indent="0" lvl="0" marL="0" rtl="0" algn="l">
              <a:spcBef>
                <a:spcPts val="0"/>
              </a:spcBef>
              <a:spcAft>
                <a:spcPts val="0"/>
              </a:spcAft>
              <a:buNone/>
            </a:pPr>
            <a:r>
              <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3. Если клиент настаивает на нарушении технологии оказания услуги, необходимо взять с него расписку.</a:t>
            </a:r>
            <a:endParaRPr sz="1300">
              <a:latin typeface="Open Sans"/>
              <a:ea typeface="Open Sans"/>
              <a:cs typeface="Open Sans"/>
              <a:sym typeface="Open Sans"/>
            </a:endParaRPr>
          </a:p>
        </p:txBody>
      </p:sp>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6" name="Shape 3196"/>
        <p:cNvGrpSpPr/>
        <p:nvPr/>
      </p:nvGrpSpPr>
      <p:grpSpPr>
        <a:xfrm>
          <a:off x="0" y="0"/>
          <a:ext cx="0" cy="0"/>
          <a:chOff x="0" y="0"/>
          <a:chExt cx="0" cy="0"/>
        </a:xfrm>
      </p:grpSpPr>
      <p:sp>
        <p:nvSpPr>
          <p:cNvPr id="3197" name="Google Shape;3197;p156"/>
          <p:cNvSpPr txBox="1"/>
          <p:nvPr>
            <p:ph type="title"/>
          </p:nvPr>
        </p:nvSpPr>
        <p:spPr>
          <a:xfrm>
            <a:off x="328975" y="114275"/>
            <a:ext cx="595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работы с клиентами</a:t>
            </a:r>
            <a:endParaRPr/>
          </a:p>
        </p:txBody>
      </p:sp>
      <p:sp>
        <p:nvSpPr>
          <p:cNvPr id="3198" name="Google Shape;3198;p156"/>
          <p:cNvSpPr txBox="1"/>
          <p:nvPr/>
        </p:nvSpPr>
        <p:spPr>
          <a:xfrm>
            <a:off x="368450" y="1418300"/>
            <a:ext cx="8959800" cy="318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Open Sans"/>
                <a:ea typeface="Open Sans"/>
                <a:cs typeface="Open Sans"/>
                <a:sym typeface="Open Sans"/>
              </a:rPr>
              <a:t>4. Производить дезинфекцию и стерилизацию своего инструмента после каждого клиента, а также в присутствии нового (до оказания услуги). </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При невыполнении данного правила штрафуется вся смена по 1000 рублей.</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При повторном невыполнении одним и тем же барбером – увольнение.</a:t>
            </a:r>
            <a:endParaRPr sz="1300">
              <a:latin typeface="Open Sans"/>
              <a:ea typeface="Open Sans"/>
              <a:cs typeface="Open Sans"/>
              <a:sym typeface="Open Sans"/>
            </a:endParaRPr>
          </a:p>
          <a:p>
            <a:pPr indent="0" lvl="0" marL="0" rtl="0" algn="l">
              <a:spcBef>
                <a:spcPts val="0"/>
              </a:spcBef>
              <a:spcAft>
                <a:spcPts val="0"/>
              </a:spcAft>
              <a:buNone/>
            </a:pPr>
            <a:r>
              <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5. Провожать клиента до стойки администратора для оплаты услуги и удостовериться о сделанной администратором записи в ведомость.</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Возможные ситуации при невыполнении данного правила:</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 клиент прошел мимо администратора и не оплатил услугу;</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 администратор ошибочно вписал данную сумму за работу другому барберу. Соответственно оплату за неё выполнивший работу мастер не получит;</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 администратор не вписал данную сумму (чтобы положить себе в карман), в следствии чего мастер не получил оплату за услугу;</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 клиент оставил чаевые, а мастер об этом не знает.</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При невыполнении – услуга оказывается за счет барбера. </a:t>
            </a:r>
            <a:endParaRPr sz="1300"/>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2" name="Shape 3202"/>
        <p:cNvGrpSpPr/>
        <p:nvPr/>
      </p:nvGrpSpPr>
      <p:grpSpPr>
        <a:xfrm>
          <a:off x="0" y="0"/>
          <a:ext cx="0" cy="0"/>
          <a:chOff x="0" y="0"/>
          <a:chExt cx="0" cy="0"/>
        </a:xfrm>
      </p:grpSpPr>
      <p:sp>
        <p:nvSpPr>
          <p:cNvPr id="3203" name="Google Shape;3203;p157"/>
          <p:cNvSpPr txBox="1"/>
          <p:nvPr>
            <p:ph type="title"/>
          </p:nvPr>
        </p:nvSpPr>
        <p:spPr>
          <a:xfrm>
            <a:off x="328975" y="114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работы с клиентами</a:t>
            </a:r>
            <a:endParaRPr/>
          </a:p>
        </p:txBody>
      </p:sp>
      <p:sp>
        <p:nvSpPr>
          <p:cNvPr id="3204" name="Google Shape;3204;p157"/>
          <p:cNvSpPr txBox="1"/>
          <p:nvPr/>
        </p:nvSpPr>
        <p:spPr>
          <a:xfrm>
            <a:off x="360925" y="1267025"/>
            <a:ext cx="87831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6. Убирать свое рабочее место после обслуживания каждого клиента.</a:t>
            </a:r>
            <a:endParaRPr sz="12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Помните, рабочее место – это лицо мастера и барбершопа!</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7. При задержке выполнения услуги с клиентом (при наличии следующей записи), барберу необходимо лично принести извинения клиенту. </a:t>
            </a:r>
            <a:endParaRPr sz="1200">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8. После завершения работы (до получения заработной платы) приводить в порядок свое рабочее место (стол, зеркало и тд), выключить электроприборы из розетки и зону общего пользования!</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При невыполнении – штраф администратору 100 рублей.</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9. При некачественно выполненной услуге клиенту барбер:</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переделывает работу бесплатно;</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при отказе клиента от переделывания услуги сумма в 100% объеме вычитывается с барбера;</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 если клиент хочет переделать услугу у другого барбера, то оплату за данную услугу получает тот, кто удовлетворил потребность клиента.</a:t>
            </a:r>
            <a:endParaRPr sz="1200">
              <a:latin typeface="Open Sans"/>
              <a:ea typeface="Open Sans"/>
              <a:cs typeface="Open Sans"/>
              <a:sym typeface="Open Sans"/>
            </a:endParaRPr>
          </a:p>
        </p:txBody>
      </p:sp>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8" name="Shape 3208"/>
        <p:cNvGrpSpPr/>
        <p:nvPr/>
      </p:nvGrpSpPr>
      <p:grpSpPr>
        <a:xfrm>
          <a:off x="0" y="0"/>
          <a:ext cx="0" cy="0"/>
          <a:chOff x="0" y="0"/>
          <a:chExt cx="0" cy="0"/>
        </a:xfrm>
      </p:grpSpPr>
      <p:sp>
        <p:nvSpPr>
          <p:cNvPr id="3209" name="Google Shape;3209;p158"/>
          <p:cNvSpPr txBox="1"/>
          <p:nvPr>
            <p:ph type="title"/>
          </p:nvPr>
        </p:nvSpPr>
        <p:spPr>
          <a:xfrm>
            <a:off x="328975" y="114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соблюдения дисциплины в салоне</a:t>
            </a:r>
            <a:endParaRPr/>
          </a:p>
        </p:txBody>
      </p:sp>
      <p:sp>
        <p:nvSpPr>
          <p:cNvPr id="3210" name="Google Shape;3210;p158"/>
          <p:cNvSpPr txBox="1"/>
          <p:nvPr/>
        </p:nvSpPr>
        <p:spPr>
          <a:xfrm>
            <a:off x="328975" y="1559025"/>
            <a:ext cx="83829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Open Sans"/>
                <a:ea typeface="Open Sans"/>
                <a:cs typeface="Open Sans"/>
                <a:sym typeface="Open Sans"/>
              </a:rPr>
              <a:t>1. Мастер должен быть на рабочем месте в 8:45!</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При опоздании на работу (позже 9:00) мастер оплачивает штраф – 150 рублей. Позже 9:20 – 300 рублей. Дольше часа – 450 рублей.</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Если из-за опоздания барбера клиент не попал по записи на услугу – барбер оплачивает стоимость услуги. </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Наш приоритет – выполнение услуги качественно и в срок!</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2. Барбер должен предупреждать администратора салона о невыходе в смену за 1-2 часа (клиентов нужно предупредить заранее). </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В случае невыхода на работу сотрудник самостоятельно находит себе замену на этот день (что согласовывает с администратором) либо оплачивает аренду простоя кресла за этот день – 1500 рублей.</a:t>
            </a:r>
            <a:endParaRPr sz="1300">
              <a:latin typeface="Open Sans"/>
              <a:ea typeface="Open Sans"/>
              <a:cs typeface="Open Sans"/>
              <a:sym typeface="Open Sans"/>
            </a:endParaRPr>
          </a:p>
          <a:p>
            <a:pPr indent="0" lvl="0" marL="0" rtl="0" algn="l">
              <a:spcBef>
                <a:spcPts val="0"/>
              </a:spcBef>
              <a:spcAft>
                <a:spcPts val="0"/>
              </a:spcAft>
              <a:buNone/>
            </a:pPr>
            <a:r>
              <a:rPr lang="en" sz="1300">
                <a:latin typeface="Open Sans"/>
                <a:ea typeface="Open Sans"/>
                <a:cs typeface="Open Sans"/>
                <a:sym typeface="Open Sans"/>
              </a:rPr>
              <a:t>3. Предупреждать администратора о своем отсутствии на рабочем месте (например, вышел в магазин), выходить из барбершопа разрешается по одному специалисту (никаких коллективных походов курить, в магазин и тд). </a:t>
            </a:r>
            <a:endParaRPr sz="1300">
              <a:latin typeface="Open Sans"/>
              <a:ea typeface="Open Sans"/>
              <a:cs typeface="Open Sans"/>
              <a:sym typeface="Open Sans"/>
            </a:endParaRPr>
          </a:p>
        </p:txBody>
      </p:sp>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4" name="Shape 3214"/>
        <p:cNvGrpSpPr/>
        <p:nvPr/>
      </p:nvGrpSpPr>
      <p:grpSpPr>
        <a:xfrm>
          <a:off x="0" y="0"/>
          <a:ext cx="0" cy="0"/>
          <a:chOff x="0" y="0"/>
          <a:chExt cx="0" cy="0"/>
        </a:xfrm>
      </p:grpSpPr>
      <p:sp>
        <p:nvSpPr>
          <p:cNvPr id="3215" name="Google Shape;3215;p159"/>
          <p:cNvSpPr txBox="1"/>
          <p:nvPr>
            <p:ph type="title"/>
          </p:nvPr>
        </p:nvSpPr>
        <p:spPr>
          <a:xfrm>
            <a:off x="328975" y="114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соблюдения дисциплины в салоне</a:t>
            </a:r>
            <a:endParaRPr/>
          </a:p>
        </p:txBody>
      </p:sp>
      <p:sp>
        <p:nvSpPr>
          <p:cNvPr id="3216" name="Google Shape;3216;p159"/>
          <p:cNvSpPr txBox="1"/>
          <p:nvPr/>
        </p:nvSpPr>
        <p:spPr>
          <a:xfrm>
            <a:off x="373750" y="1642750"/>
            <a:ext cx="8239800" cy="2862900"/>
          </a:xfrm>
          <a:prstGeom prst="rect">
            <a:avLst/>
          </a:prstGeom>
          <a:noFill/>
          <a:ln>
            <a:noFill/>
          </a:ln>
        </p:spPr>
        <p:txBody>
          <a:bodyPr anchorCtr="0" anchor="t" bIns="91425" lIns="91425" spcFirstLastPara="1" rIns="91425" wrap="square" tIns="91425">
            <a:spAutoFit/>
          </a:bodyPr>
          <a:lstStyle/>
          <a:p>
            <a:pPr indent="450215" lvl="0" marL="0" marR="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4. До прихода клиента (в начале смены) подготовить свое рабочее место: протереть стол, зеркала, дезинфицировать инструменты, проветрить помещение.</a:t>
            </a:r>
            <a:endParaRPr sz="1200">
              <a:solidFill>
                <a:schemeClr val="dk1"/>
              </a:solidFill>
              <a:latin typeface="Open Sans"/>
              <a:ea typeface="Open Sans"/>
              <a:cs typeface="Open Sans"/>
              <a:sym typeface="Open Sans"/>
            </a:endParaRPr>
          </a:p>
          <a:p>
            <a:pPr indent="450215" lvl="0" marL="0" marR="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Клиент оценивает не только руки мастера, но и чистоту рабочего места!</a:t>
            </a:r>
            <a:endParaRPr sz="1200">
              <a:solidFill>
                <a:schemeClr val="dk1"/>
              </a:solidFill>
              <a:latin typeface="Open Sans"/>
              <a:ea typeface="Open Sans"/>
              <a:cs typeface="Open Sans"/>
              <a:sym typeface="Open Sans"/>
            </a:endParaRPr>
          </a:p>
          <a:p>
            <a:pPr indent="450215" lvl="0" marL="0" marR="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При невыполнении – мастер потерял клиента!</a:t>
            </a:r>
            <a:endParaRPr sz="1200">
              <a:solidFill>
                <a:schemeClr val="dk1"/>
              </a:solidFill>
              <a:latin typeface="Open Sans"/>
              <a:ea typeface="Open Sans"/>
              <a:cs typeface="Open Sans"/>
              <a:sym typeface="Open Sans"/>
            </a:endParaRPr>
          </a:p>
          <a:p>
            <a:pPr indent="450215" lvl="0" marL="0" marR="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5. Места общего пользования (мойка в зале) содержать в порядке. </a:t>
            </a:r>
            <a:endParaRPr sz="1200">
              <a:solidFill>
                <a:schemeClr val="dk1"/>
              </a:solidFill>
              <a:latin typeface="Open Sans"/>
              <a:ea typeface="Open Sans"/>
              <a:cs typeface="Open Sans"/>
              <a:sym typeface="Open Sans"/>
            </a:endParaRPr>
          </a:p>
          <a:p>
            <a:pPr indent="450215" lvl="0" marL="0" marR="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6. Выбрасывать в корзину для мусора использованные материалы (полотенца, тюбики и тд). </a:t>
            </a:r>
            <a:endParaRPr sz="1200">
              <a:solidFill>
                <a:schemeClr val="dk1"/>
              </a:solidFill>
              <a:latin typeface="Open Sans"/>
              <a:ea typeface="Open Sans"/>
              <a:cs typeface="Open Sans"/>
              <a:sym typeface="Open Sans"/>
            </a:endParaRPr>
          </a:p>
          <a:p>
            <a:pPr indent="450215" lvl="0" marL="0" marR="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7. После каждого приема пищи убирать за собой и мыть посуду. </a:t>
            </a:r>
            <a:endParaRPr sz="1200">
              <a:solidFill>
                <a:schemeClr val="dk1"/>
              </a:solidFill>
              <a:latin typeface="Open Sans"/>
              <a:ea typeface="Open Sans"/>
              <a:cs typeface="Open Sans"/>
              <a:sym typeface="Open Sans"/>
            </a:endParaRPr>
          </a:p>
          <a:p>
            <a:pPr indent="450215" lvl="0" marL="0" marR="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При невыполнении – штраф 500 рублей. </a:t>
            </a:r>
            <a:endParaRPr sz="1200">
              <a:solidFill>
                <a:schemeClr val="dk1"/>
              </a:solidFill>
              <a:latin typeface="Open Sans"/>
              <a:ea typeface="Open Sans"/>
              <a:cs typeface="Open Sans"/>
              <a:sym typeface="Open Sans"/>
            </a:endParaRPr>
          </a:p>
          <a:p>
            <a:pPr indent="450215" lvl="0" marL="0" marR="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8. Для курящих: запрещено курить у входа в барбершоп – штраф 500 рублей. Не курить толпой! Окурки бросать в урну. </a:t>
            </a:r>
            <a:endParaRPr sz="1200">
              <a:latin typeface="Open Sans"/>
              <a:ea typeface="Open Sans"/>
              <a:cs typeface="Open Sans"/>
              <a:sym typeface="Open Sans"/>
            </a:endParaRP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0" name="Shape 3220"/>
        <p:cNvGrpSpPr/>
        <p:nvPr/>
      </p:nvGrpSpPr>
      <p:grpSpPr>
        <a:xfrm>
          <a:off x="0" y="0"/>
          <a:ext cx="0" cy="0"/>
          <a:chOff x="0" y="0"/>
          <a:chExt cx="0" cy="0"/>
        </a:xfrm>
      </p:grpSpPr>
      <p:sp>
        <p:nvSpPr>
          <p:cNvPr id="3221" name="Google Shape;3221;p160"/>
          <p:cNvSpPr txBox="1"/>
          <p:nvPr>
            <p:ph type="title"/>
          </p:nvPr>
        </p:nvSpPr>
        <p:spPr>
          <a:xfrm>
            <a:off x="328975" y="114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соблюдения дисциплины в салоне</a:t>
            </a:r>
            <a:endParaRPr/>
          </a:p>
        </p:txBody>
      </p:sp>
      <p:sp>
        <p:nvSpPr>
          <p:cNvPr id="3222" name="Google Shape;3222;p160"/>
          <p:cNvSpPr txBox="1"/>
          <p:nvPr/>
        </p:nvSpPr>
        <p:spPr>
          <a:xfrm>
            <a:off x="498325" y="1520800"/>
            <a:ext cx="83025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9. Соблюдать личную гигиену и следить за своим внешним видом.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Не допуск к работе после первого предупреждения, никаких лишних запахов (пота, никотина и тд).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10. Выходить на работу строго в форме (для барберов – черный верх и низ).</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11. Иметь бейдж со своим именем. Клиент должен знать, как зовут сотрудника. При утере бейджа мастер должен администратору.</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Возмещение стоимости бейджа – 500 рублей.</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12. Сообщать администратору обо всех неисправностях на своем рабочем месте (розетки, выключатели, кресла и тд). При порче имущества мастером – материальную ответственность несет он.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13. Сообщать администратору об оставленных клиентом личных вещах.</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14. Уход с работы по экстренным обстоятельствам (не больше 1 человека) в вечернее время.</a:t>
            </a:r>
            <a:endParaRPr>
              <a:latin typeface="Open Sans"/>
              <a:ea typeface="Open Sans"/>
              <a:cs typeface="Open Sans"/>
              <a:sym typeface="Open Sans"/>
            </a:endParaRPr>
          </a:p>
        </p:txBody>
      </p:sp>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6" name="Shape 3226"/>
        <p:cNvGrpSpPr/>
        <p:nvPr/>
      </p:nvGrpSpPr>
      <p:grpSpPr>
        <a:xfrm>
          <a:off x="0" y="0"/>
          <a:ext cx="0" cy="0"/>
          <a:chOff x="0" y="0"/>
          <a:chExt cx="0" cy="0"/>
        </a:xfrm>
      </p:grpSpPr>
      <p:sp>
        <p:nvSpPr>
          <p:cNvPr id="3227" name="Google Shape;3227;p161"/>
          <p:cNvSpPr txBox="1"/>
          <p:nvPr>
            <p:ph type="title"/>
          </p:nvPr>
        </p:nvSpPr>
        <p:spPr>
          <a:xfrm>
            <a:off x="328975" y="114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Мастерам барбершопа запрещается</a:t>
            </a:r>
            <a:endParaRPr/>
          </a:p>
        </p:txBody>
      </p:sp>
      <p:sp>
        <p:nvSpPr>
          <p:cNvPr id="3228" name="Google Shape;3228;p161"/>
          <p:cNvSpPr txBox="1"/>
          <p:nvPr/>
        </p:nvSpPr>
        <p:spPr>
          <a:xfrm>
            <a:off x="364850" y="1642750"/>
            <a:ext cx="86871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1. Использовать для работы материалы, приобретенные не в нашем барбершопе (шампуни, краски, одноразовая продукция и тд).</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При невыполнении – штраф администратору 200 рублей.</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2. Разговаривать по телефону при работе с клиентом.</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При невыполнении – штраф 500 рублей.</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3. Пользоваться рабочим телефоном в личных целях. Исключение – звонок руководству.</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При невыполнении – штраф администратору 100 рублей.</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4. Вести разговоры между мастерами на языках стран СНГ.</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При невыполнении – штраф 500 рублей.</a:t>
            </a:r>
            <a:endParaRPr>
              <a:latin typeface="Open Sans"/>
              <a:ea typeface="Open Sans"/>
              <a:cs typeface="Open Sans"/>
              <a:sym typeface="Open Sans"/>
            </a:endParaRPr>
          </a:p>
        </p:txBody>
      </p:sp>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2" name="Shape 3232"/>
        <p:cNvGrpSpPr/>
        <p:nvPr/>
      </p:nvGrpSpPr>
      <p:grpSpPr>
        <a:xfrm>
          <a:off x="0" y="0"/>
          <a:ext cx="0" cy="0"/>
          <a:chOff x="0" y="0"/>
          <a:chExt cx="0" cy="0"/>
        </a:xfrm>
      </p:grpSpPr>
      <p:sp>
        <p:nvSpPr>
          <p:cNvPr id="3233" name="Google Shape;3233;p162"/>
          <p:cNvSpPr txBox="1"/>
          <p:nvPr>
            <p:ph type="title"/>
          </p:nvPr>
        </p:nvSpPr>
        <p:spPr>
          <a:xfrm>
            <a:off x="328975" y="114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Мастерам барбершопа запрещается</a:t>
            </a:r>
            <a:endParaRPr/>
          </a:p>
        </p:txBody>
      </p:sp>
      <p:sp>
        <p:nvSpPr>
          <p:cNvPr id="3234" name="Google Shape;3234;p162"/>
          <p:cNvSpPr txBox="1"/>
          <p:nvPr/>
        </p:nvSpPr>
        <p:spPr>
          <a:xfrm>
            <a:off x="328975" y="1642750"/>
            <a:ext cx="87228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5. Пользоваться в рабочее время услугами других мастеров.</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При невыполнении – штраф 500 рублей.</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6. Заходить за стойку администратора.</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При невыполнении – штраф 100 рублей (барберу и администратору).</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7. Делать записи в журнале регистрации. Журнал – это документ администратора.</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При невыполнении – штраф 100 рублей.</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8. Отказываться от выполнения услуги клиенту, предусмотренной по прайсу, за исключением случаев, когда у клиента имеются противопоказания к данной услуге или барбер не владеет соответствующей технологией. </a:t>
            </a:r>
            <a:endParaRPr>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5" name="Shape 1585"/>
        <p:cNvGrpSpPr/>
        <p:nvPr/>
      </p:nvGrpSpPr>
      <p:grpSpPr>
        <a:xfrm>
          <a:off x="0" y="0"/>
          <a:ext cx="0" cy="0"/>
          <a:chOff x="0" y="0"/>
          <a:chExt cx="0" cy="0"/>
        </a:xfrm>
      </p:grpSpPr>
      <p:sp>
        <p:nvSpPr>
          <p:cNvPr id="1586" name="Google Shape;1586;p46"/>
          <p:cNvSpPr/>
          <p:nvPr/>
        </p:nvSpPr>
        <p:spPr>
          <a:xfrm>
            <a:off x="-45251" y="402782"/>
            <a:ext cx="4730700" cy="1701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a:off x="-685800" y="230975"/>
            <a:ext cx="5148900" cy="2052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6"/>
          <p:cNvSpPr txBox="1"/>
          <p:nvPr>
            <p:ph type="title"/>
          </p:nvPr>
        </p:nvSpPr>
        <p:spPr>
          <a:xfrm>
            <a:off x="445550" y="510100"/>
            <a:ext cx="3833100" cy="135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lt1"/>
                </a:solidFill>
              </a:rPr>
              <a:t>НАША МИССИЯ:</a:t>
            </a:r>
            <a:endParaRPr sz="1800">
              <a:solidFill>
                <a:schemeClr val="lt1"/>
              </a:solidFill>
            </a:endParaRPr>
          </a:p>
          <a:p>
            <a:pPr indent="0" lvl="0" marL="0" rtl="0" algn="l">
              <a:lnSpc>
                <a:spcPct val="100000"/>
              </a:lnSpc>
              <a:spcBef>
                <a:spcPts val="1000"/>
              </a:spcBef>
              <a:spcAft>
                <a:spcPts val="0"/>
              </a:spcAft>
              <a:buNone/>
            </a:pPr>
            <a:r>
              <a:rPr lang="en" sz="1800">
                <a:solidFill>
                  <a:schemeClr val="lt1"/>
                </a:solidFill>
              </a:rPr>
              <a:t>Давать клиенту высокое качество сервиса и стрижки за честную цену. </a:t>
            </a:r>
            <a:endParaRPr sz="1800">
              <a:solidFill>
                <a:schemeClr val="lt1"/>
              </a:solidFill>
            </a:endParaRPr>
          </a:p>
        </p:txBody>
      </p:sp>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8" name="Shape 3238"/>
        <p:cNvGrpSpPr/>
        <p:nvPr/>
      </p:nvGrpSpPr>
      <p:grpSpPr>
        <a:xfrm>
          <a:off x="0" y="0"/>
          <a:ext cx="0" cy="0"/>
          <a:chOff x="0" y="0"/>
          <a:chExt cx="0" cy="0"/>
        </a:xfrm>
      </p:grpSpPr>
      <p:sp>
        <p:nvSpPr>
          <p:cNvPr id="3239" name="Google Shape;3239;p163"/>
          <p:cNvSpPr txBox="1"/>
          <p:nvPr>
            <p:ph type="title"/>
          </p:nvPr>
        </p:nvSpPr>
        <p:spPr>
          <a:xfrm>
            <a:off x="328975" y="114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Мастерам барбершопа запрещается</a:t>
            </a:r>
            <a:endParaRPr/>
          </a:p>
        </p:txBody>
      </p:sp>
      <p:sp>
        <p:nvSpPr>
          <p:cNvPr id="3240" name="Google Shape;3240;p163"/>
          <p:cNvSpPr txBox="1"/>
          <p:nvPr/>
        </p:nvSpPr>
        <p:spPr>
          <a:xfrm>
            <a:off x="328975" y="1922500"/>
            <a:ext cx="87228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9. Обслуживать клиентов в состоянии алкогольного опьянения.</a:t>
            </a:r>
            <a:endParaRPr>
              <a:latin typeface="Open Sans"/>
              <a:ea typeface="Open Sans"/>
              <a:cs typeface="Open Sans"/>
              <a:sym typeface="Open Sans"/>
            </a:endParaRPr>
          </a:p>
          <a:p>
            <a:pPr indent="0" lvl="0" marL="0" rtl="0" algn="l">
              <a:spcBef>
                <a:spcPts val="0"/>
              </a:spcBef>
              <a:spcAft>
                <a:spcPts val="0"/>
              </a:spcAft>
              <a:buNone/>
            </a:pPr>
            <a:br>
              <a:rPr lang="en">
                <a:latin typeface="Open Sans"/>
                <a:ea typeface="Open Sans"/>
                <a:cs typeface="Open Sans"/>
                <a:sym typeface="Open Sans"/>
              </a:rPr>
            </a:br>
            <a:r>
              <a:rPr lang="en">
                <a:latin typeface="Open Sans"/>
                <a:ea typeface="Open Sans"/>
                <a:cs typeface="Open Sans"/>
                <a:sym typeface="Open Sans"/>
              </a:rPr>
              <a:t>10. Принимать от клиента деньги за оказанную услугу (расчет производится только у администратора).</a:t>
            </a:r>
            <a:endParaRPr>
              <a:latin typeface="Open Sans"/>
              <a:ea typeface="Open Sans"/>
              <a:cs typeface="Open Sans"/>
              <a:sym typeface="Open Sans"/>
            </a:endParaRPr>
          </a:p>
          <a:p>
            <a:pPr indent="0" lvl="0" marL="0" rtl="0" algn="l">
              <a:spcBef>
                <a:spcPts val="0"/>
              </a:spcBef>
              <a:spcAft>
                <a:spcPts val="0"/>
              </a:spcAft>
              <a:buNone/>
            </a:pPr>
            <a:br>
              <a:rPr lang="en">
                <a:latin typeface="Open Sans"/>
                <a:ea typeface="Open Sans"/>
                <a:cs typeface="Open Sans"/>
                <a:sym typeface="Open Sans"/>
              </a:rPr>
            </a:br>
            <a:r>
              <a:rPr lang="en">
                <a:latin typeface="Open Sans"/>
                <a:ea typeface="Open Sans"/>
                <a:cs typeface="Open Sans"/>
                <a:sym typeface="Open Sans"/>
              </a:rPr>
              <a:t>11. Давать и брать у клиента номер телефона!</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При невыполнении – увольнение.</a:t>
            </a:r>
            <a:endParaRPr>
              <a:latin typeface="Open Sans"/>
              <a:ea typeface="Open Sans"/>
              <a:cs typeface="Open Sans"/>
              <a:sym typeface="Open Sans"/>
            </a:endParaRPr>
          </a:p>
          <a:p>
            <a:pPr indent="0" lvl="0" marL="0" rtl="0" algn="l">
              <a:spcBef>
                <a:spcPts val="0"/>
              </a:spcBef>
              <a:spcAft>
                <a:spcPts val="0"/>
              </a:spcAft>
              <a:buNone/>
            </a:pPr>
            <a:br>
              <a:rPr lang="en">
                <a:latin typeface="Open Sans"/>
                <a:ea typeface="Open Sans"/>
                <a:cs typeface="Open Sans"/>
                <a:sym typeface="Open Sans"/>
              </a:rPr>
            </a:br>
            <a:r>
              <a:rPr lang="en">
                <a:latin typeface="Open Sans"/>
                <a:ea typeface="Open Sans"/>
                <a:cs typeface="Open Sans"/>
                <a:sym typeface="Open Sans"/>
              </a:rPr>
              <a:t>12. Вести споры, склоки в зале барбершопа.</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Штраф – 500 рублей.</a:t>
            </a:r>
            <a:endParaRPr>
              <a:latin typeface="Open Sans"/>
              <a:ea typeface="Open Sans"/>
              <a:cs typeface="Open Sans"/>
              <a:sym typeface="Open Sans"/>
            </a:endParaRPr>
          </a:p>
        </p:txBody>
      </p:sp>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4" name="Shape 3244"/>
        <p:cNvGrpSpPr/>
        <p:nvPr/>
      </p:nvGrpSpPr>
      <p:grpSpPr>
        <a:xfrm>
          <a:off x="0" y="0"/>
          <a:ext cx="0" cy="0"/>
          <a:chOff x="0" y="0"/>
          <a:chExt cx="0" cy="0"/>
        </a:xfrm>
      </p:grpSpPr>
      <p:sp>
        <p:nvSpPr>
          <p:cNvPr id="3245" name="Google Shape;3245;p164"/>
          <p:cNvSpPr txBox="1"/>
          <p:nvPr>
            <p:ph type="title"/>
          </p:nvPr>
        </p:nvSpPr>
        <p:spPr>
          <a:xfrm>
            <a:off x="294125" y="3008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Мастерам барбершопа разрешается</a:t>
            </a:r>
            <a:endParaRPr/>
          </a:p>
        </p:txBody>
      </p:sp>
      <p:sp>
        <p:nvSpPr>
          <p:cNvPr id="3246" name="Google Shape;3246;p164"/>
          <p:cNvSpPr txBox="1"/>
          <p:nvPr/>
        </p:nvSpPr>
        <p:spPr>
          <a:xfrm>
            <a:off x="294125" y="1779050"/>
            <a:ext cx="86187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1. Решать все спорные вопросы с администрацией, другими мастерами в кабинете руководства.</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2. Приводить себя и других в порядок в первый час работы с 8:30 до 9:00.</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3. Разговаривать с клиентами на языке стран СНГ.</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4. Пользоваться услугами барбершопа в выходной день по предварительной записи по 100% оплате через кассу.</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При невыполнении – увольнение.</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5. Работать с хорошим настроением и желанием творить красоту.</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6. Получать от клиента чаевые за отличную работу!</a:t>
            </a:r>
            <a:endParaRPr>
              <a:latin typeface="Open Sans"/>
              <a:ea typeface="Open Sans"/>
              <a:cs typeface="Open Sans"/>
              <a:sym typeface="Open Sans"/>
            </a:endParaRPr>
          </a:p>
        </p:txBody>
      </p:sp>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0" name="Shape 3250"/>
        <p:cNvGrpSpPr/>
        <p:nvPr/>
      </p:nvGrpSpPr>
      <p:grpSpPr>
        <a:xfrm>
          <a:off x="0" y="0"/>
          <a:ext cx="0" cy="0"/>
          <a:chOff x="0" y="0"/>
          <a:chExt cx="0" cy="0"/>
        </a:xfrm>
      </p:grpSpPr>
      <p:sp>
        <p:nvSpPr>
          <p:cNvPr id="3251" name="Google Shape;3251;p165"/>
          <p:cNvSpPr txBox="1"/>
          <p:nvPr>
            <p:ph type="title"/>
          </p:nvPr>
        </p:nvSpPr>
        <p:spPr>
          <a:xfrm>
            <a:off x="294125" y="3008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Мотивация сотрудников</a:t>
            </a:r>
            <a:endParaRPr/>
          </a:p>
        </p:txBody>
      </p:sp>
      <p:sp>
        <p:nvSpPr>
          <p:cNvPr id="3252" name="Google Shape;3252;p165"/>
          <p:cNvSpPr txBox="1"/>
          <p:nvPr/>
        </p:nvSpPr>
        <p:spPr>
          <a:xfrm>
            <a:off x="294125" y="1843600"/>
            <a:ext cx="3120600" cy="2016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1000"/>
              </a:spcAft>
              <a:buNone/>
            </a:pPr>
            <a:r>
              <a:rPr lang="en">
                <a:solidFill>
                  <a:schemeClr val="dk1"/>
                </a:solidFill>
                <a:latin typeface="Open Sans"/>
                <a:ea typeface="Open Sans"/>
                <a:cs typeface="Open Sans"/>
                <a:sym typeface="Open Sans"/>
              </a:rPr>
              <a:t>Мотивация администратора рассчитывается ежедневно и зависит от выручки барбершопа за день. Ниже в таблице представлены данные для расчета мотивации.</a:t>
            </a:r>
            <a:endParaRPr>
              <a:latin typeface="Open Sans"/>
              <a:ea typeface="Open Sans"/>
              <a:cs typeface="Open Sans"/>
              <a:sym typeface="Open Sans"/>
            </a:endParaRPr>
          </a:p>
        </p:txBody>
      </p:sp>
      <p:graphicFrame>
        <p:nvGraphicFramePr>
          <p:cNvPr id="3253" name="Google Shape;3253;p165"/>
          <p:cNvGraphicFramePr/>
          <p:nvPr/>
        </p:nvGraphicFramePr>
        <p:xfrm>
          <a:off x="3925725" y="1249900"/>
          <a:ext cx="3000000" cy="3000000"/>
        </p:xfrm>
        <a:graphic>
          <a:graphicData uri="http://schemas.openxmlformats.org/drawingml/2006/table">
            <a:tbl>
              <a:tblPr bandRow="1">
                <a:noFill/>
                <a:tableStyleId>{D21BA79B-169A-42C4-B8CA-98FAEEFF3E09}</a:tableStyleId>
              </a:tblPr>
              <a:tblGrid>
                <a:gridCol w="2544950"/>
                <a:gridCol w="2494375"/>
              </a:tblGrid>
              <a:tr h="263650">
                <a:tc>
                  <a:txBody>
                    <a:bodyPr/>
                    <a:lstStyle/>
                    <a:p>
                      <a:pPr indent="0" lvl="0" marL="0" rtl="0" algn="ctr">
                        <a:lnSpc>
                          <a:spcPct val="150000"/>
                        </a:lnSpc>
                        <a:spcBef>
                          <a:spcPts val="0"/>
                        </a:spcBef>
                        <a:spcAft>
                          <a:spcPts val="1000"/>
                        </a:spcAft>
                        <a:buNone/>
                      </a:pPr>
                      <a:r>
                        <a:rPr b="1" lang="en" sz="1300">
                          <a:latin typeface="Open Sans"/>
                          <a:ea typeface="Open Sans"/>
                          <a:cs typeface="Open Sans"/>
                          <a:sym typeface="Open Sans"/>
                        </a:rPr>
                        <a:t>Выручка</a:t>
                      </a:r>
                      <a:endParaRPr b="1"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DBDBDB"/>
                    </a:solidFill>
                  </a:tcPr>
                </a:tc>
                <a:tc>
                  <a:txBody>
                    <a:bodyPr/>
                    <a:lstStyle/>
                    <a:p>
                      <a:pPr indent="0" lvl="0" marL="0" rtl="0" algn="ctr">
                        <a:lnSpc>
                          <a:spcPct val="150000"/>
                        </a:lnSpc>
                        <a:spcBef>
                          <a:spcPts val="0"/>
                        </a:spcBef>
                        <a:spcAft>
                          <a:spcPts val="1000"/>
                        </a:spcAft>
                        <a:buNone/>
                      </a:pPr>
                      <a:r>
                        <a:rPr b="1" lang="en" sz="1300">
                          <a:latin typeface="Open Sans"/>
                          <a:ea typeface="Open Sans"/>
                          <a:cs typeface="Open Sans"/>
                          <a:sym typeface="Open Sans"/>
                        </a:rPr>
                        <a:t>З/П Администратора</a:t>
                      </a:r>
                      <a:endParaRPr b="1"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solidFill>
                      <a:srgbClr val="DBDBDB"/>
                    </a:solidFill>
                  </a:tcPr>
                </a:tc>
              </a:tr>
              <a:tr h="438875">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С 5000 до 10000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1000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r h="438875">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С 10000 до 15000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1250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r h="438875">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С 15000 до 20000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1500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r h="438875">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С 20000 до 25000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1750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r h="438875">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С 25000 до 30000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2000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r h="438875">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С 30000 до 35000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ctr">
                        <a:lnSpc>
                          <a:spcPct val="150000"/>
                        </a:lnSpc>
                        <a:spcBef>
                          <a:spcPts val="0"/>
                        </a:spcBef>
                        <a:spcAft>
                          <a:spcPts val="1000"/>
                        </a:spcAft>
                        <a:buNone/>
                      </a:pPr>
                      <a:r>
                        <a:rPr lang="en" sz="1300">
                          <a:latin typeface="Open Sans"/>
                          <a:ea typeface="Open Sans"/>
                          <a:cs typeface="Open Sans"/>
                          <a:sym typeface="Open Sans"/>
                        </a:rPr>
                        <a:t>2500</a:t>
                      </a:r>
                      <a:endParaRPr sz="1300">
                        <a:latin typeface="Open Sans"/>
                        <a:ea typeface="Open Sans"/>
                        <a:cs typeface="Open Sans"/>
                        <a:sym typeface="Open Sans"/>
                      </a:endParaRPr>
                    </a:p>
                  </a:txBody>
                  <a:tcPr marT="0" marB="0" marR="68575" marL="68575">
                    <a:lnL cap="flat" cmpd="sng" w="6350">
                      <a:solidFill>
                        <a:srgbClr val="000000"/>
                      </a:solidFill>
                      <a:prstDash val="solid"/>
                      <a:round/>
                      <a:headEnd len="sm" w="sm" type="none"/>
                      <a:tailEnd len="sm" w="sm" type="none"/>
                    </a:lnL>
                    <a:lnR cap="flat" cmpd="sng" w="6350">
                      <a:solidFill>
                        <a:srgbClr val="000000"/>
                      </a:solidFill>
                      <a:prstDash val="solid"/>
                      <a:round/>
                      <a:headEnd len="sm" w="sm" type="none"/>
                      <a:tailEnd len="sm" w="sm" type="none"/>
                    </a:lnR>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bl>
          </a:graphicData>
        </a:graphic>
      </p:graphicFrame>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7" name="Shape 3257"/>
        <p:cNvGrpSpPr/>
        <p:nvPr/>
      </p:nvGrpSpPr>
      <p:grpSpPr>
        <a:xfrm>
          <a:off x="0" y="0"/>
          <a:ext cx="0" cy="0"/>
          <a:chOff x="0" y="0"/>
          <a:chExt cx="0" cy="0"/>
        </a:xfrm>
      </p:grpSpPr>
      <p:sp>
        <p:nvSpPr>
          <p:cNvPr id="3258" name="Google Shape;3258;p166"/>
          <p:cNvSpPr txBox="1"/>
          <p:nvPr>
            <p:ph type="title"/>
          </p:nvPr>
        </p:nvSpPr>
        <p:spPr>
          <a:xfrm>
            <a:off x="294125" y="3008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Мотивация сотрудников</a:t>
            </a:r>
            <a:endParaRPr/>
          </a:p>
        </p:txBody>
      </p:sp>
      <p:sp>
        <p:nvSpPr>
          <p:cNvPr id="3259" name="Google Shape;3259;p166"/>
          <p:cNvSpPr txBox="1"/>
          <p:nvPr/>
        </p:nvSpPr>
        <p:spPr>
          <a:xfrm>
            <a:off x="400450" y="2403150"/>
            <a:ext cx="8143500" cy="8517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Барберы получают 50% от заработанной конкретным сотрудником выручки ежедневно.</a:t>
            </a:r>
            <a:endParaRPr>
              <a:solidFill>
                <a:schemeClr val="dk1"/>
              </a:solidFill>
              <a:latin typeface="Open Sans"/>
              <a:ea typeface="Open Sans"/>
              <a:cs typeface="Open Sans"/>
              <a:sym typeface="Open Sans"/>
            </a:endParaRPr>
          </a:p>
          <a:p>
            <a:pPr indent="0" lvl="0" marL="0" rtl="0" algn="just">
              <a:lnSpc>
                <a:spcPct val="150000"/>
              </a:lnSpc>
              <a:spcBef>
                <a:spcPts val="1000"/>
              </a:spcBef>
              <a:spcAft>
                <a:spcPts val="1000"/>
              </a:spcAft>
              <a:buNone/>
            </a:pPr>
            <a:r>
              <a:t/>
            </a:r>
            <a:endParaRPr>
              <a:solidFill>
                <a:schemeClr val="dk1"/>
              </a:solidFill>
              <a:latin typeface="Open Sans"/>
              <a:ea typeface="Open Sans"/>
              <a:cs typeface="Open Sans"/>
              <a:sym typeface="Open Sans"/>
            </a:endParaRPr>
          </a:p>
        </p:txBody>
      </p: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3" name="Shape 3263"/>
        <p:cNvGrpSpPr/>
        <p:nvPr/>
      </p:nvGrpSpPr>
      <p:grpSpPr>
        <a:xfrm>
          <a:off x="0" y="0"/>
          <a:ext cx="0" cy="0"/>
          <a:chOff x="0" y="0"/>
          <a:chExt cx="0" cy="0"/>
        </a:xfrm>
      </p:grpSpPr>
      <p:sp>
        <p:nvSpPr>
          <p:cNvPr id="3264" name="Google Shape;3264;p167"/>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Увольнение сотрудников</a:t>
            </a:r>
            <a:endParaRPr/>
          </a:p>
        </p:txBody>
      </p:sp>
      <p:sp>
        <p:nvSpPr>
          <p:cNvPr id="3265" name="Google Shape;3265;p167"/>
          <p:cNvSpPr txBox="1"/>
          <p:nvPr/>
        </p:nvSpPr>
        <p:spPr>
          <a:xfrm>
            <a:off x="487825" y="2195125"/>
            <a:ext cx="7704000" cy="20883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1400"/>
              </a:spcBef>
              <a:spcAft>
                <a:spcPts val="0"/>
              </a:spcAft>
              <a:buNone/>
            </a:pPr>
            <a:r>
              <a:rPr lang="en">
                <a:solidFill>
                  <a:schemeClr val="dk1"/>
                </a:solidFill>
                <a:latin typeface="Open Sans"/>
                <a:ea typeface="Open Sans"/>
                <a:cs typeface="Open Sans"/>
                <a:sym typeface="Open Sans"/>
              </a:rPr>
              <a:t>При увольнении основным моментом является полное соблюдение прав работника и защита его от незаконного увольнения, гарантией этого является то, что все основания расторжения трудового договора закреплены в </a:t>
            </a:r>
            <a:r>
              <a:rPr lang="en" u="sng">
                <a:solidFill>
                  <a:srgbClr val="0000FF"/>
                </a:solidFill>
                <a:latin typeface="Open Sans"/>
                <a:ea typeface="Open Sans"/>
                <a:cs typeface="Open Sans"/>
                <a:sym typeface="Open Sans"/>
                <a:hlinkClick r:id="rId3">
                  <a:extLst>
                    <a:ext uri="{A12FA001-AC4F-418D-AE19-62706E023703}">
                      <ahyp:hlinkClr val="tx"/>
                    </a:ext>
                  </a:extLst>
                </a:hlinkClick>
              </a:rPr>
              <a:t>Трудовом кодексе Российской Федерации</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140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t/>
            </a:r>
            <a:endParaRPr/>
          </a:p>
        </p:txBody>
      </p:sp>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9" name="Shape 3269"/>
        <p:cNvGrpSpPr/>
        <p:nvPr/>
      </p:nvGrpSpPr>
      <p:grpSpPr>
        <a:xfrm>
          <a:off x="0" y="0"/>
          <a:ext cx="0" cy="0"/>
          <a:chOff x="0" y="0"/>
          <a:chExt cx="0" cy="0"/>
        </a:xfrm>
      </p:grpSpPr>
      <p:sp>
        <p:nvSpPr>
          <p:cNvPr id="3270" name="Google Shape;3270;p168"/>
          <p:cNvSpPr txBox="1"/>
          <p:nvPr>
            <p:ph type="title"/>
          </p:nvPr>
        </p:nvSpPr>
        <p:spPr>
          <a:xfrm>
            <a:off x="294125" y="4514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Виды отпусков</a:t>
            </a:r>
            <a:endParaRPr/>
          </a:p>
        </p:txBody>
      </p:sp>
      <p:sp>
        <p:nvSpPr>
          <p:cNvPr id="3271" name="Google Shape;3271;p168"/>
          <p:cNvSpPr txBox="1"/>
          <p:nvPr/>
        </p:nvSpPr>
        <p:spPr>
          <a:xfrm>
            <a:off x="373050" y="2080325"/>
            <a:ext cx="8170800" cy="12261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1400"/>
              </a:spcBef>
              <a:spcAft>
                <a:spcPts val="0"/>
              </a:spcAft>
              <a:buNone/>
            </a:pPr>
            <a:r>
              <a:rPr lang="en">
                <a:solidFill>
                  <a:schemeClr val="dk1"/>
                </a:solidFill>
                <a:latin typeface="Open Sans"/>
                <a:ea typeface="Open Sans"/>
                <a:cs typeface="Open Sans"/>
                <a:sym typeface="Open Sans"/>
              </a:rPr>
              <a:t>Отпуск – временное освобождение от работы в будние дни на определённый период времени для отдыха и иных социальных целей с сохранением прежней работы.</a:t>
            </a:r>
            <a:endParaRPr>
              <a:solidFill>
                <a:schemeClr val="dk1"/>
              </a:solidFill>
              <a:latin typeface="Open Sans"/>
              <a:ea typeface="Open Sans"/>
              <a:cs typeface="Open Sans"/>
              <a:sym typeface="Open Sans"/>
            </a:endParaRPr>
          </a:p>
          <a:p>
            <a:pPr indent="0" lvl="0" marL="0" rtl="0" algn="just">
              <a:lnSpc>
                <a:spcPct val="150000"/>
              </a:lnSpc>
              <a:spcBef>
                <a:spcPts val="1400"/>
              </a:spcBef>
              <a:spcAft>
                <a:spcPts val="1000"/>
              </a:spcAft>
              <a:buNone/>
            </a:pPr>
            <a:r>
              <a:t/>
            </a:r>
            <a:endParaRPr>
              <a:solidFill>
                <a:schemeClr val="dk1"/>
              </a:solidFill>
              <a:latin typeface="Open Sans"/>
              <a:ea typeface="Open Sans"/>
              <a:cs typeface="Open Sans"/>
              <a:sym typeface="Open Sans"/>
            </a:endParaRPr>
          </a:p>
        </p:txBody>
      </p:sp>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5" name="Shape 3275"/>
        <p:cNvGrpSpPr/>
        <p:nvPr/>
      </p:nvGrpSpPr>
      <p:grpSpPr>
        <a:xfrm>
          <a:off x="0" y="0"/>
          <a:ext cx="0" cy="0"/>
          <a:chOff x="0" y="0"/>
          <a:chExt cx="0" cy="0"/>
        </a:xfrm>
      </p:grpSpPr>
      <p:sp>
        <p:nvSpPr>
          <p:cNvPr id="3276" name="Google Shape;3276;p169"/>
          <p:cNvSpPr txBox="1"/>
          <p:nvPr>
            <p:ph type="title"/>
          </p:nvPr>
        </p:nvSpPr>
        <p:spPr>
          <a:xfrm>
            <a:off x="294125" y="4514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Виды отпусков</a:t>
            </a:r>
            <a:endParaRPr/>
          </a:p>
        </p:txBody>
      </p:sp>
      <p:sp>
        <p:nvSpPr>
          <p:cNvPr id="3277" name="Google Shape;3277;p169"/>
          <p:cNvSpPr txBox="1"/>
          <p:nvPr/>
        </p:nvSpPr>
        <p:spPr>
          <a:xfrm>
            <a:off x="394575" y="1444500"/>
            <a:ext cx="8170800" cy="33813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1400"/>
              </a:spcBef>
              <a:spcAft>
                <a:spcPts val="0"/>
              </a:spcAft>
              <a:buNone/>
            </a:pPr>
            <a:r>
              <a:rPr b="1" lang="en">
                <a:solidFill>
                  <a:schemeClr val="dk1"/>
                </a:solidFill>
                <a:latin typeface="Open Sans"/>
                <a:ea typeface="Open Sans"/>
                <a:cs typeface="Open Sans"/>
                <a:sym typeface="Open Sans"/>
              </a:rPr>
              <a:t>Ежегодный основной оплачиваемый отпуск</a:t>
            </a:r>
            <a:endParaRPr>
              <a:solidFill>
                <a:schemeClr val="dk1"/>
              </a:solidFill>
              <a:latin typeface="Open Sans"/>
              <a:ea typeface="Open Sans"/>
              <a:cs typeface="Open Sans"/>
              <a:sym typeface="Open Sans"/>
            </a:endParaRPr>
          </a:p>
          <a:p>
            <a:pPr indent="450215" lvl="0" marL="0" rtl="0" algn="just">
              <a:lnSpc>
                <a:spcPct val="150000"/>
              </a:lnSpc>
              <a:spcBef>
                <a:spcPts val="1400"/>
              </a:spcBef>
              <a:spcAft>
                <a:spcPts val="0"/>
              </a:spcAft>
              <a:buNone/>
            </a:pPr>
            <a:r>
              <a:rPr lang="en">
                <a:solidFill>
                  <a:schemeClr val="dk1"/>
                </a:solidFill>
                <a:latin typeface="Open Sans"/>
                <a:ea typeface="Open Sans"/>
                <a:cs typeface="Open Sans"/>
                <a:sym typeface="Open Sans"/>
              </a:rPr>
              <a:t>Ежегодный основной оплачиваемый отпуск можно разделить на:</a:t>
            </a:r>
            <a:endParaRPr>
              <a:solidFill>
                <a:schemeClr val="dk1"/>
              </a:solidFill>
              <a:latin typeface="Open Sans"/>
              <a:ea typeface="Open Sans"/>
              <a:cs typeface="Open Sans"/>
              <a:sym typeface="Open Sans"/>
            </a:endParaRPr>
          </a:p>
          <a:p>
            <a:pPr indent="361315" lvl="0" marL="0" rtl="0" algn="just">
              <a:lnSpc>
                <a:spcPct val="150000"/>
              </a:lnSpc>
              <a:spcBef>
                <a:spcPts val="1400"/>
              </a:spcBef>
              <a:spcAft>
                <a:spcPts val="0"/>
              </a:spcAft>
              <a:buClr>
                <a:schemeClr val="accent1"/>
              </a:buClr>
              <a:buSzPts val="1400"/>
              <a:buFont typeface="Open Sans"/>
              <a:buChar char="●"/>
            </a:pPr>
            <a:r>
              <a:rPr lang="en">
                <a:solidFill>
                  <a:schemeClr val="dk1"/>
                </a:solidFill>
                <a:latin typeface="Open Sans"/>
                <a:ea typeface="Open Sans"/>
                <a:cs typeface="Open Sans"/>
                <a:sym typeface="Open Sans"/>
              </a:rPr>
              <a:t>отпуск стандартной продолжительности – 28 календарных дней (ст. 115 ТК РФ);</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accent1"/>
              </a:buClr>
              <a:buSzPts val="1400"/>
              <a:buFont typeface="Open Sans"/>
              <a:buChar char="●"/>
            </a:pPr>
            <a:r>
              <a:rPr lang="en">
                <a:solidFill>
                  <a:schemeClr val="dk1"/>
                </a:solidFill>
                <a:latin typeface="Open Sans"/>
                <a:ea typeface="Open Sans"/>
                <a:cs typeface="Open Sans"/>
                <a:sym typeface="Open Sans"/>
              </a:rPr>
              <a:t>ежегодный основной оплачиваемый отпуск предоставляется работникам в соответствии с графиком отпусков. Кроме того, основной отпуск может быть предоставлен с согласия работодателя не по графику по 7 дней и 14 дней.</a:t>
            </a:r>
            <a:endParaRPr>
              <a:solidFill>
                <a:schemeClr val="dk1"/>
              </a:solidFill>
              <a:latin typeface="Open Sans"/>
              <a:ea typeface="Open Sans"/>
              <a:cs typeface="Open Sans"/>
              <a:sym typeface="Open Sans"/>
            </a:endParaRPr>
          </a:p>
          <a:p>
            <a:pPr indent="450215" lvl="0" marL="0" rtl="0" algn="just">
              <a:lnSpc>
                <a:spcPct val="150000"/>
              </a:lnSpc>
              <a:spcBef>
                <a:spcPts val="14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50000"/>
              </a:lnSpc>
              <a:spcBef>
                <a:spcPts val="1400"/>
              </a:spcBef>
              <a:spcAft>
                <a:spcPts val="1000"/>
              </a:spcAft>
              <a:buNone/>
            </a:pPr>
            <a:r>
              <a:t/>
            </a:r>
            <a:endParaRPr>
              <a:solidFill>
                <a:schemeClr val="dk1"/>
              </a:solidFill>
              <a:latin typeface="Open Sans"/>
              <a:ea typeface="Open Sans"/>
              <a:cs typeface="Open Sans"/>
              <a:sym typeface="Open Sans"/>
            </a:endParaRPr>
          </a:p>
        </p:txBody>
      </p:sp>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1" name="Shape 3281"/>
        <p:cNvGrpSpPr/>
        <p:nvPr/>
      </p:nvGrpSpPr>
      <p:grpSpPr>
        <a:xfrm>
          <a:off x="0" y="0"/>
          <a:ext cx="0" cy="0"/>
          <a:chOff x="0" y="0"/>
          <a:chExt cx="0" cy="0"/>
        </a:xfrm>
      </p:grpSpPr>
      <p:sp>
        <p:nvSpPr>
          <p:cNvPr id="3282" name="Google Shape;3282;p170"/>
          <p:cNvSpPr txBox="1"/>
          <p:nvPr>
            <p:ph type="title"/>
          </p:nvPr>
        </p:nvSpPr>
        <p:spPr>
          <a:xfrm>
            <a:off x="294125" y="4514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Виды отпусков</a:t>
            </a:r>
            <a:endParaRPr/>
          </a:p>
        </p:txBody>
      </p:sp>
      <p:sp>
        <p:nvSpPr>
          <p:cNvPr id="3283" name="Google Shape;3283;p170"/>
          <p:cNvSpPr txBox="1"/>
          <p:nvPr/>
        </p:nvSpPr>
        <p:spPr>
          <a:xfrm>
            <a:off x="444775" y="1298425"/>
            <a:ext cx="8170800" cy="29040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1400"/>
              </a:spcBef>
              <a:spcAft>
                <a:spcPts val="0"/>
              </a:spcAft>
              <a:buNone/>
            </a:pPr>
            <a:r>
              <a:rPr b="1" lang="en" sz="1300">
                <a:solidFill>
                  <a:schemeClr val="dk1"/>
                </a:solidFill>
                <a:latin typeface="Open Sans"/>
                <a:ea typeface="Open Sans"/>
                <a:cs typeface="Open Sans"/>
                <a:sym typeface="Open Sans"/>
              </a:rPr>
              <a:t>Отпуск без сохранения заработной платы</a:t>
            </a:r>
            <a:endParaRPr sz="1300">
              <a:solidFill>
                <a:schemeClr val="dk1"/>
              </a:solidFill>
              <a:latin typeface="Open Sans"/>
              <a:ea typeface="Open Sans"/>
              <a:cs typeface="Open Sans"/>
              <a:sym typeface="Open Sans"/>
            </a:endParaRPr>
          </a:p>
          <a:p>
            <a:pPr indent="450215" lvl="0" marL="0" rtl="0" algn="just">
              <a:lnSpc>
                <a:spcPct val="150000"/>
              </a:lnSpc>
              <a:spcBef>
                <a:spcPts val="1400"/>
              </a:spcBef>
              <a:spcAft>
                <a:spcPts val="0"/>
              </a:spcAft>
              <a:buNone/>
            </a:pPr>
            <a:r>
              <a:rPr lang="en" sz="1300">
                <a:solidFill>
                  <a:schemeClr val="dk1"/>
                </a:solidFill>
                <a:latin typeface="Open Sans"/>
                <a:ea typeface="Open Sans"/>
                <a:cs typeface="Open Sans"/>
                <a:sym typeface="Open Sans"/>
              </a:rPr>
              <a:t>Данный вид отпуск может быть предоставлен работнику:</a:t>
            </a:r>
            <a:endParaRPr sz="1300">
              <a:solidFill>
                <a:schemeClr val="dk1"/>
              </a:solidFill>
              <a:latin typeface="Open Sans"/>
              <a:ea typeface="Open Sans"/>
              <a:cs typeface="Open Sans"/>
              <a:sym typeface="Open Sans"/>
            </a:endParaRPr>
          </a:p>
          <a:p>
            <a:pPr indent="367665" lvl="0" marL="0" rtl="0" algn="just">
              <a:lnSpc>
                <a:spcPct val="150000"/>
              </a:lnSpc>
              <a:spcBef>
                <a:spcPts val="1400"/>
              </a:spcBef>
              <a:spcAft>
                <a:spcPts val="0"/>
              </a:spcAft>
              <a:buClr>
                <a:schemeClr val="accent1"/>
              </a:buClr>
              <a:buSzPts val="1300"/>
              <a:buFont typeface="Open Sans"/>
              <a:buChar char="●"/>
            </a:pPr>
            <a:r>
              <a:rPr lang="en" sz="1300">
                <a:solidFill>
                  <a:schemeClr val="dk1"/>
                </a:solidFill>
                <a:latin typeface="Open Sans"/>
                <a:ea typeface="Open Sans"/>
                <a:cs typeface="Open Sans"/>
                <a:sym typeface="Open Sans"/>
              </a:rPr>
              <a:t>в определенных случаях в обязательном порядке по заявлению работника;</a:t>
            </a:r>
            <a:endParaRPr sz="1300">
              <a:solidFill>
                <a:schemeClr val="dk1"/>
              </a:solidFill>
              <a:latin typeface="Open Sans"/>
              <a:ea typeface="Open Sans"/>
              <a:cs typeface="Open Sans"/>
              <a:sym typeface="Open Sans"/>
            </a:endParaRPr>
          </a:p>
          <a:p>
            <a:pPr indent="367665" lvl="0" marL="0" rtl="0" algn="just">
              <a:lnSpc>
                <a:spcPct val="150000"/>
              </a:lnSpc>
              <a:spcBef>
                <a:spcPts val="0"/>
              </a:spcBef>
              <a:spcAft>
                <a:spcPts val="0"/>
              </a:spcAft>
              <a:buClr>
                <a:schemeClr val="accent1"/>
              </a:buClr>
              <a:buSzPts val="1300"/>
              <a:buFont typeface="Open Sans"/>
              <a:buChar char="●"/>
            </a:pPr>
            <a:r>
              <a:rPr lang="en" sz="1300">
                <a:solidFill>
                  <a:schemeClr val="dk1"/>
                </a:solidFill>
                <a:latin typeface="Open Sans"/>
                <a:ea typeface="Open Sans"/>
                <a:cs typeface="Open Sans"/>
                <a:sym typeface="Open Sans"/>
              </a:rPr>
              <a:t>с согласия работодателя.</a:t>
            </a:r>
            <a:endParaRPr sz="1300">
              <a:solidFill>
                <a:schemeClr val="dk1"/>
              </a:solidFill>
              <a:latin typeface="Open Sans"/>
              <a:ea typeface="Open Sans"/>
              <a:cs typeface="Open Sans"/>
              <a:sym typeface="Open Sans"/>
            </a:endParaRPr>
          </a:p>
          <a:p>
            <a:pPr indent="450215" lvl="0" marL="0" rtl="0" algn="just">
              <a:lnSpc>
                <a:spcPct val="150000"/>
              </a:lnSpc>
              <a:spcBef>
                <a:spcPts val="1400"/>
              </a:spcBef>
              <a:spcAft>
                <a:spcPts val="0"/>
              </a:spcAft>
              <a:buNone/>
            </a:pPr>
            <a:r>
              <a:rPr b="1" i="1" lang="en" sz="1300">
                <a:solidFill>
                  <a:schemeClr val="dk1"/>
                </a:solidFill>
                <a:latin typeface="Open Sans"/>
                <a:ea typeface="Open Sans"/>
                <a:cs typeface="Open Sans"/>
                <a:sym typeface="Open Sans"/>
              </a:rPr>
              <a:t>Для предоставления отпуска необходимо подать заявление о предоставлении отпуска.</a:t>
            </a:r>
            <a:endParaRPr b="1" i="1" sz="1300">
              <a:solidFill>
                <a:schemeClr val="dk1"/>
              </a:solidFill>
              <a:latin typeface="Open Sans"/>
              <a:ea typeface="Open Sans"/>
              <a:cs typeface="Open Sans"/>
              <a:sym typeface="Open Sans"/>
            </a:endParaRPr>
          </a:p>
          <a:p>
            <a:pPr indent="0" lvl="0" marL="0" rtl="0" algn="just">
              <a:lnSpc>
                <a:spcPct val="150000"/>
              </a:lnSpc>
              <a:spcBef>
                <a:spcPts val="1400"/>
              </a:spcBef>
              <a:spcAft>
                <a:spcPts val="1400"/>
              </a:spcAft>
              <a:buNone/>
            </a:pPr>
            <a:r>
              <a:rPr b="1" i="1" lang="en" sz="1300">
                <a:solidFill>
                  <a:schemeClr val="dk1"/>
                </a:solidFill>
                <a:latin typeface="Open Sans"/>
                <a:ea typeface="Open Sans"/>
                <a:cs typeface="Open Sans"/>
                <a:sym typeface="Open Sans"/>
              </a:rPr>
              <a:t>	</a:t>
            </a:r>
            <a:r>
              <a:rPr lang="en" sz="1300">
                <a:solidFill>
                  <a:schemeClr val="dk1"/>
                </a:solidFill>
                <a:latin typeface="Open Sans"/>
                <a:ea typeface="Open Sans"/>
                <a:cs typeface="Open Sans"/>
                <a:sym typeface="Open Sans"/>
              </a:rPr>
              <a:t>График отпусков следует составлять в начале года на весь год, чтобы не вышло так, что одновременно в отпуск ушли несколько сотрудников.</a:t>
            </a:r>
            <a:endParaRPr sz="1300">
              <a:solidFill>
                <a:schemeClr val="dk1"/>
              </a:solidFill>
              <a:latin typeface="Open Sans"/>
              <a:ea typeface="Open Sans"/>
              <a:cs typeface="Open Sans"/>
              <a:sym typeface="Open Sans"/>
            </a:endParaRP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7" name="Shape 3287"/>
        <p:cNvGrpSpPr/>
        <p:nvPr/>
      </p:nvGrpSpPr>
      <p:grpSpPr>
        <a:xfrm>
          <a:off x="0" y="0"/>
          <a:ext cx="0" cy="0"/>
          <a:chOff x="0" y="0"/>
          <a:chExt cx="0" cy="0"/>
        </a:xfrm>
      </p:grpSpPr>
      <p:sp>
        <p:nvSpPr>
          <p:cNvPr id="3288" name="Google Shape;3288;p171"/>
          <p:cNvSpPr txBox="1"/>
          <p:nvPr>
            <p:ph type="title"/>
          </p:nvPr>
        </p:nvSpPr>
        <p:spPr>
          <a:xfrm>
            <a:off x="294125" y="5877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Увольнение сотрудников</a:t>
            </a:r>
            <a:endParaRPr/>
          </a:p>
        </p:txBody>
      </p:sp>
      <p:sp>
        <p:nvSpPr>
          <p:cNvPr id="3289" name="Google Shape;3289;p171"/>
          <p:cNvSpPr txBox="1"/>
          <p:nvPr/>
        </p:nvSpPr>
        <p:spPr>
          <a:xfrm>
            <a:off x="358700" y="2302750"/>
            <a:ext cx="8170800" cy="7233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1400"/>
              </a:spcBef>
              <a:spcAft>
                <a:spcPts val="1400"/>
              </a:spcAft>
              <a:buClr>
                <a:schemeClr val="dk1"/>
              </a:buClr>
              <a:buSzPts val="1100"/>
              <a:buFont typeface="Arial"/>
              <a:buNone/>
            </a:pPr>
            <a:r>
              <a:rPr lang="en">
                <a:solidFill>
                  <a:schemeClr val="dk1"/>
                </a:solidFill>
                <a:latin typeface="Open Sans"/>
                <a:ea typeface="Open Sans"/>
                <a:cs typeface="Open Sans"/>
                <a:sym typeface="Open Sans"/>
              </a:rPr>
              <a:t>Прекращение трудовых отношений между сотрудником и работодателем описаны в трудовом договоре и регулируются трудовым законодательством РФ. </a:t>
            </a:r>
            <a:endParaRPr>
              <a:solidFill>
                <a:schemeClr val="dk1"/>
              </a:solidFill>
              <a:latin typeface="Open Sans"/>
              <a:ea typeface="Open Sans"/>
              <a:cs typeface="Open Sans"/>
              <a:sym typeface="Open Sans"/>
            </a:endParaRPr>
          </a:p>
        </p:txBody>
      </p:sp>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3" name="Shape 3293"/>
        <p:cNvGrpSpPr/>
        <p:nvPr/>
      </p:nvGrpSpPr>
      <p:grpSpPr>
        <a:xfrm>
          <a:off x="0" y="0"/>
          <a:ext cx="0" cy="0"/>
          <a:chOff x="0" y="0"/>
          <a:chExt cx="0" cy="0"/>
        </a:xfrm>
      </p:grpSpPr>
      <p:sp>
        <p:nvSpPr>
          <p:cNvPr id="3294" name="Google Shape;3294;p172"/>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Увольнение сотрудников</a:t>
            </a:r>
            <a:endParaRPr/>
          </a:p>
        </p:txBody>
      </p:sp>
      <p:sp>
        <p:nvSpPr>
          <p:cNvPr id="3295" name="Google Shape;3295;p172"/>
          <p:cNvSpPr txBox="1"/>
          <p:nvPr/>
        </p:nvSpPr>
        <p:spPr>
          <a:xfrm>
            <a:off x="615675" y="1339750"/>
            <a:ext cx="77040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Список документов при увольнении:</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1. Расчетный лист (платежная ведомость).</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2. Заявление об увольнении в свободной форме с датой увольнения (остается у работодателя).</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3. Приказ об увольнении (остается у работодателя, подписанный сотрудником). Сотруднику может выдаваться заверенная Копия (по требованию).</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4. Справка о сумме заработка 182н (на руки) </a:t>
            </a:r>
            <a:r>
              <a:rPr lang="en">
                <a:latin typeface="Open Sans"/>
                <a:ea typeface="Open Sans"/>
                <a:cs typeface="Open Sans"/>
                <a:sym typeface="Open Sans"/>
              </a:rPr>
              <a:t>Выдается</a:t>
            </a:r>
            <a:r>
              <a:rPr lang="en">
                <a:latin typeface="Open Sans"/>
                <a:ea typeface="Open Sans"/>
                <a:cs typeface="Open Sans"/>
                <a:sym typeface="Open Sans"/>
              </a:rPr>
              <a:t> в день увольнения (подп. 3 п. 2 ст. 4.1 Закона № 255-ФЗ). Заполняется согласно приказу Минтруда России от 30.04.2013 № 182н (в редакции от 09.01.2017 № 1н).</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5. Справка 2НДФЛ (на руки).</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6. Трудовой Договор (один экземпляр, подписанный работодателем, отдается на руки работнику, второй экземпляр, подписанный сотрудником, остается у работодателя).</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2" name="Shape 1592"/>
        <p:cNvGrpSpPr/>
        <p:nvPr/>
      </p:nvGrpSpPr>
      <p:grpSpPr>
        <a:xfrm>
          <a:off x="0" y="0"/>
          <a:ext cx="0" cy="0"/>
          <a:chOff x="0" y="0"/>
          <a:chExt cx="0" cy="0"/>
        </a:xfrm>
      </p:grpSpPr>
      <p:sp>
        <p:nvSpPr>
          <p:cNvPr id="1593" name="Google Shape;1593;p47"/>
          <p:cNvSpPr txBox="1"/>
          <p:nvPr>
            <p:ph type="title"/>
          </p:nvPr>
        </p:nvSpPr>
        <p:spPr>
          <a:xfrm>
            <a:off x="643800" y="477600"/>
            <a:ext cx="473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Основы бренда</a:t>
            </a:r>
            <a:endParaRPr/>
          </a:p>
        </p:txBody>
      </p:sp>
      <p:pic>
        <p:nvPicPr>
          <p:cNvPr id="1594" name="Google Shape;1594;p47"/>
          <p:cNvPicPr preferRelativeResize="0"/>
          <p:nvPr/>
        </p:nvPicPr>
        <p:blipFill>
          <a:blip r:embed="rId3">
            <a:alphaModFix/>
          </a:blip>
          <a:stretch>
            <a:fillRect/>
          </a:stretch>
        </p:blipFill>
        <p:spPr>
          <a:xfrm>
            <a:off x="792000" y="1423400"/>
            <a:ext cx="2867976" cy="1656475"/>
          </a:xfrm>
          <a:prstGeom prst="rect">
            <a:avLst/>
          </a:prstGeom>
          <a:noFill/>
          <a:ln>
            <a:noFill/>
          </a:ln>
        </p:spPr>
      </p:pic>
      <p:pic>
        <p:nvPicPr>
          <p:cNvPr id="1595" name="Google Shape;1595;p47"/>
          <p:cNvPicPr preferRelativeResize="0"/>
          <p:nvPr/>
        </p:nvPicPr>
        <p:blipFill>
          <a:blip r:embed="rId4">
            <a:alphaModFix/>
          </a:blip>
          <a:stretch>
            <a:fillRect/>
          </a:stretch>
        </p:blipFill>
        <p:spPr>
          <a:xfrm>
            <a:off x="5061975" y="1327075"/>
            <a:ext cx="3430576" cy="3430574"/>
          </a:xfrm>
          <a:prstGeom prst="rect">
            <a:avLst/>
          </a:prstGeom>
          <a:noFill/>
          <a:ln>
            <a:noFill/>
          </a:ln>
        </p:spPr>
      </p:pic>
      <p:sp>
        <p:nvSpPr>
          <p:cNvPr id="1596" name="Google Shape;1596;p47"/>
          <p:cNvSpPr txBox="1"/>
          <p:nvPr>
            <p:ph idx="4" type="subTitle"/>
          </p:nvPr>
        </p:nvSpPr>
        <p:spPr>
          <a:xfrm>
            <a:off x="933200" y="3079875"/>
            <a:ext cx="950100" cy="303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latin typeface="Raleway"/>
                <a:ea typeface="Raleway"/>
                <a:cs typeface="Raleway"/>
                <a:sym typeface="Raleway"/>
              </a:rPr>
              <a:t>Символ</a:t>
            </a:r>
            <a:endParaRPr sz="1200">
              <a:latin typeface="Raleway"/>
              <a:ea typeface="Raleway"/>
              <a:cs typeface="Raleway"/>
              <a:sym typeface="Raleway"/>
            </a:endParaRPr>
          </a:p>
        </p:txBody>
      </p:sp>
      <p:sp>
        <p:nvSpPr>
          <p:cNvPr id="1597" name="Google Shape;1597;p47"/>
          <p:cNvSpPr txBox="1"/>
          <p:nvPr>
            <p:ph idx="4" type="subTitle"/>
          </p:nvPr>
        </p:nvSpPr>
        <p:spPr>
          <a:xfrm>
            <a:off x="2560050" y="3079875"/>
            <a:ext cx="950100" cy="303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latin typeface="Raleway"/>
                <a:ea typeface="Raleway"/>
                <a:cs typeface="Raleway"/>
                <a:sym typeface="Raleway"/>
              </a:rPr>
              <a:t>Логотип</a:t>
            </a:r>
            <a:endParaRPr sz="1200">
              <a:latin typeface="Raleway"/>
              <a:ea typeface="Raleway"/>
              <a:cs typeface="Raleway"/>
              <a:sym typeface="Raleway"/>
            </a:endParaRPr>
          </a:p>
        </p:txBody>
      </p:sp>
      <p:sp>
        <p:nvSpPr>
          <p:cNvPr id="1598" name="Google Shape;1598;p47"/>
          <p:cNvSpPr txBox="1"/>
          <p:nvPr>
            <p:ph idx="4" type="subTitle"/>
          </p:nvPr>
        </p:nvSpPr>
        <p:spPr>
          <a:xfrm>
            <a:off x="552200" y="3605375"/>
            <a:ext cx="4228200" cy="79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Логотип состоит из двух частей. </a:t>
            </a:r>
            <a:br>
              <a:rPr lang="en" sz="1200"/>
            </a:br>
            <a:r>
              <a:rPr lang="en" sz="1200"/>
              <a:t>Предусмотрено несколько вариантов компоновки логотипа. Основной является вертикальная версия.</a:t>
            </a:r>
            <a:endParaRPr sz="1200"/>
          </a:p>
        </p:txBody>
      </p:sp>
      <p:sp>
        <p:nvSpPr>
          <p:cNvPr id="1599" name="Google Shape;1599;p47"/>
          <p:cNvSpPr txBox="1"/>
          <p:nvPr>
            <p:ph idx="4" type="subTitle"/>
          </p:nvPr>
        </p:nvSpPr>
        <p:spPr>
          <a:xfrm>
            <a:off x="552200" y="4472275"/>
            <a:ext cx="4228200" cy="34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Обязательно к изучению: </a:t>
            </a:r>
            <a:r>
              <a:rPr lang="en" sz="1200" u="sng">
                <a:solidFill>
                  <a:schemeClr val="hlink"/>
                </a:solidFill>
                <a:hlinkClick r:id="rId5"/>
              </a:rPr>
              <a:t>брендбук Barber Clan</a:t>
            </a:r>
            <a:endParaRPr sz="1200" u="sng"/>
          </a:p>
        </p:txBody>
      </p:sp>
      <p:pic>
        <p:nvPicPr>
          <p:cNvPr id="1600" name="Google Shape;1600;p47"/>
          <p:cNvPicPr preferRelativeResize="0"/>
          <p:nvPr/>
        </p:nvPicPr>
        <p:blipFill>
          <a:blip r:embed="rId6">
            <a:alphaModFix/>
          </a:blip>
          <a:stretch>
            <a:fillRect/>
          </a:stretch>
        </p:blipFill>
        <p:spPr>
          <a:xfrm>
            <a:off x="254250" y="4485675"/>
            <a:ext cx="312675" cy="312675"/>
          </a:xfrm>
          <a:prstGeom prst="rect">
            <a:avLst/>
          </a:prstGeom>
          <a:noFill/>
          <a:ln>
            <a:noFill/>
          </a:ln>
        </p:spPr>
      </p:pic>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9" name="Shape 3299"/>
        <p:cNvGrpSpPr/>
        <p:nvPr/>
      </p:nvGrpSpPr>
      <p:grpSpPr>
        <a:xfrm>
          <a:off x="0" y="0"/>
          <a:ext cx="0" cy="0"/>
          <a:chOff x="0" y="0"/>
          <a:chExt cx="0" cy="0"/>
        </a:xfrm>
      </p:grpSpPr>
      <p:sp>
        <p:nvSpPr>
          <p:cNvPr id="3300" name="Google Shape;3300;p173"/>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Увольнение сотрудников</a:t>
            </a:r>
            <a:endParaRPr/>
          </a:p>
        </p:txBody>
      </p:sp>
      <p:pic>
        <p:nvPicPr>
          <p:cNvPr id="3301" name="Google Shape;3301;p173"/>
          <p:cNvPicPr preferRelativeResize="0"/>
          <p:nvPr/>
        </p:nvPicPr>
        <p:blipFill>
          <a:blip r:embed="rId3">
            <a:alphaModFix/>
          </a:blip>
          <a:stretch>
            <a:fillRect/>
          </a:stretch>
        </p:blipFill>
        <p:spPr>
          <a:xfrm>
            <a:off x="1515400" y="1176550"/>
            <a:ext cx="5953125" cy="3409950"/>
          </a:xfrm>
          <a:prstGeom prst="rect">
            <a:avLst/>
          </a:prstGeom>
          <a:noFill/>
          <a:ln>
            <a:noFill/>
          </a:ln>
        </p:spPr>
      </p:pic>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5" name="Shape 3305"/>
        <p:cNvGrpSpPr/>
        <p:nvPr/>
      </p:nvGrpSpPr>
      <p:grpSpPr>
        <a:xfrm>
          <a:off x="0" y="0"/>
          <a:ext cx="0" cy="0"/>
          <a:chOff x="0" y="0"/>
          <a:chExt cx="0" cy="0"/>
        </a:xfrm>
      </p:grpSpPr>
      <p:sp>
        <p:nvSpPr>
          <p:cNvPr id="3306" name="Google Shape;3306;p174"/>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Увольнение сотрудников</a:t>
            </a:r>
            <a:endParaRPr/>
          </a:p>
        </p:txBody>
      </p:sp>
      <p:sp>
        <p:nvSpPr>
          <p:cNvPr id="3307" name="Google Shape;3307;p174"/>
          <p:cNvSpPr txBox="1"/>
          <p:nvPr/>
        </p:nvSpPr>
        <p:spPr>
          <a:xfrm>
            <a:off x="487175" y="1545850"/>
            <a:ext cx="7467900" cy="3000000"/>
          </a:xfrm>
          <a:prstGeom prst="rect">
            <a:avLst/>
          </a:prstGeom>
          <a:noFill/>
          <a:ln>
            <a:noFill/>
          </a:ln>
        </p:spPr>
        <p:txBody>
          <a:bodyPr anchorCtr="0" anchor="ctr" bIns="91425" lIns="91425" spcFirstLastPara="1" rIns="91425" wrap="square" tIns="91425">
            <a:noAutofit/>
          </a:bodyPr>
          <a:lstStyle/>
          <a:p>
            <a:pPr indent="450215" lvl="0" marL="0" rtl="0" algn="just">
              <a:lnSpc>
                <a:spcPct val="150000"/>
              </a:lnSpc>
              <a:spcBef>
                <a:spcPts val="1400"/>
              </a:spcBef>
              <a:spcAft>
                <a:spcPts val="0"/>
              </a:spcAft>
              <a:buNone/>
            </a:pPr>
            <a:r>
              <a:rPr lang="en" sz="1300">
                <a:latin typeface="Open Sans"/>
                <a:ea typeface="Open Sans"/>
                <a:cs typeface="Open Sans"/>
                <a:sym typeface="Open Sans"/>
              </a:rPr>
              <a:t>Самый распространенный способ увольнения – расторжение трудового договора по инициативе работника. Процедура расторжения трудового договора на этом основании (по инициативе работника) не представляет особого труда. </a:t>
            </a:r>
            <a:endParaRPr sz="1300">
              <a:latin typeface="Open Sans"/>
              <a:ea typeface="Open Sans"/>
              <a:cs typeface="Open Sans"/>
              <a:sym typeface="Open Sans"/>
            </a:endParaRPr>
          </a:p>
          <a:p>
            <a:pPr indent="0" lvl="0" marL="0" rtl="0" algn="l">
              <a:lnSpc>
                <a:spcPct val="150000"/>
              </a:lnSpc>
              <a:spcBef>
                <a:spcPts val="1400"/>
              </a:spcBef>
              <a:spcAft>
                <a:spcPts val="0"/>
              </a:spcAft>
              <a:buNone/>
            </a:pPr>
            <a:r>
              <a:t/>
            </a:r>
            <a:endParaRPr sz="1300">
              <a:latin typeface="Open Sans"/>
              <a:ea typeface="Open Sans"/>
              <a:cs typeface="Open Sans"/>
              <a:sym typeface="Open Sans"/>
            </a:endParaRPr>
          </a:p>
          <a:p>
            <a:pPr indent="450215" lvl="0" marL="0" rtl="0" algn="just">
              <a:lnSpc>
                <a:spcPct val="150000"/>
              </a:lnSpc>
              <a:spcBef>
                <a:spcPts val="1400"/>
              </a:spcBef>
              <a:spcAft>
                <a:spcPts val="0"/>
              </a:spcAft>
              <a:buNone/>
            </a:pPr>
            <a:r>
              <a:rPr lang="en" sz="1300">
                <a:latin typeface="Open Sans"/>
                <a:ea typeface="Open Sans"/>
                <a:cs typeface="Open Sans"/>
                <a:sym typeface="Open Sans"/>
              </a:rPr>
              <a:t>После заполнения заявления об увольнении сотрудник работает еще 2 недели с даты его подписания, по согласованию с руководителем. За это время вам следует заняться поиском нового сотрудника.</a:t>
            </a:r>
            <a:endParaRPr sz="1300">
              <a:latin typeface="Open Sans"/>
              <a:ea typeface="Open Sans"/>
              <a:cs typeface="Open Sans"/>
              <a:sym typeface="Open Sans"/>
            </a:endParaRPr>
          </a:p>
          <a:p>
            <a:pPr indent="450215" lvl="0" marL="0" rtl="0" algn="just">
              <a:lnSpc>
                <a:spcPct val="150000"/>
              </a:lnSpc>
              <a:spcBef>
                <a:spcPts val="1400"/>
              </a:spcBef>
              <a:spcAft>
                <a:spcPts val="1400"/>
              </a:spcAft>
              <a:buNone/>
            </a:pPr>
            <a:r>
              <a:rPr lang="en" sz="1300">
                <a:highlight>
                  <a:srgbClr val="D9D9D9"/>
                </a:highlight>
                <a:latin typeface="Open Sans"/>
                <a:ea typeface="Open Sans"/>
                <a:cs typeface="Open Sans"/>
                <a:sym typeface="Open Sans"/>
              </a:rPr>
              <a:t>Все документы для увольнения сотрудника находятся </a:t>
            </a:r>
            <a:r>
              <a:rPr b="1" lang="en" sz="1300" u="sng">
                <a:solidFill>
                  <a:schemeClr val="hlink"/>
                </a:solidFill>
                <a:highlight>
                  <a:srgbClr val="D9D9D9"/>
                </a:highlight>
                <a:latin typeface="Open Sans"/>
                <a:ea typeface="Open Sans"/>
                <a:cs typeface="Open Sans"/>
                <a:sym typeface="Open Sans"/>
                <a:hlinkClick r:id="rId3"/>
              </a:rPr>
              <a:t>в Приложении.</a:t>
            </a:r>
            <a:endParaRPr b="1" sz="1300">
              <a:highlight>
                <a:srgbClr val="D9D9D9"/>
              </a:highlight>
              <a:latin typeface="Open Sans"/>
              <a:ea typeface="Open Sans"/>
              <a:cs typeface="Open Sans"/>
              <a:sym typeface="Open Sans"/>
            </a:endParaRPr>
          </a:p>
        </p:txBody>
      </p:sp>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1" name="Shape 3311"/>
        <p:cNvGrpSpPr/>
        <p:nvPr/>
      </p:nvGrpSpPr>
      <p:grpSpPr>
        <a:xfrm>
          <a:off x="0" y="0"/>
          <a:ext cx="0" cy="0"/>
          <a:chOff x="0" y="0"/>
          <a:chExt cx="0" cy="0"/>
        </a:xfrm>
      </p:grpSpPr>
      <p:pic>
        <p:nvPicPr>
          <p:cNvPr id="3312" name="Google Shape;3312;p175"/>
          <p:cNvPicPr preferRelativeResize="0"/>
          <p:nvPr/>
        </p:nvPicPr>
        <p:blipFill rotWithShape="1">
          <a:blip r:embed="rId3">
            <a:alphaModFix/>
          </a:blip>
          <a:srcRect b="0" l="0" r="8466" t="0"/>
          <a:stretch/>
        </p:blipFill>
        <p:spPr>
          <a:xfrm>
            <a:off x="5023525" y="1068750"/>
            <a:ext cx="4120476" cy="3006000"/>
          </a:xfrm>
          <a:prstGeom prst="rect">
            <a:avLst/>
          </a:prstGeom>
          <a:noFill/>
          <a:ln>
            <a:noFill/>
          </a:ln>
        </p:spPr>
      </p:pic>
      <p:sp>
        <p:nvSpPr>
          <p:cNvPr id="3313" name="Google Shape;3313;p175"/>
          <p:cNvSpPr/>
          <p:nvPr/>
        </p:nvSpPr>
        <p:spPr>
          <a:xfrm>
            <a:off x="4419600" y="1068750"/>
            <a:ext cx="2779200" cy="3006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75"/>
          <p:cNvSpPr/>
          <p:nvPr/>
        </p:nvSpPr>
        <p:spPr>
          <a:xfrm>
            <a:off x="465275" y="630000"/>
            <a:ext cx="5565600" cy="3938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75"/>
          <p:cNvSpPr txBox="1"/>
          <p:nvPr>
            <p:ph type="title"/>
          </p:nvPr>
        </p:nvSpPr>
        <p:spPr>
          <a:xfrm>
            <a:off x="720000" y="3244225"/>
            <a:ext cx="4975200" cy="10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РЕГЛАМЕНТЫ </a:t>
            </a:r>
            <a:br>
              <a:rPr lang="en"/>
            </a:br>
            <a:r>
              <a:rPr lang="en"/>
              <a:t>И </a:t>
            </a:r>
            <a:r>
              <a:rPr lang="en"/>
              <a:t>СТАНДАРТЫ ОКАЗАНИЯ УСЛУГ</a:t>
            </a:r>
            <a:endParaRPr/>
          </a:p>
          <a:p>
            <a:pPr indent="0" lvl="0" marL="0" rtl="0" algn="l">
              <a:spcBef>
                <a:spcPts val="0"/>
              </a:spcBef>
              <a:spcAft>
                <a:spcPts val="0"/>
              </a:spcAft>
              <a:buNone/>
            </a:pPr>
            <a:r>
              <a:t/>
            </a:r>
            <a:endParaRPr/>
          </a:p>
        </p:txBody>
      </p:sp>
      <p:sp>
        <p:nvSpPr>
          <p:cNvPr id="3316" name="Google Shape;3316;p175"/>
          <p:cNvSpPr txBox="1"/>
          <p:nvPr>
            <p:ph idx="2" type="title"/>
          </p:nvPr>
        </p:nvSpPr>
        <p:spPr>
          <a:xfrm>
            <a:off x="3369625" y="801450"/>
            <a:ext cx="2325600" cy="179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grpSp>
        <p:nvGrpSpPr>
          <p:cNvPr id="3317" name="Google Shape;3317;p175"/>
          <p:cNvGrpSpPr/>
          <p:nvPr/>
        </p:nvGrpSpPr>
        <p:grpSpPr>
          <a:xfrm>
            <a:off x="5923861" y="1725294"/>
            <a:ext cx="312682" cy="1748105"/>
            <a:chOff x="8954936" y="1923919"/>
            <a:chExt cx="312682" cy="1748105"/>
          </a:xfrm>
        </p:grpSpPr>
        <p:sp>
          <p:nvSpPr>
            <p:cNvPr id="3318" name="Google Shape;3318;p175"/>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75"/>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75"/>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75"/>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75"/>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75"/>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75"/>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75"/>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75"/>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75"/>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75"/>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75"/>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75"/>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75"/>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75"/>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75"/>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75"/>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75"/>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75"/>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75"/>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75"/>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75"/>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75"/>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75"/>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5" name="Shape 3345"/>
        <p:cNvGrpSpPr/>
        <p:nvPr/>
      </p:nvGrpSpPr>
      <p:grpSpPr>
        <a:xfrm>
          <a:off x="0" y="0"/>
          <a:ext cx="0" cy="0"/>
          <a:chOff x="0" y="0"/>
          <a:chExt cx="0" cy="0"/>
        </a:xfrm>
      </p:grpSpPr>
      <p:sp>
        <p:nvSpPr>
          <p:cNvPr id="3346" name="Google Shape;3346;p176"/>
          <p:cNvSpPr txBox="1"/>
          <p:nvPr>
            <p:ph idx="1" type="subTitle"/>
          </p:nvPr>
        </p:nvSpPr>
        <p:spPr>
          <a:xfrm>
            <a:off x="491400" y="1664400"/>
            <a:ext cx="6460200" cy="298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Данный раздел представляет собой выдержку ключевых пунктов главы “Место ведения бизнеса”.</a:t>
            </a:r>
            <a:endParaRPr sz="1300"/>
          </a:p>
          <a:p>
            <a:pPr indent="0" lvl="0" marL="0" rtl="0" algn="l">
              <a:lnSpc>
                <a:spcPct val="115000"/>
              </a:lnSpc>
              <a:spcBef>
                <a:spcPts val="1000"/>
              </a:spcBef>
              <a:spcAft>
                <a:spcPts val="0"/>
              </a:spcAft>
              <a:buNone/>
            </a:pPr>
            <a:r>
              <a:rPr lang="en" sz="1300"/>
              <a:t>В нем вы узнаете:</a:t>
            </a:r>
            <a:endParaRPr sz="1300"/>
          </a:p>
          <a:p>
            <a:pPr indent="-311150" lvl="0" marL="457200" rtl="0" algn="l">
              <a:lnSpc>
                <a:spcPct val="115000"/>
              </a:lnSpc>
              <a:spcBef>
                <a:spcPts val="1000"/>
              </a:spcBef>
              <a:spcAft>
                <a:spcPts val="0"/>
              </a:spcAft>
              <a:buClr>
                <a:schemeClr val="accent1"/>
              </a:buClr>
              <a:buSzPts val="1300"/>
              <a:buChar char="●"/>
            </a:pPr>
            <a:r>
              <a:rPr lang="en" sz="1300"/>
              <a:t>Стандарты сервиса в работе администратора</a:t>
            </a:r>
            <a:endParaRPr sz="1300"/>
          </a:p>
          <a:p>
            <a:pPr indent="-311150" lvl="0" marL="457200" rtl="0" algn="l">
              <a:lnSpc>
                <a:spcPct val="115000"/>
              </a:lnSpc>
              <a:spcBef>
                <a:spcPts val="1000"/>
              </a:spcBef>
              <a:spcAft>
                <a:spcPts val="0"/>
              </a:spcAft>
              <a:buClr>
                <a:schemeClr val="accent1"/>
              </a:buClr>
              <a:buSzPts val="1300"/>
              <a:buChar char="●"/>
            </a:pPr>
            <a:r>
              <a:rPr lang="en" sz="1300"/>
              <a:t>Работа с возражениями</a:t>
            </a:r>
            <a:endParaRPr sz="1300"/>
          </a:p>
          <a:p>
            <a:pPr indent="-311150" lvl="0" marL="457200" rtl="0" algn="l">
              <a:lnSpc>
                <a:spcPct val="115000"/>
              </a:lnSpc>
              <a:spcBef>
                <a:spcPts val="1000"/>
              </a:spcBef>
              <a:spcAft>
                <a:spcPts val="0"/>
              </a:spcAft>
              <a:buClr>
                <a:schemeClr val="accent1"/>
              </a:buClr>
              <a:buSzPts val="1300"/>
              <a:buChar char="●"/>
            </a:pPr>
            <a:r>
              <a:rPr lang="en" sz="1300"/>
              <a:t>Правила работы мастера</a:t>
            </a:r>
            <a:endParaRPr sz="1300"/>
          </a:p>
          <a:p>
            <a:pPr indent="0" lvl="0" marL="0" rtl="0" algn="l">
              <a:lnSpc>
                <a:spcPct val="115000"/>
              </a:lnSpc>
              <a:spcBef>
                <a:spcPts val="1000"/>
              </a:spcBef>
              <a:spcAft>
                <a:spcPts val="0"/>
              </a:spcAft>
              <a:buNone/>
            </a:pPr>
            <a:r>
              <a:t/>
            </a:r>
            <a:endParaRPr sz="1300"/>
          </a:p>
          <a:p>
            <a:pPr indent="0" lvl="0" marL="0" rtl="0" algn="l">
              <a:lnSpc>
                <a:spcPct val="115000"/>
              </a:lnSpc>
              <a:spcBef>
                <a:spcPts val="1000"/>
              </a:spcBef>
              <a:spcAft>
                <a:spcPts val="1000"/>
              </a:spcAft>
              <a:buClr>
                <a:schemeClr val="dk1"/>
              </a:buClr>
              <a:buSzPts val="1100"/>
              <a:buFont typeface="Arial"/>
              <a:buNone/>
            </a:pPr>
            <a:r>
              <a:rPr lang="en" sz="1300"/>
              <a:t>Подробнее в главе: </a:t>
            </a:r>
            <a:r>
              <a:rPr lang="en" sz="1300" u="sng">
                <a:solidFill>
                  <a:schemeClr val="hlink"/>
                </a:solidFill>
                <a:hlinkClick r:id="rId3"/>
              </a:rPr>
              <a:t>“Продажи”.</a:t>
            </a:r>
            <a:endParaRPr sz="1300"/>
          </a:p>
        </p:txBody>
      </p:sp>
      <p:sp>
        <p:nvSpPr>
          <p:cNvPr id="3347" name="Google Shape;3347;p176"/>
          <p:cNvSpPr txBox="1"/>
          <p:nvPr>
            <p:ph type="title"/>
          </p:nvPr>
        </p:nvSpPr>
        <p:spPr>
          <a:xfrm>
            <a:off x="453625" y="4611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Предисловие к разделу</a:t>
            </a:r>
            <a:endParaRPr/>
          </a:p>
        </p:txBody>
      </p:sp>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1" name="Shape 3351"/>
        <p:cNvGrpSpPr/>
        <p:nvPr/>
      </p:nvGrpSpPr>
      <p:grpSpPr>
        <a:xfrm>
          <a:off x="0" y="0"/>
          <a:ext cx="0" cy="0"/>
          <a:chOff x="0" y="0"/>
          <a:chExt cx="0" cy="0"/>
        </a:xfrm>
      </p:grpSpPr>
      <p:pic>
        <p:nvPicPr>
          <p:cNvPr id="3352" name="Google Shape;3352;p177"/>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3353" name="Google Shape;3353;p177"/>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77"/>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5" name="Google Shape;3355;p177"/>
          <p:cNvGrpSpPr/>
          <p:nvPr/>
        </p:nvGrpSpPr>
        <p:grpSpPr>
          <a:xfrm>
            <a:off x="8831314" y="1474774"/>
            <a:ext cx="312682" cy="2193963"/>
            <a:chOff x="8954936" y="1478060"/>
            <a:chExt cx="312682" cy="2193963"/>
          </a:xfrm>
        </p:grpSpPr>
        <p:sp>
          <p:nvSpPr>
            <p:cNvPr id="3356" name="Google Shape;3356;p177"/>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77"/>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77"/>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77"/>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77"/>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77"/>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77"/>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77"/>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77"/>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77"/>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77"/>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77"/>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77"/>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77"/>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77"/>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77"/>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77"/>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77"/>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77"/>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77"/>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77"/>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77"/>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77"/>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77"/>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77"/>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77"/>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77"/>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77"/>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77"/>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77"/>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6" name="Google Shape;3386;p177"/>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5</a:t>
            </a:r>
            <a:r>
              <a:rPr lang="en"/>
              <a:t>.1.</a:t>
            </a:r>
            <a:endParaRPr/>
          </a:p>
        </p:txBody>
      </p:sp>
      <p:sp>
        <p:nvSpPr>
          <p:cNvPr id="3387" name="Google Shape;3387;p177"/>
          <p:cNvSpPr txBox="1"/>
          <p:nvPr>
            <p:ph idx="1" type="subTitle"/>
          </p:nvPr>
        </p:nvSpPr>
        <p:spPr>
          <a:xfrm>
            <a:off x="720000" y="26809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Стандарты сервиса в работе администратора</a:t>
            </a:r>
            <a:endParaRPr b="1"/>
          </a:p>
        </p:txBody>
      </p:sp>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1" name="Shape 3391"/>
        <p:cNvGrpSpPr/>
        <p:nvPr/>
      </p:nvGrpSpPr>
      <p:grpSpPr>
        <a:xfrm>
          <a:off x="0" y="0"/>
          <a:ext cx="0" cy="0"/>
          <a:chOff x="0" y="0"/>
          <a:chExt cx="0" cy="0"/>
        </a:xfrm>
      </p:grpSpPr>
      <p:sp>
        <p:nvSpPr>
          <p:cNvPr id="3392" name="Google Shape;3392;p178"/>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Администратор</a:t>
            </a:r>
            <a:endParaRPr/>
          </a:p>
        </p:txBody>
      </p:sp>
      <p:sp>
        <p:nvSpPr>
          <p:cNvPr id="3393" name="Google Shape;3393;p178"/>
          <p:cNvSpPr txBox="1"/>
          <p:nvPr/>
        </p:nvSpPr>
        <p:spPr>
          <a:xfrm>
            <a:off x="487175" y="1545850"/>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1000"/>
              </a:spcAft>
              <a:buNone/>
            </a:pPr>
            <a:r>
              <a:rPr lang="en">
                <a:solidFill>
                  <a:schemeClr val="dk1"/>
                </a:solidFill>
                <a:latin typeface="Open Sans"/>
                <a:ea typeface="Open Sans"/>
                <a:cs typeface="Open Sans"/>
                <a:sym typeface="Open Sans"/>
              </a:rPr>
              <a:t>Администратор — лицо барбершопа, которое формирует первое впечатление и настраивает клиента на долговременное сотрудничество. Сотрудник должен быть приветливым, доброжелательным и толерантным по отношению к клиентам и соблюдать стандарты сервиса сети.</a:t>
            </a:r>
            <a:endParaRPr>
              <a:latin typeface="Open Sans"/>
              <a:ea typeface="Open Sans"/>
              <a:cs typeface="Open Sans"/>
              <a:sym typeface="Open Sans"/>
            </a:endParaRPr>
          </a:p>
        </p:txBody>
      </p:sp>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7" name="Shape 3397"/>
        <p:cNvGrpSpPr/>
        <p:nvPr/>
      </p:nvGrpSpPr>
      <p:grpSpPr>
        <a:xfrm>
          <a:off x="0" y="0"/>
          <a:ext cx="0" cy="0"/>
          <a:chOff x="0" y="0"/>
          <a:chExt cx="0" cy="0"/>
        </a:xfrm>
      </p:grpSpPr>
      <p:sp>
        <p:nvSpPr>
          <p:cNvPr id="3398" name="Google Shape;3398;p179"/>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Встреча</a:t>
            </a:r>
            <a:endParaRPr/>
          </a:p>
        </p:txBody>
      </p:sp>
      <p:sp>
        <p:nvSpPr>
          <p:cNvPr id="3399" name="Google Shape;3399;p179"/>
          <p:cNvSpPr txBox="1"/>
          <p:nvPr/>
        </p:nvSpPr>
        <p:spPr>
          <a:xfrm>
            <a:off x="487175" y="1545850"/>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b="1" lang="en" u="sng">
                <a:solidFill>
                  <a:schemeClr val="dk1"/>
                </a:solidFill>
                <a:latin typeface="Open Sans"/>
                <a:ea typeface="Open Sans"/>
                <a:cs typeface="Open Sans"/>
                <a:sym typeface="Open Sans"/>
              </a:rPr>
              <a:t>Приветствие</a:t>
            </a:r>
            <a:endParaRPr b="1" u="sng">
              <a:solidFill>
                <a:schemeClr val="dk1"/>
              </a:solidFill>
              <a:latin typeface="Open Sans"/>
              <a:ea typeface="Open Sans"/>
              <a:cs typeface="Open Sans"/>
              <a:sym typeface="Open Sans"/>
            </a:endParaRPr>
          </a:p>
          <a:p>
            <a:pPr indent="449580" lvl="0" marL="0" rtl="0" algn="just">
              <a:lnSpc>
                <a:spcPct val="150000"/>
              </a:lnSpc>
              <a:spcBef>
                <a:spcPts val="1000"/>
              </a:spcBef>
              <a:spcAft>
                <a:spcPts val="0"/>
              </a:spcAft>
              <a:buNone/>
            </a:pPr>
            <a:r>
              <a:rPr b="1" lang="en" u="sng">
                <a:solidFill>
                  <a:schemeClr val="dk1"/>
                </a:solidFill>
                <a:latin typeface="Open Sans"/>
                <a:ea typeface="Open Sans"/>
                <a:cs typeface="Open Sans"/>
                <a:sym typeface="Open Sans"/>
              </a:rPr>
              <a:t>1. Приветствие клиента</a:t>
            </a:r>
            <a:endParaRPr b="1" u="sng">
              <a:solidFill>
                <a:schemeClr val="dk1"/>
              </a:solidFill>
              <a:latin typeface="Open Sans"/>
              <a:ea typeface="Open Sans"/>
              <a:cs typeface="Open Sans"/>
              <a:sym typeface="Open Sans"/>
            </a:endParaRPr>
          </a:p>
          <a:p>
            <a:pPr indent="449580" lvl="0" marL="0" rtl="0" algn="just">
              <a:lnSpc>
                <a:spcPct val="150000"/>
              </a:lnSpc>
              <a:spcBef>
                <a:spcPts val="1000"/>
              </a:spcBef>
              <a:spcAft>
                <a:spcPts val="1000"/>
              </a:spcAft>
              <a:buNone/>
            </a:pPr>
            <a:r>
              <a:rPr lang="en">
                <a:solidFill>
                  <a:schemeClr val="dk1"/>
                </a:solidFill>
                <a:latin typeface="Open Sans"/>
                <a:ea typeface="Open Sans"/>
                <a:cs typeface="Open Sans"/>
                <a:sym typeface="Open Sans"/>
              </a:rPr>
              <a:t>Обязательно приветствие каждого входящего в салон клиента. Сотрудник устанавливает зрительный контакт и одинаково доброжелательно здоровается </a:t>
            </a:r>
            <a:r>
              <a:rPr b="1" lang="en">
                <a:solidFill>
                  <a:schemeClr val="dk1"/>
                </a:solidFill>
                <a:latin typeface="Open Sans"/>
                <a:ea typeface="Open Sans"/>
                <a:cs typeface="Open Sans"/>
                <a:sym typeface="Open Sans"/>
              </a:rPr>
              <a:t>с каждым </a:t>
            </a:r>
            <a:r>
              <a:rPr lang="en">
                <a:solidFill>
                  <a:schemeClr val="dk1"/>
                </a:solidFill>
                <a:latin typeface="Open Sans"/>
                <a:ea typeface="Open Sans"/>
                <a:cs typeface="Open Sans"/>
                <a:sym typeface="Open Sans"/>
              </a:rPr>
              <a:t>посетителем, пришедшим в салон, независимо от его внешнего вида и цели; если в салон входит группа лиц одновременно в течение 30 секунд и дверь не закрылась ни перед одним из входящих, то достаточно один раз поздороваться громко и четко, обращаясь ко всем;</a:t>
            </a:r>
            <a:endParaRPr>
              <a:solidFill>
                <a:schemeClr val="dk1"/>
              </a:solidFill>
              <a:latin typeface="Open Sans"/>
              <a:ea typeface="Open Sans"/>
              <a:cs typeface="Open Sans"/>
              <a:sym typeface="Open Sans"/>
            </a:endParaRPr>
          </a:p>
        </p:txBody>
      </p:sp>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3" name="Shape 3403"/>
        <p:cNvGrpSpPr/>
        <p:nvPr/>
      </p:nvGrpSpPr>
      <p:grpSpPr>
        <a:xfrm>
          <a:off x="0" y="0"/>
          <a:ext cx="0" cy="0"/>
          <a:chOff x="0" y="0"/>
          <a:chExt cx="0" cy="0"/>
        </a:xfrm>
      </p:grpSpPr>
      <p:sp>
        <p:nvSpPr>
          <p:cNvPr id="3404" name="Google Shape;3404;p180"/>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Встреча</a:t>
            </a:r>
            <a:endParaRPr/>
          </a:p>
        </p:txBody>
      </p:sp>
      <p:sp>
        <p:nvSpPr>
          <p:cNvPr id="3405" name="Google Shape;3405;p180"/>
          <p:cNvSpPr txBox="1"/>
          <p:nvPr/>
        </p:nvSpPr>
        <p:spPr>
          <a:xfrm>
            <a:off x="487175" y="1545850"/>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b="1" lang="en" u="sng">
                <a:solidFill>
                  <a:schemeClr val="dk1"/>
                </a:solidFill>
                <a:latin typeface="Open Sans"/>
                <a:ea typeface="Open Sans"/>
                <a:cs typeface="Open Sans"/>
                <a:sym typeface="Open Sans"/>
              </a:rPr>
              <a:t>2. Встреча клиента</a:t>
            </a:r>
            <a:endParaRPr b="1" u="sng">
              <a:solidFill>
                <a:schemeClr val="dk1"/>
              </a:solidFill>
              <a:latin typeface="Open Sans"/>
              <a:ea typeface="Open Sans"/>
              <a:cs typeface="Open Sans"/>
              <a:sym typeface="Open Sans"/>
            </a:endParaRPr>
          </a:p>
          <a:p>
            <a:pPr indent="449580" lvl="0" marL="0" rtl="0" algn="just">
              <a:lnSpc>
                <a:spcPct val="150000"/>
              </a:lnSpc>
              <a:spcBef>
                <a:spcPts val="1000"/>
              </a:spcBef>
              <a:spcAft>
                <a:spcPts val="1000"/>
              </a:spcAft>
              <a:buNone/>
            </a:pPr>
            <a:r>
              <a:rPr lang="en">
                <a:solidFill>
                  <a:schemeClr val="dk1"/>
                </a:solidFill>
                <a:latin typeface="Open Sans"/>
                <a:ea typeface="Open Sans"/>
                <a:cs typeface="Open Sans"/>
                <a:sym typeface="Open Sans"/>
              </a:rPr>
              <a:t>Каждому клиенту администратор должен предложить снять верхнюю одежду и позаботиться о размещении верхней одежды и личных вещей (сумки, зонты) клиента; если в салон входит группа лиц одновременно в течение 30 секунд и дверь не закрылась ни перед одним из входящих, то достаточно один раз предложить разместить верхнюю одежду и личные вещи громко и четко, обращаясь ко всем во множественном числе;</a:t>
            </a:r>
            <a:endParaRPr b="1" u="sng">
              <a:solidFill>
                <a:schemeClr val="dk1"/>
              </a:solidFill>
              <a:latin typeface="Open Sans"/>
              <a:ea typeface="Open Sans"/>
              <a:cs typeface="Open Sans"/>
              <a:sym typeface="Open Sans"/>
            </a:endParaRPr>
          </a:p>
        </p:txBody>
      </p:sp>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9" name="Shape 3409"/>
        <p:cNvGrpSpPr/>
        <p:nvPr/>
      </p:nvGrpSpPr>
      <p:grpSpPr>
        <a:xfrm>
          <a:off x="0" y="0"/>
          <a:ext cx="0" cy="0"/>
          <a:chOff x="0" y="0"/>
          <a:chExt cx="0" cy="0"/>
        </a:xfrm>
      </p:grpSpPr>
      <p:sp>
        <p:nvSpPr>
          <p:cNvPr id="3410" name="Google Shape;3410;p181"/>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Встреча</a:t>
            </a:r>
            <a:endParaRPr/>
          </a:p>
        </p:txBody>
      </p:sp>
      <p:sp>
        <p:nvSpPr>
          <p:cNvPr id="3411" name="Google Shape;3411;p181"/>
          <p:cNvSpPr txBox="1"/>
          <p:nvPr/>
        </p:nvSpPr>
        <p:spPr>
          <a:xfrm>
            <a:off x="657600" y="1592300"/>
            <a:ext cx="77664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b="1" lang="en" u="sng">
                <a:solidFill>
                  <a:schemeClr val="dk1"/>
                </a:solidFill>
                <a:latin typeface="Open Sans"/>
                <a:ea typeface="Open Sans"/>
                <a:cs typeface="Open Sans"/>
                <a:sym typeface="Open Sans"/>
              </a:rPr>
              <a:t>3. Размещение клиента</a:t>
            </a:r>
            <a:endParaRPr b="1" u="sng">
              <a:solidFill>
                <a:schemeClr val="dk1"/>
              </a:solidFill>
              <a:latin typeface="Open Sans"/>
              <a:ea typeface="Open Sans"/>
              <a:cs typeface="Open Sans"/>
              <a:sym typeface="Open Sans"/>
            </a:endParaRPr>
          </a:p>
          <a:p>
            <a:pPr indent="449580" lvl="0" marL="0" rtl="0" algn="just">
              <a:lnSpc>
                <a:spcPct val="150000"/>
              </a:lnSpc>
              <a:spcBef>
                <a:spcPts val="1000"/>
              </a:spcBef>
              <a:spcAft>
                <a:spcPts val="0"/>
              </a:spcAft>
              <a:buNone/>
            </a:pPr>
            <a:r>
              <a:rPr lang="en">
                <a:solidFill>
                  <a:schemeClr val="dk1"/>
                </a:solidFill>
                <a:latin typeface="Open Sans"/>
                <a:ea typeface="Open Sans"/>
                <a:cs typeface="Open Sans"/>
                <a:sym typeface="Open Sans"/>
              </a:rPr>
              <a:t>Администратор должен поинтересоваться у клиента:</a:t>
            </a:r>
            <a:endParaRPr>
              <a:solidFill>
                <a:schemeClr val="dk1"/>
              </a:solidFill>
              <a:latin typeface="Open Sans"/>
              <a:ea typeface="Open Sans"/>
              <a:cs typeface="Open Sans"/>
              <a:sym typeface="Open Sans"/>
            </a:endParaRPr>
          </a:p>
          <a:p>
            <a:pPr indent="-317500" lvl="0" marL="906780" rtl="0" algn="just">
              <a:lnSpc>
                <a:spcPct val="150000"/>
              </a:lnSpc>
              <a:spcBef>
                <a:spcPts val="100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Пришел ли он по записи (Вы по записи? Проходите пожалуйста)</a:t>
            </a:r>
            <a:endParaRPr>
              <a:solidFill>
                <a:schemeClr val="dk1"/>
              </a:solidFill>
              <a:latin typeface="Open Sans"/>
              <a:ea typeface="Open Sans"/>
              <a:cs typeface="Open Sans"/>
              <a:sym typeface="Open Sans"/>
            </a:endParaRPr>
          </a:p>
          <a:p>
            <a:pPr indent="-317500" lvl="0" marL="906780" rtl="0" algn="just">
              <a:lnSpc>
                <a:spcPct val="150000"/>
              </a:lnSpc>
              <a:spcBef>
                <a:spcPts val="90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Есть ли у него мастер, у которого он обычно обслуживается (Вы к определенному мастеру?)</a:t>
            </a:r>
            <a:endParaRPr>
              <a:solidFill>
                <a:schemeClr val="dk1"/>
              </a:solidFill>
              <a:latin typeface="Open Sans"/>
              <a:ea typeface="Open Sans"/>
              <a:cs typeface="Open Sans"/>
              <a:sym typeface="Open Sans"/>
            </a:endParaRPr>
          </a:p>
          <a:p>
            <a:pPr indent="449580" lvl="0" marL="0" rtl="0" algn="just">
              <a:lnSpc>
                <a:spcPct val="150000"/>
              </a:lnSpc>
              <a:spcBef>
                <a:spcPts val="900"/>
              </a:spcBef>
              <a:spcAft>
                <a:spcPts val="1000"/>
              </a:spcAft>
              <a:buNone/>
            </a:pPr>
            <a:r>
              <a:rPr lang="en">
                <a:solidFill>
                  <a:schemeClr val="dk1"/>
                </a:solidFill>
                <a:latin typeface="Open Sans"/>
                <a:ea typeface="Open Sans"/>
                <a:cs typeface="Open Sans"/>
                <a:sym typeface="Open Sans"/>
              </a:rPr>
              <a:t>Если определенный мастер занят, и клиент пришел не по записи, нужно сообщить примерное время ожидания и предложить подождать в зоне ожидания или предложить записаться. Если у клиента нет определенного мастера, администратор представляет мастера, который освободился.</a:t>
            </a:r>
            <a:endParaRPr b="1" u="sng">
              <a:solidFill>
                <a:schemeClr val="dk1"/>
              </a:solidFill>
              <a:latin typeface="Open Sans"/>
              <a:ea typeface="Open Sans"/>
              <a:cs typeface="Open Sans"/>
              <a:sym typeface="Open Sans"/>
            </a:endParaRPr>
          </a:p>
        </p:txBody>
      </p:sp>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5" name="Shape 3415"/>
        <p:cNvGrpSpPr/>
        <p:nvPr/>
      </p:nvGrpSpPr>
      <p:grpSpPr>
        <a:xfrm>
          <a:off x="0" y="0"/>
          <a:ext cx="0" cy="0"/>
          <a:chOff x="0" y="0"/>
          <a:chExt cx="0" cy="0"/>
        </a:xfrm>
      </p:grpSpPr>
      <p:sp>
        <p:nvSpPr>
          <p:cNvPr id="3416" name="Google Shape;3416;p182"/>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Расчет</a:t>
            </a:r>
            <a:endParaRPr/>
          </a:p>
        </p:txBody>
      </p:sp>
      <p:sp>
        <p:nvSpPr>
          <p:cNvPr id="3417" name="Google Shape;3417;p182"/>
          <p:cNvSpPr txBox="1"/>
          <p:nvPr/>
        </p:nvSpPr>
        <p:spPr>
          <a:xfrm>
            <a:off x="559700" y="1547825"/>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i="1" lang="en" sz="1300">
                <a:solidFill>
                  <a:schemeClr val="dk1"/>
                </a:solidFill>
                <a:latin typeface="Open Sans"/>
                <a:ea typeface="Open Sans"/>
                <a:cs typeface="Open Sans"/>
                <a:sym typeface="Open Sans"/>
              </a:rPr>
              <a:t>Во время расчёта администратор должен:</a:t>
            </a:r>
            <a:endParaRPr i="1" sz="1300">
              <a:solidFill>
                <a:schemeClr val="dk1"/>
              </a:solidFill>
              <a:latin typeface="Open Sans"/>
              <a:ea typeface="Open Sans"/>
              <a:cs typeface="Open Sans"/>
              <a:sym typeface="Open Sans"/>
            </a:endParaRPr>
          </a:p>
          <a:p>
            <a:pPr indent="-311150" lvl="0" marL="914400" rtl="0" algn="just">
              <a:lnSpc>
                <a:spcPct val="150000"/>
              </a:lnSpc>
              <a:spcBef>
                <a:spcPts val="1000"/>
              </a:spcBef>
              <a:spcAft>
                <a:spcPts val="0"/>
              </a:spcAft>
              <a:buClr>
                <a:schemeClr val="dk1"/>
              </a:buClr>
              <a:buSzPts val="1300"/>
              <a:buFont typeface="Times New Roman"/>
              <a:buAutoNum type="arabicPeriod"/>
            </a:pPr>
            <a:r>
              <a:rPr lang="en" sz="1300">
                <a:solidFill>
                  <a:schemeClr val="dk1"/>
                </a:solidFill>
                <a:latin typeface="Open Sans"/>
                <a:ea typeface="Open Sans"/>
                <a:cs typeface="Open Sans"/>
                <a:sym typeface="Open Sans"/>
              </a:rPr>
              <a:t>Уточнить у клиента, остался ли он доволен оказанной услугой, строго по скрипту: «</a:t>
            </a:r>
            <a:r>
              <a:rPr b="1" lang="en" sz="1300">
                <a:solidFill>
                  <a:schemeClr val="dk1"/>
                </a:solidFill>
                <a:latin typeface="Open Sans"/>
                <a:ea typeface="Open Sans"/>
                <a:cs typeface="Open Sans"/>
                <a:sym typeface="Open Sans"/>
              </a:rPr>
              <a:t>Вам все понравилось?</a:t>
            </a:r>
            <a:r>
              <a:rPr lang="en" sz="1300">
                <a:solidFill>
                  <a:schemeClr val="dk1"/>
                </a:solidFill>
                <a:latin typeface="Open Sans"/>
                <a:ea typeface="Open Sans"/>
                <a:cs typeface="Open Sans"/>
                <a:sym typeface="Open Sans"/>
              </a:rPr>
              <a:t>»</a:t>
            </a:r>
            <a:endParaRPr sz="1300">
              <a:solidFill>
                <a:schemeClr val="dk1"/>
              </a:solidFill>
              <a:latin typeface="Open Sans"/>
              <a:ea typeface="Open Sans"/>
              <a:cs typeface="Open Sans"/>
              <a:sym typeface="Open Sans"/>
            </a:endParaRPr>
          </a:p>
          <a:p>
            <a:pPr indent="-311150" lvl="0" marL="914400" rtl="0" algn="just">
              <a:lnSpc>
                <a:spcPct val="150000"/>
              </a:lnSpc>
              <a:spcBef>
                <a:spcPts val="900"/>
              </a:spcBef>
              <a:spcAft>
                <a:spcPts val="0"/>
              </a:spcAft>
              <a:buClr>
                <a:schemeClr val="dk1"/>
              </a:buClr>
              <a:buSzPts val="1300"/>
              <a:buFont typeface="Open Sans"/>
              <a:buAutoNum type="arabicPeriod"/>
            </a:pPr>
            <a:r>
              <a:rPr lang="en" sz="1300">
                <a:solidFill>
                  <a:schemeClr val="dk1"/>
                </a:solidFill>
                <a:latin typeface="Open Sans"/>
                <a:ea typeface="Open Sans"/>
                <a:cs typeface="Open Sans"/>
                <a:sym typeface="Open Sans"/>
              </a:rPr>
              <a:t>Предложить приобрести товар с витрины. Администратор должен применить технику продаж: выявление потребностей, рассказ о какой-либо позиции</a:t>
            </a:r>
            <a:endParaRPr sz="1300">
              <a:solidFill>
                <a:schemeClr val="dk1"/>
              </a:solidFill>
              <a:latin typeface="Open Sans"/>
              <a:ea typeface="Open Sans"/>
              <a:cs typeface="Open Sans"/>
              <a:sym typeface="Open Sans"/>
            </a:endParaRPr>
          </a:p>
          <a:p>
            <a:pPr indent="-311150" lvl="0" marL="914400" rtl="0" algn="just">
              <a:lnSpc>
                <a:spcPct val="150000"/>
              </a:lnSpc>
              <a:spcBef>
                <a:spcPts val="900"/>
              </a:spcBef>
              <a:spcAft>
                <a:spcPts val="0"/>
              </a:spcAft>
              <a:buClr>
                <a:schemeClr val="dk1"/>
              </a:buClr>
              <a:buSzPts val="1300"/>
              <a:buFont typeface="Open Sans"/>
              <a:buAutoNum type="arabicPeriod"/>
            </a:pPr>
            <a:r>
              <a:rPr lang="en" sz="1300">
                <a:solidFill>
                  <a:schemeClr val="dk1"/>
                </a:solidFill>
                <a:latin typeface="Open Sans"/>
                <a:ea typeface="Open Sans"/>
                <a:cs typeface="Open Sans"/>
                <a:sym typeface="Open Sans"/>
              </a:rPr>
              <a:t>Расчет клиента: «Стоимость вашей услуги…» </a:t>
            </a:r>
            <a:endParaRPr sz="1300">
              <a:solidFill>
                <a:schemeClr val="dk1"/>
              </a:solidFill>
              <a:latin typeface="Open Sans"/>
              <a:ea typeface="Open Sans"/>
              <a:cs typeface="Open Sans"/>
              <a:sym typeface="Open Sans"/>
            </a:endParaRPr>
          </a:p>
          <a:p>
            <a:pPr indent="-311150" lvl="0" marL="914400" rtl="0" algn="just">
              <a:lnSpc>
                <a:spcPct val="150000"/>
              </a:lnSpc>
              <a:spcBef>
                <a:spcPts val="900"/>
              </a:spcBef>
              <a:spcAft>
                <a:spcPts val="0"/>
              </a:spcAft>
              <a:buClr>
                <a:schemeClr val="dk1"/>
              </a:buClr>
              <a:buSzPts val="1300"/>
              <a:buFont typeface="Open Sans"/>
              <a:buAutoNum type="arabicPeriod"/>
            </a:pPr>
            <a:r>
              <a:rPr lang="en" sz="1300">
                <a:solidFill>
                  <a:schemeClr val="dk1"/>
                </a:solidFill>
                <a:latin typeface="Open Sans"/>
                <a:ea typeface="Open Sans"/>
                <a:cs typeface="Open Sans"/>
                <a:sym typeface="Open Sans"/>
              </a:rPr>
              <a:t>Попрощаться с каждым клиентом после расчета</a:t>
            </a:r>
            <a:endParaRPr sz="1300">
              <a:solidFill>
                <a:schemeClr val="dk1"/>
              </a:solidFill>
              <a:latin typeface="Open Sans"/>
              <a:ea typeface="Open Sans"/>
              <a:cs typeface="Open Sans"/>
              <a:sym typeface="Open Sans"/>
            </a:endParaRPr>
          </a:p>
          <a:p>
            <a:pPr indent="-311150" lvl="0" marL="914400" rtl="0" algn="just">
              <a:lnSpc>
                <a:spcPct val="150000"/>
              </a:lnSpc>
              <a:spcBef>
                <a:spcPts val="900"/>
              </a:spcBef>
              <a:spcAft>
                <a:spcPts val="900"/>
              </a:spcAft>
              <a:buClr>
                <a:schemeClr val="dk1"/>
              </a:buClr>
              <a:buSzPts val="1300"/>
              <a:buFont typeface="Open Sans"/>
              <a:buAutoNum type="arabicPeriod"/>
            </a:pPr>
            <a:r>
              <a:rPr lang="en" sz="1300">
                <a:solidFill>
                  <a:schemeClr val="dk1"/>
                </a:solidFill>
                <a:latin typeface="Open Sans"/>
                <a:ea typeface="Open Sans"/>
                <a:cs typeface="Open Sans"/>
                <a:sym typeface="Open Sans"/>
              </a:rPr>
              <a:t>Предложить вернуться в барбершоп ещё раз</a:t>
            </a:r>
            <a:endParaRPr b="1" sz="1300" u="sng">
              <a:solidFill>
                <a:schemeClr val="dk1"/>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4" name="Shape 1604"/>
        <p:cNvGrpSpPr/>
        <p:nvPr/>
      </p:nvGrpSpPr>
      <p:grpSpPr>
        <a:xfrm>
          <a:off x="0" y="0"/>
          <a:ext cx="0" cy="0"/>
          <a:chOff x="0" y="0"/>
          <a:chExt cx="0" cy="0"/>
        </a:xfrm>
      </p:grpSpPr>
      <p:sp>
        <p:nvSpPr>
          <p:cNvPr id="1605" name="Google Shape;1605;p48"/>
          <p:cNvSpPr txBox="1"/>
          <p:nvPr>
            <p:ph type="title"/>
          </p:nvPr>
        </p:nvSpPr>
        <p:spPr>
          <a:xfrm>
            <a:off x="643800" y="401400"/>
            <a:ext cx="473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Основы бренда</a:t>
            </a:r>
            <a:endParaRPr/>
          </a:p>
        </p:txBody>
      </p:sp>
      <p:sp>
        <p:nvSpPr>
          <p:cNvPr id="1606" name="Google Shape;1606;p48"/>
          <p:cNvSpPr txBox="1"/>
          <p:nvPr>
            <p:ph idx="4" type="subTitle"/>
          </p:nvPr>
        </p:nvSpPr>
        <p:spPr>
          <a:xfrm>
            <a:off x="552200" y="4472275"/>
            <a:ext cx="4228200" cy="34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Обязательно к изучению: </a:t>
            </a:r>
            <a:r>
              <a:rPr lang="en" sz="1200" u="sng">
                <a:solidFill>
                  <a:schemeClr val="hlink"/>
                </a:solidFill>
                <a:hlinkClick r:id="rId3"/>
              </a:rPr>
              <a:t>брендбук Barber Clan</a:t>
            </a:r>
            <a:endParaRPr sz="1200" u="sng"/>
          </a:p>
        </p:txBody>
      </p:sp>
      <p:pic>
        <p:nvPicPr>
          <p:cNvPr id="1607" name="Google Shape;1607;p48"/>
          <p:cNvPicPr preferRelativeResize="0"/>
          <p:nvPr/>
        </p:nvPicPr>
        <p:blipFill>
          <a:blip r:embed="rId4">
            <a:alphaModFix/>
          </a:blip>
          <a:stretch>
            <a:fillRect/>
          </a:stretch>
        </p:blipFill>
        <p:spPr>
          <a:xfrm>
            <a:off x="643800" y="1376925"/>
            <a:ext cx="7658998" cy="2898300"/>
          </a:xfrm>
          <a:prstGeom prst="rect">
            <a:avLst/>
          </a:prstGeom>
          <a:noFill/>
          <a:ln>
            <a:noFill/>
          </a:ln>
        </p:spPr>
      </p:pic>
      <p:pic>
        <p:nvPicPr>
          <p:cNvPr id="1608" name="Google Shape;1608;p48"/>
          <p:cNvPicPr preferRelativeResize="0"/>
          <p:nvPr/>
        </p:nvPicPr>
        <p:blipFill>
          <a:blip r:embed="rId5">
            <a:alphaModFix/>
          </a:blip>
          <a:stretch>
            <a:fillRect/>
          </a:stretch>
        </p:blipFill>
        <p:spPr>
          <a:xfrm>
            <a:off x="254250" y="4485675"/>
            <a:ext cx="312675" cy="312675"/>
          </a:xfrm>
          <a:prstGeom prst="rect">
            <a:avLst/>
          </a:prstGeom>
          <a:noFill/>
          <a:ln>
            <a:noFill/>
          </a:ln>
        </p:spPr>
      </p:pic>
    </p:spTree>
  </p:cSld>
  <p:clrMapOvr>
    <a:masterClrMapping/>
  </p:clrMapOvr>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1" name="Shape 3421"/>
        <p:cNvGrpSpPr/>
        <p:nvPr/>
      </p:nvGrpSpPr>
      <p:grpSpPr>
        <a:xfrm>
          <a:off x="0" y="0"/>
          <a:ext cx="0" cy="0"/>
          <a:chOff x="0" y="0"/>
          <a:chExt cx="0" cy="0"/>
        </a:xfrm>
      </p:grpSpPr>
      <p:sp>
        <p:nvSpPr>
          <p:cNvPr id="3422" name="Google Shape;3422;p183"/>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Встреча</a:t>
            </a:r>
            <a:endParaRPr/>
          </a:p>
          <a:p>
            <a:pPr indent="0" lvl="0" marL="0" rtl="0" algn="l">
              <a:spcBef>
                <a:spcPts val="0"/>
              </a:spcBef>
              <a:spcAft>
                <a:spcPts val="0"/>
              </a:spcAft>
              <a:buNone/>
            </a:pPr>
            <a:r>
              <a:t/>
            </a:r>
            <a:endParaRPr/>
          </a:p>
        </p:txBody>
      </p:sp>
      <p:sp>
        <p:nvSpPr>
          <p:cNvPr id="3423" name="Google Shape;3423;p183"/>
          <p:cNvSpPr txBox="1"/>
          <p:nvPr/>
        </p:nvSpPr>
        <p:spPr>
          <a:xfrm>
            <a:off x="479625" y="1734675"/>
            <a:ext cx="7467900" cy="3000000"/>
          </a:xfrm>
          <a:prstGeom prst="rect">
            <a:avLst/>
          </a:prstGeom>
          <a:noFill/>
          <a:ln>
            <a:noFill/>
          </a:ln>
        </p:spPr>
        <p:txBody>
          <a:bodyPr anchorCtr="0" anchor="ctr" bIns="91425" lIns="91425" spcFirstLastPara="1" rIns="91425" wrap="square" tIns="91425">
            <a:noAutofit/>
          </a:bodyPr>
          <a:lstStyle/>
          <a:p>
            <a:pPr indent="457200" lvl="0" marL="0" rtl="0" algn="just">
              <a:lnSpc>
                <a:spcPct val="150000"/>
              </a:lnSpc>
              <a:spcBef>
                <a:spcPts val="0"/>
              </a:spcBef>
              <a:spcAft>
                <a:spcPts val="0"/>
              </a:spcAft>
              <a:buNone/>
            </a:pPr>
            <a:r>
              <a:rPr b="1" lang="en">
                <a:solidFill>
                  <a:schemeClr val="dk1"/>
                </a:solidFill>
                <a:latin typeface="Open Sans"/>
                <a:ea typeface="Open Sans"/>
                <a:cs typeface="Open Sans"/>
                <a:sym typeface="Open Sans"/>
              </a:rPr>
              <a:t>6. Ведение клиентской базы строго по скрипту: </a:t>
            </a:r>
            <a:endParaRPr b="1">
              <a:solidFill>
                <a:schemeClr val="dk1"/>
              </a:solidFill>
              <a:latin typeface="Open Sans"/>
              <a:ea typeface="Open Sans"/>
              <a:cs typeface="Open Sans"/>
              <a:sym typeface="Open Sans"/>
            </a:endParaRPr>
          </a:p>
          <a:p>
            <a:pPr indent="449580" lvl="0" marL="0" rtl="0" algn="just">
              <a:lnSpc>
                <a:spcPct val="150000"/>
              </a:lnSpc>
              <a:spcBef>
                <a:spcPts val="900"/>
              </a:spcBef>
              <a:spcAft>
                <a:spcPts val="0"/>
              </a:spcAft>
              <a:buNone/>
            </a:pPr>
            <a:r>
              <a:rPr lang="en">
                <a:solidFill>
                  <a:schemeClr val="dk1"/>
                </a:solidFill>
                <a:latin typeface="Open Sans"/>
                <a:ea typeface="Open Sans"/>
                <a:cs typeface="Open Sans"/>
                <a:sym typeface="Open Sans"/>
              </a:rPr>
              <a:t>«Номер телефона продиктуете?»</a:t>
            </a:r>
            <a:endParaRPr>
              <a:solidFill>
                <a:schemeClr val="dk1"/>
              </a:solidFill>
              <a:latin typeface="Open Sans"/>
              <a:ea typeface="Open Sans"/>
              <a:cs typeface="Open Sans"/>
              <a:sym typeface="Open Sans"/>
            </a:endParaRPr>
          </a:p>
          <a:p>
            <a:pPr indent="449580" lvl="0" marL="0" rtl="0" algn="just">
              <a:lnSpc>
                <a:spcPct val="150000"/>
              </a:lnSpc>
              <a:spcBef>
                <a:spcPts val="1000"/>
              </a:spcBef>
              <a:spcAft>
                <a:spcPts val="0"/>
              </a:spcAft>
              <a:buNone/>
            </a:pPr>
            <a:r>
              <a:rPr lang="en">
                <a:solidFill>
                  <a:schemeClr val="dk1"/>
                </a:solidFill>
                <a:latin typeface="Open Sans"/>
                <a:ea typeface="Open Sans"/>
                <a:cs typeface="Open Sans"/>
                <a:sym typeface="Open Sans"/>
              </a:rPr>
              <a:t>Если клиент говорит у вас есть…или я уже оставлял…, админ должен ответить: «Я найду вас в нашей базе, визит сохранится в истории посещений».</a:t>
            </a:r>
            <a:endParaRPr>
              <a:solidFill>
                <a:schemeClr val="dk1"/>
              </a:solidFill>
              <a:latin typeface="Open Sans"/>
              <a:ea typeface="Open Sans"/>
              <a:cs typeface="Open Sans"/>
              <a:sym typeface="Open Sans"/>
            </a:endParaRPr>
          </a:p>
          <a:p>
            <a:pPr indent="449580" lvl="0" marL="0" rtl="0" algn="just">
              <a:lnSpc>
                <a:spcPct val="150000"/>
              </a:lnSpc>
              <a:spcBef>
                <a:spcPts val="1000"/>
              </a:spcBef>
              <a:spcAft>
                <a:spcPts val="0"/>
              </a:spcAft>
              <a:buNone/>
            </a:pPr>
            <a:r>
              <a:rPr lang="en">
                <a:solidFill>
                  <a:schemeClr val="dk1"/>
                </a:solidFill>
                <a:latin typeface="Open Sans"/>
                <a:ea typeface="Open Sans"/>
                <a:cs typeface="Open Sans"/>
                <a:sym typeface="Open Sans"/>
              </a:rPr>
              <a:t>Если клиент начинает диктовать, администратор внимательно заносит клиента в базу данных, спрашивая Фамилию, Имя и благодарит. </a:t>
            </a:r>
            <a:endParaRPr>
              <a:solidFill>
                <a:schemeClr val="dk1"/>
              </a:solidFill>
              <a:latin typeface="Open Sans"/>
              <a:ea typeface="Open Sans"/>
              <a:cs typeface="Open Sans"/>
              <a:sym typeface="Open Sans"/>
            </a:endParaRPr>
          </a:p>
          <a:p>
            <a:pPr indent="449580" lvl="0" marL="0" rtl="0" algn="just">
              <a:lnSpc>
                <a:spcPct val="150000"/>
              </a:lnSpc>
              <a:spcBef>
                <a:spcPts val="1000"/>
              </a:spcBef>
              <a:spcAft>
                <a:spcPts val="1000"/>
              </a:spcAft>
              <a:buNone/>
            </a:pPr>
            <a:r>
              <a:rPr lang="en">
                <a:solidFill>
                  <a:schemeClr val="dk1"/>
                </a:solidFill>
                <a:latin typeface="Open Sans"/>
                <a:ea typeface="Open Sans"/>
                <a:cs typeface="Open Sans"/>
                <a:sym typeface="Open Sans"/>
              </a:rPr>
              <a:t>Если клиент отказывается, администратор оставляет это право за клиентом.</a:t>
            </a:r>
            <a:endParaRPr i="1">
              <a:solidFill>
                <a:schemeClr val="dk1"/>
              </a:solidFill>
              <a:latin typeface="Open Sans"/>
              <a:ea typeface="Open Sans"/>
              <a:cs typeface="Open Sans"/>
              <a:sym typeface="Open Sans"/>
            </a:endParaRPr>
          </a:p>
        </p:txBody>
      </p:sp>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7" name="Shape 3427"/>
        <p:cNvGrpSpPr/>
        <p:nvPr/>
      </p:nvGrpSpPr>
      <p:grpSpPr>
        <a:xfrm>
          <a:off x="0" y="0"/>
          <a:ext cx="0" cy="0"/>
          <a:chOff x="0" y="0"/>
          <a:chExt cx="0" cy="0"/>
        </a:xfrm>
      </p:grpSpPr>
      <p:sp>
        <p:nvSpPr>
          <p:cNvPr id="3428" name="Google Shape;3428;p184"/>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Работа с возражениями</a:t>
            </a:r>
            <a:endParaRPr/>
          </a:p>
          <a:p>
            <a:pPr indent="0" lvl="0" marL="0" rtl="0" algn="l">
              <a:spcBef>
                <a:spcPts val="0"/>
              </a:spcBef>
              <a:spcAft>
                <a:spcPts val="0"/>
              </a:spcAft>
              <a:buNone/>
            </a:pPr>
            <a:r>
              <a:t/>
            </a:r>
            <a:endParaRPr/>
          </a:p>
        </p:txBody>
      </p:sp>
      <p:sp>
        <p:nvSpPr>
          <p:cNvPr id="3429" name="Google Shape;3429;p184"/>
          <p:cNvSpPr txBox="1"/>
          <p:nvPr/>
        </p:nvSpPr>
        <p:spPr>
          <a:xfrm>
            <a:off x="550825" y="1538900"/>
            <a:ext cx="74679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Основная цель работы с возражениями – не пытаться переспорить клиента, а грамотно, аргументированно ответить на его вопрос, преподнесенный администратору в форме эмоционального возражения.</a:t>
            </a:r>
            <a:endParaRPr>
              <a:solidFill>
                <a:schemeClr val="dk1"/>
              </a:solidFill>
              <a:latin typeface="Open Sans"/>
              <a:ea typeface="Open Sans"/>
              <a:cs typeface="Open Sans"/>
              <a:sym typeface="Open Sans"/>
            </a:endParaRPr>
          </a:p>
          <a:p>
            <a:pPr indent="449580" lvl="0" marL="0" rtl="0" algn="just">
              <a:lnSpc>
                <a:spcPct val="150000"/>
              </a:lnSpc>
              <a:spcBef>
                <a:spcPts val="1000"/>
              </a:spcBef>
              <a:spcAft>
                <a:spcPts val="1000"/>
              </a:spcAft>
              <a:buClr>
                <a:schemeClr val="dk1"/>
              </a:buClr>
              <a:buSzPts val="1100"/>
              <a:buFont typeface="Arial"/>
              <a:buNone/>
            </a:pPr>
            <a:r>
              <a:rPr lang="en">
                <a:solidFill>
                  <a:schemeClr val="dk1"/>
                </a:solidFill>
                <a:latin typeface="Open Sans"/>
                <a:ea typeface="Open Sans"/>
                <a:cs typeface="Open Sans"/>
                <a:sym typeface="Open Sans"/>
              </a:rPr>
              <a:t>Причины клиентских возражений могут быть разными: от плохого настроения до непониманий клиента особенностей услуги или недовольство ценой.</a:t>
            </a:r>
            <a:endParaRPr b="1">
              <a:solidFill>
                <a:schemeClr val="dk1"/>
              </a:solidFill>
              <a:latin typeface="Open Sans"/>
              <a:ea typeface="Open Sans"/>
              <a:cs typeface="Open Sans"/>
              <a:sym typeface="Open Sans"/>
            </a:endParaRPr>
          </a:p>
        </p:txBody>
      </p: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3" name="Shape 3433"/>
        <p:cNvGrpSpPr/>
        <p:nvPr/>
      </p:nvGrpSpPr>
      <p:grpSpPr>
        <a:xfrm>
          <a:off x="0" y="0"/>
          <a:ext cx="0" cy="0"/>
          <a:chOff x="0" y="0"/>
          <a:chExt cx="0" cy="0"/>
        </a:xfrm>
      </p:grpSpPr>
      <p:sp>
        <p:nvSpPr>
          <p:cNvPr id="3434" name="Google Shape;3434;p185"/>
          <p:cNvSpPr txBox="1"/>
          <p:nvPr>
            <p:ph type="title"/>
          </p:nvPr>
        </p:nvSpPr>
        <p:spPr>
          <a:xfrm>
            <a:off x="586525" y="3085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Основные возражения в барбершопе</a:t>
            </a:r>
            <a:endParaRPr/>
          </a:p>
          <a:p>
            <a:pPr indent="0" lvl="0" marL="0" rtl="0" algn="l">
              <a:spcBef>
                <a:spcPts val="0"/>
              </a:spcBef>
              <a:spcAft>
                <a:spcPts val="0"/>
              </a:spcAft>
              <a:buNone/>
            </a:pPr>
            <a:r>
              <a:t/>
            </a:r>
            <a:endParaRPr/>
          </a:p>
        </p:txBody>
      </p:sp>
      <p:sp>
        <p:nvSpPr>
          <p:cNvPr id="3435" name="Google Shape;3435;p185"/>
          <p:cNvSpPr txBox="1"/>
          <p:nvPr/>
        </p:nvSpPr>
        <p:spPr>
          <a:xfrm>
            <a:off x="251450" y="1608125"/>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317500" lvl="0" marL="906780" rtl="0" algn="just">
              <a:lnSpc>
                <a:spcPct val="150000"/>
              </a:lnSpc>
              <a:spcBef>
                <a:spcPts val="100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«Почему ваши услуги стоят так дешево?»</a:t>
            </a:r>
            <a:endParaRPr>
              <a:solidFill>
                <a:schemeClr val="dk1"/>
              </a:solidFill>
              <a:latin typeface="Open Sans"/>
              <a:ea typeface="Open Sans"/>
              <a:cs typeface="Open Sans"/>
              <a:sym typeface="Open Sans"/>
            </a:endParaRPr>
          </a:p>
          <a:p>
            <a:pPr indent="0" lvl="0" marL="906780" rtl="0" algn="just">
              <a:lnSpc>
                <a:spcPct val="150000"/>
              </a:lnSpc>
              <a:spcBef>
                <a:spcPts val="900"/>
              </a:spcBef>
              <a:spcAft>
                <a:spcPts val="0"/>
              </a:spcAft>
              <a:buNone/>
            </a:pPr>
            <a:r>
              <a:rPr i="1" lang="en" u="sng">
                <a:solidFill>
                  <a:schemeClr val="dk1"/>
                </a:solidFill>
                <a:latin typeface="Open Sans"/>
                <a:ea typeface="Open Sans"/>
                <a:cs typeface="Open Sans"/>
                <a:sym typeface="Open Sans"/>
              </a:rPr>
              <a:t>Ответ:</a:t>
            </a:r>
            <a:r>
              <a:rPr lang="en">
                <a:solidFill>
                  <a:schemeClr val="dk1"/>
                </a:solidFill>
                <a:latin typeface="Open Sans"/>
                <a:ea typeface="Open Sans"/>
                <a:cs typeface="Open Sans"/>
                <a:sym typeface="Open Sans"/>
              </a:rPr>
              <a:t> «Мы федеральная сеть барбершопов low-cost формата, у нас все услуги качественные и по доступной стоимости». </a:t>
            </a:r>
            <a:endParaRPr>
              <a:solidFill>
                <a:schemeClr val="dk1"/>
              </a:solidFill>
              <a:latin typeface="Open Sans"/>
              <a:ea typeface="Open Sans"/>
              <a:cs typeface="Open Sans"/>
              <a:sym typeface="Open Sans"/>
            </a:endParaRPr>
          </a:p>
          <a:p>
            <a:pPr indent="-317500" lvl="0" marL="906780" rtl="0" algn="just">
              <a:lnSpc>
                <a:spcPct val="150000"/>
              </a:lnSpc>
              <a:spcBef>
                <a:spcPts val="100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«Дешево — значит у вас работают одни стажёры». </a:t>
            </a:r>
            <a:endParaRPr>
              <a:solidFill>
                <a:schemeClr val="dk1"/>
              </a:solidFill>
              <a:latin typeface="Open Sans"/>
              <a:ea typeface="Open Sans"/>
              <a:cs typeface="Open Sans"/>
              <a:sym typeface="Open Sans"/>
            </a:endParaRPr>
          </a:p>
          <a:p>
            <a:pPr indent="0" lvl="0" marL="906780" rtl="0" algn="just">
              <a:lnSpc>
                <a:spcPct val="150000"/>
              </a:lnSpc>
              <a:spcBef>
                <a:spcPts val="900"/>
              </a:spcBef>
              <a:spcAft>
                <a:spcPts val="1000"/>
              </a:spcAft>
              <a:buNone/>
            </a:pPr>
            <a:r>
              <a:rPr i="1" lang="en" u="sng">
                <a:solidFill>
                  <a:schemeClr val="dk1"/>
                </a:solidFill>
                <a:latin typeface="Open Sans"/>
                <a:ea typeface="Open Sans"/>
                <a:cs typeface="Open Sans"/>
                <a:sym typeface="Open Sans"/>
              </a:rPr>
              <a:t>Ответ:</a:t>
            </a:r>
            <a:r>
              <a:rPr lang="en">
                <a:solidFill>
                  <a:schemeClr val="dk1"/>
                </a:solidFill>
                <a:latin typeface="Open Sans"/>
                <a:ea typeface="Open Sans"/>
                <a:cs typeface="Open Sans"/>
                <a:sym typeface="Open Sans"/>
              </a:rPr>
              <a:t> «У нас работают только профессионалы, мастера с опытом работы от 3 лет, которые постоянно проходят повышение квалификации.». </a:t>
            </a:r>
            <a:endParaRPr>
              <a:solidFill>
                <a:schemeClr val="dk1"/>
              </a:solidFill>
              <a:latin typeface="Open Sans"/>
              <a:ea typeface="Open Sans"/>
              <a:cs typeface="Open Sans"/>
              <a:sym typeface="Open Sans"/>
            </a:endParaRPr>
          </a:p>
        </p:txBody>
      </p:sp>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9" name="Shape 3439"/>
        <p:cNvGrpSpPr/>
        <p:nvPr/>
      </p:nvGrpSpPr>
      <p:grpSpPr>
        <a:xfrm>
          <a:off x="0" y="0"/>
          <a:ext cx="0" cy="0"/>
          <a:chOff x="0" y="0"/>
          <a:chExt cx="0" cy="0"/>
        </a:xfrm>
      </p:grpSpPr>
      <p:sp>
        <p:nvSpPr>
          <p:cNvPr id="3440" name="Google Shape;3440;p186"/>
          <p:cNvSpPr txBox="1"/>
          <p:nvPr>
            <p:ph type="title"/>
          </p:nvPr>
        </p:nvSpPr>
        <p:spPr>
          <a:xfrm>
            <a:off x="586525" y="3085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Основные возражения в барбершопе</a:t>
            </a:r>
            <a:endParaRPr/>
          </a:p>
          <a:p>
            <a:pPr indent="0" lvl="0" marL="0" rtl="0" algn="l">
              <a:spcBef>
                <a:spcPts val="0"/>
              </a:spcBef>
              <a:spcAft>
                <a:spcPts val="0"/>
              </a:spcAft>
              <a:buNone/>
            </a:pPr>
            <a:r>
              <a:t/>
            </a:r>
            <a:endParaRPr/>
          </a:p>
        </p:txBody>
      </p:sp>
      <p:sp>
        <p:nvSpPr>
          <p:cNvPr id="3441" name="Google Shape;3441;p186"/>
          <p:cNvSpPr txBox="1"/>
          <p:nvPr/>
        </p:nvSpPr>
        <p:spPr>
          <a:xfrm>
            <a:off x="251450" y="1608125"/>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317500" lvl="0" marL="906780" rtl="0" algn="just">
              <a:lnSpc>
                <a:spcPct val="150000"/>
              </a:lnSpc>
              <a:spcBef>
                <a:spcPts val="100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«Почему ваши услуги стоят так дешево?»</a:t>
            </a:r>
            <a:endParaRPr>
              <a:solidFill>
                <a:schemeClr val="dk1"/>
              </a:solidFill>
              <a:latin typeface="Open Sans"/>
              <a:ea typeface="Open Sans"/>
              <a:cs typeface="Open Sans"/>
              <a:sym typeface="Open Sans"/>
            </a:endParaRPr>
          </a:p>
          <a:p>
            <a:pPr indent="0" lvl="0" marL="906780" rtl="0" algn="just">
              <a:lnSpc>
                <a:spcPct val="150000"/>
              </a:lnSpc>
              <a:spcBef>
                <a:spcPts val="900"/>
              </a:spcBef>
              <a:spcAft>
                <a:spcPts val="1000"/>
              </a:spcAft>
              <a:buNone/>
            </a:pPr>
            <a:r>
              <a:rPr i="1" lang="en" u="sng">
                <a:solidFill>
                  <a:schemeClr val="dk1"/>
                </a:solidFill>
                <a:latin typeface="Open Sans"/>
                <a:ea typeface="Open Sans"/>
                <a:cs typeface="Open Sans"/>
                <a:sym typeface="Open Sans"/>
              </a:rPr>
              <a:t>Ответ:</a:t>
            </a:r>
            <a:r>
              <a:rPr lang="en">
                <a:solidFill>
                  <a:schemeClr val="dk1"/>
                </a:solidFill>
                <a:latin typeface="Open Sans"/>
                <a:ea typeface="Open Sans"/>
                <a:cs typeface="Open Sans"/>
                <a:sym typeface="Open Sans"/>
              </a:rPr>
              <a:t> «Мы федеральная сеть барбершопов low-cost формата, у нас все услуги качественные и по доступной стоимости». </a:t>
            </a:r>
            <a:endParaRPr>
              <a:solidFill>
                <a:schemeClr val="dk1"/>
              </a:solidFill>
              <a:latin typeface="Open Sans"/>
              <a:ea typeface="Open Sans"/>
              <a:cs typeface="Open Sans"/>
              <a:sym typeface="Open Sans"/>
            </a:endParaRPr>
          </a:p>
        </p:txBody>
      </p:sp>
    </p:spTree>
  </p:cSld>
  <p:clrMapOvr>
    <a:masterClrMapping/>
  </p:clrMapOvr>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5" name="Shape 3445"/>
        <p:cNvGrpSpPr/>
        <p:nvPr/>
      </p:nvGrpSpPr>
      <p:grpSpPr>
        <a:xfrm>
          <a:off x="0" y="0"/>
          <a:ext cx="0" cy="0"/>
          <a:chOff x="0" y="0"/>
          <a:chExt cx="0" cy="0"/>
        </a:xfrm>
      </p:grpSpPr>
      <p:sp>
        <p:nvSpPr>
          <p:cNvPr id="3446" name="Google Shape;3446;p187"/>
          <p:cNvSpPr txBox="1"/>
          <p:nvPr>
            <p:ph type="title"/>
          </p:nvPr>
        </p:nvSpPr>
        <p:spPr>
          <a:xfrm>
            <a:off x="254400" y="227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Основные возражения в барбершопе</a:t>
            </a:r>
            <a:endParaRPr/>
          </a:p>
          <a:p>
            <a:pPr indent="0" lvl="0" marL="0" rtl="0" algn="l">
              <a:spcBef>
                <a:spcPts val="0"/>
              </a:spcBef>
              <a:spcAft>
                <a:spcPts val="0"/>
              </a:spcAft>
              <a:buNone/>
            </a:pPr>
            <a:r>
              <a:t/>
            </a:r>
            <a:endParaRPr/>
          </a:p>
        </p:txBody>
      </p:sp>
      <p:sp>
        <p:nvSpPr>
          <p:cNvPr id="3447" name="Google Shape;3447;p187"/>
          <p:cNvSpPr txBox="1"/>
          <p:nvPr/>
        </p:nvSpPr>
        <p:spPr>
          <a:xfrm>
            <a:off x="-44500" y="1681800"/>
            <a:ext cx="8516100" cy="3000000"/>
          </a:xfrm>
          <a:prstGeom prst="rect">
            <a:avLst/>
          </a:prstGeom>
          <a:noFill/>
          <a:ln>
            <a:noFill/>
          </a:ln>
        </p:spPr>
        <p:txBody>
          <a:bodyPr anchorCtr="0" anchor="ctr" bIns="91425" lIns="91425" spcFirstLastPara="1" rIns="91425" wrap="square" tIns="91425">
            <a:noAutofit/>
          </a:bodyPr>
          <a:lstStyle/>
          <a:p>
            <a:pPr indent="-311150" lvl="0" marL="90678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«Все равно у вас очень дорого!» </a:t>
            </a:r>
            <a:endParaRPr sz="1300">
              <a:solidFill>
                <a:schemeClr val="dk1"/>
              </a:solidFill>
              <a:latin typeface="Open Sans"/>
              <a:ea typeface="Open Sans"/>
              <a:cs typeface="Open Sans"/>
              <a:sym typeface="Open Sans"/>
            </a:endParaRPr>
          </a:p>
          <a:p>
            <a:pPr indent="0" lvl="0" marL="906780" rtl="0" algn="just">
              <a:lnSpc>
                <a:spcPct val="150000"/>
              </a:lnSpc>
              <a:spcBef>
                <a:spcPts val="900"/>
              </a:spcBef>
              <a:spcAft>
                <a:spcPts val="1000"/>
              </a:spcAft>
              <a:buNone/>
            </a:pPr>
            <a:r>
              <a:rPr i="1" lang="en" sz="1300" u="sng">
                <a:solidFill>
                  <a:schemeClr val="dk1"/>
                </a:solidFill>
                <a:latin typeface="Open Sans"/>
                <a:ea typeface="Open Sans"/>
                <a:cs typeface="Open Sans"/>
                <a:sym typeface="Open Sans"/>
              </a:rPr>
              <a:t>Ответ:</a:t>
            </a:r>
            <a:r>
              <a:rPr lang="en" sz="1300">
                <a:solidFill>
                  <a:schemeClr val="dk1"/>
                </a:solidFill>
                <a:latin typeface="Open Sans"/>
                <a:ea typeface="Open Sans"/>
                <a:cs typeface="Open Sans"/>
                <a:sym typeface="Open Sans"/>
              </a:rPr>
              <a:t> «Данную услугу сделать дешевле практически невозможно. Если другой салон предлагает услугу по меньшей стоимости, вероятнее всего он не соблюдает требования по стерилизации и нарушает технологию». </a:t>
            </a:r>
            <a:endParaRPr sz="1300">
              <a:solidFill>
                <a:schemeClr val="dk1"/>
              </a:solidFill>
              <a:latin typeface="Open Sans"/>
              <a:ea typeface="Open Sans"/>
              <a:cs typeface="Open Sans"/>
              <a:sym typeface="Open Sans"/>
            </a:endParaRPr>
          </a:p>
        </p:txBody>
      </p:sp>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1" name="Shape 3451"/>
        <p:cNvGrpSpPr/>
        <p:nvPr/>
      </p:nvGrpSpPr>
      <p:grpSpPr>
        <a:xfrm>
          <a:off x="0" y="0"/>
          <a:ext cx="0" cy="0"/>
          <a:chOff x="0" y="0"/>
          <a:chExt cx="0" cy="0"/>
        </a:xfrm>
      </p:grpSpPr>
      <p:sp>
        <p:nvSpPr>
          <p:cNvPr id="3452" name="Google Shape;3452;p188"/>
          <p:cNvSpPr txBox="1"/>
          <p:nvPr>
            <p:ph type="title"/>
          </p:nvPr>
        </p:nvSpPr>
        <p:spPr>
          <a:xfrm>
            <a:off x="254400" y="227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Основные возражения в барбершопе</a:t>
            </a:r>
            <a:endParaRPr/>
          </a:p>
          <a:p>
            <a:pPr indent="0" lvl="0" marL="0" rtl="0" algn="l">
              <a:spcBef>
                <a:spcPts val="0"/>
              </a:spcBef>
              <a:spcAft>
                <a:spcPts val="0"/>
              </a:spcAft>
              <a:buNone/>
            </a:pPr>
            <a:r>
              <a:t/>
            </a:r>
            <a:endParaRPr/>
          </a:p>
        </p:txBody>
      </p:sp>
      <p:sp>
        <p:nvSpPr>
          <p:cNvPr id="3453" name="Google Shape;3453;p188"/>
          <p:cNvSpPr txBox="1"/>
          <p:nvPr/>
        </p:nvSpPr>
        <p:spPr>
          <a:xfrm>
            <a:off x="254400" y="1477125"/>
            <a:ext cx="85161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t/>
            </a:r>
            <a:endParaRPr sz="1300">
              <a:solidFill>
                <a:schemeClr val="dk1"/>
              </a:solidFill>
              <a:latin typeface="Open Sans"/>
              <a:ea typeface="Open Sans"/>
              <a:cs typeface="Open Sans"/>
              <a:sym typeface="Open Sans"/>
            </a:endParaRPr>
          </a:p>
          <a:p>
            <a:pPr indent="-311150" lvl="0" marL="906780" rtl="0" algn="just">
              <a:lnSpc>
                <a:spcPct val="150000"/>
              </a:lnSpc>
              <a:spcBef>
                <a:spcPts val="100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«Почему я должен оставлять вам номер своего телефона?» </a:t>
            </a:r>
            <a:endParaRPr sz="1300">
              <a:solidFill>
                <a:schemeClr val="dk1"/>
              </a:solidFill>
              <a:latin typeface="Open Sans"/>
              <a:ea typeface="Open Sans"/>
              <a:cs typeface="Open Sans"/>
              <a:sym typeface="Open Sans"/>
            </a:endParaRPr>
          </a:p>
          <a:p>
            <a:pPr indent="0" lvl="0" marL="906780" rtl="0" algn="just">
              <a:lnSpc>
                <a:spcPct val="150000"/>
              </a:lnSpc>
              <a:spcBef>
                <a:spcPts val="900"/>
              </a:spcBef>
              <a:spcAft>
                <a:spcPts val="1000"/>
              </a:spcAft>
              <a:buNone/>
            </a:pPr>
            <a:r>
              <a:rPr i="1" lang="en" sz="1300" u="sng">
                <a:solidFill>
                  <a:schemeClr val="dk1"/>
                </a:solidFill>
                <a:latin typeface="Open Sans"/>
                <a:ea typeface="Open Sans"/>
                <a:cs typeface="Open Sans"/>
                <a:sym typeface="Open Sans"/>
              </a:rPr>
              <a:t>Ответ:</a:t>
            </a:r>
            <a:r>
              <a:rPr lang="en" sz="1300">
                <a:solidFill>
                  <a:schemeClr val="dk1"/>
                </a:solidFill>
                <a:latin typeface="Open Sans"/>
                <a:ea typeface="Open Sans"/>
                <a:cs typeface="Open Sans"/>
                <a:sym typeface="Open Sans"/>
              </a:rPr>
              <a:t> «Чтобы мы своевременно смогли вас проинформировать об акции, которая будет вам интересна». </a:t>
            </a:r>
            <a:endParaRPr sz="1300">
              <a:solidFill>
                <a:schemeClr val="dk1"/>
              </a:solidFill>
              <a:latin typeface="Open Sans"/>
              <a:ea typeface="Open Sans"/>
              <a:cs typeface="Open Sans"/>
              <a:sym typeface="Open Sans"/>
            </a:endParaRPr>
          </a:p>
        </p:txBody>
      </p:sp>
    </p:spTree>
  </p:cSld>
  <p:clrMapOvr>
    <a:masterClrMapping/>
  </p:clrMapOvr>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7" name="Shape 3457"/>
        <p:cNvGrpSpPr/>
        <p:nvPr/>
      </p:nvGrpSpPr>
      <p:grpSpPr>
        <a:xfrm>
          <a:off x="0" y="0"/>
          <a:ext cx="0" cy="0"/>
          <a:chOff x="0" y="0"/>
          <a:chExt cx="0" cy="0"/>
        </a:xfrm>
      </p:grpSpPr>
      <p:sp>
        <p:nvSpPr>
          <p:cNvPr id="3458" name="Google Shape;3458;p189"/>
          <p:cNvSpPr txBox="1"/>
          <p:nvPr>
            <p:ph type="title"/>
          </p:nvPr>
        </p:nvSpPr>
        <p:spPr>
          <a:xfrm>
            <a:off x="254400" y="227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Основные возражения в барбершопе</a:t>
            </a:r>
            <a:endParaRPr/>
          </a:p>
          <a:p>
            <a:pPr indent="0" lvl="0" marL="0" rtl="0" algn="l">
              <a:spcBef>
                <a:spcPts val="0"/>
              </a:spcBef>
              <a:spcAft>
                <a:spcPts val="0"/>
              </a:spcAft>
              <a:buNone/>
            </a:pPr>
            <a:r>
              <a:t/>
            </a:r>
            <a:endParaRPr/>
          </a:p>
        </p:txBody>
      </p:sp>
      <p:sp>
        <p:nvSpPr>
          <p:cNvPr id="3459" name="Google Shape;3459;p189"/>
          <p:cNvSpPr txBox="1"/>
          <p:nvPr/>
        </p:nvSpPr>
        <p:spPr>
          <a:xfrm>
            <a:off x="254400" y="1619500"/>
            <a:ext cx="85161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t/>
            </a:r>
            <a:endParaRPr sz="1300">
              <a:solidFill>
                <a:schemeClr val="dk1"/>
              </a:solidFill>
              <a:latin typeface="Open Sans"/>
              <a:ea typeface="Open Sans"/>
              <a:cs typeface="Open Sans"/>
              <a:sym typeface="Open Sans"/>
            </a:endParaRPr>
          </a:p>
          <a:p>
            <a:pPr indent="-311150" lvl="0" marL="906780" rtl="0" algn="just">
              <a:lnSpc>
                <a:spcPct val="150000"/>
              </a:lnSpc>
              <a:spcBef>
                <a:spcPts val="100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«Я уверен/а, что вы скоро поднимите цены.»</a:t>
            </a:r>
            <a:endParaRPr sz="1300">
              <a:solidFill>
                <a:schemeClr val="dk1"/>
              </a:solidFill>
              <a:latin typeface="Open Sans"/>
              <a:ea typeface="Open Sans"/>
              <a:cs typeface="Open Sans"/>
              <a:sym typeface="Open Sans"/>
            </a:endParaRPr>
          </a:p>
          <a:p>
            <a:pPr indent="0" lvl="0" marL="906780" rtl="0" algn="just">
              <a:lnSpc>
                <a:spcPct val="150000"/>
              </a:lnSpc>
              <a:spcBef>
                <a:spcPts val="900"/>
              </a:spcBef>
              <a:spcAft>
                <a:spcPts val="1000"/>
              </a:spcAft>
              <a:buNone/>
            </a:pPr>
            <a:r>
              <a:rPr i="1" lang="en" sz="1300" u="sng">
                <a:solidFill>
                  <a:schemeClr val="dk1"/>
                </a:solidFill>
                <a:latin typeface="Open Sans"/>
                <a:ea typeface="Open Sans"/>
                <a:cs typeface="Open Sans"/>
                <a:sym typeface="Open Sans"/>
              </a:rPr>
              <a:t>Ответ:</a:t>
            </a:r>
            <a:r>
              <a:rPr lang="en" sz="1300">
                <a:solidFill>
                  <a:schemeClr val="dk1"/>
                </a:solidFill>
                <a:latin typeface="Open Sans"/>
                <a:ea typeface="Open Sans"/>
                <a:cs typeface="Open Sans"/>
                <a:sym typeface="Open Sans"/>
              </a:rPr>
              <a:t> «У нас довольно большая сеть. Многие точки работают уже давно и цены мы не поднимаем». </a:t>
            </a:r>
            <a:endParaRPr sz="1300">
              <a:solidFill>
                <a:schemeClr val="dk1"/>
              </a:solidFill>
              <a:latin typeface="Open Sans"/>
              <a:ea typeface="Open Sans"/>
              <a:cs typeface="Open Sans"/>
              <a:sym typeface="Open Sans"/>
            </a:endParaRPr>
          </a:p>
        </p:txBody>
      </p:sp>
    </p:spTree>
  </p:cSld>
  <p:clrMapOvr>
    <a:masterClrMapping/>
  </p:clrMapOvr>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3" name="Shape 3463"/>
        <p:cNvGrpSpPr/>
        <p:nvPr/>
      </p:nvGrpSpPr>
      <p:grpSpPr>
        <a:xfrm>
          <a:off x="0" y="0"/>
          <a:ext cx="0" cy="0"/>
          <a:chOff x="0" y="0"/>
          <a:chExt cx="0" cy="0"/>
        </a:xfrm>
      </p:grpSpPr>
      <p:sp>
        <p:nvSpPr>
          <p:cNvPr id="3464" name="Google Shape;3464;p190"/>
          <p:cNvSpPr txBox="1"/>
          <p:nvPr>
            <p:ph type="title"/>
          </p:nvPr>
        </p:nvSpPr>
        <p:spPr>
          <a:xfrm>
            <a:off x="286050" y="379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работы мастера</a:t>
            </a:r>
            <a:endParaRPr/>
          </a:p>
          <a:p>
            <a:pPr indent="0" lvl="0" marL="0" rtl="0" algn="l">
              <a:spcBef>
                <a:spcPts val="0"/>
              </a:spcBef>
              <a:spcAft>
                <a:spcPts val="0"/>
              </a:spcAft>
              <a:buNone/>
            </a:pPr>
            <a:r>
              <a:t/>
            </a:r>
            <a:endParaRPr/>
          </a:p>
        </p:txBody>
      </p:sp>
      <p:sp>
        <p:nvSpPr>
          <p:cNvPr id="3465" name="Google Shape;3465;p190"/>
          <p:cNvSpPr txBox="1"/>
          <p:nvPr/>
        </p:nvSpPr>
        <p:spPr>
          <a:xfrm>
            <a:off x="366350" y="1387250"/>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1000"/>
              </a:spcAft>
              <a:buNone/>
            </a:pPr>
            <a:r>
              <a:rPr lang="en" sz="1300">
                <a:solidFill>
                  <a:schemeClr val="dk1"/>
                </a:solidFill>
                <a:latin typeface="Open Sans"/>
                <a:ea typeface="Open Sans"/>
                <a:cs typeface="Open Sans"/>
                <a:sym typeface="Open Sans"/>
              </a:rPr>
              <a:t>Мастер должен быть на рабочем месте за 15 мин до начала работы, чтобы подготовиться к приему клиентов: разложить инструменты и приспособления, проверить исправность аппаратуры, получить чистое белье и материалы и разместить их на туалетном столе или тележке. При первом контакте с клиентом необходимо предложить ему сесть в кресло. Для этого кресло вначале следует развернуть так, чтобы клиенту было удобно садиться, затем — так, чтобы клиент оказался лицом к зеркалу. Беседуя с клиентом, мастер выясняет, какие услуги он хочет получить. Предлагая клиенту дополнительные услуги, мастер должен заранее оговорить их стоимость. Приступая к работе, мастер моет руки и дезинфицирует инструменты так, чтобы это видел клиент.</a:t>
            </a:r>
            <a:endParaRPr sz="1300">
              <a:solidFill>
                <a:schemeClr val="dk1"/>
              </a:solidFill>
              <a:latin typeface="Open Sans"/>
              <a:ea typeface="Open Sans"/>
              <a:cs typeface="Open Sans"/>
              <a:sym typeface="Open Sans"/>
            </a:endParaRPr>
          </a:p>
        </p:txBody>
      </p:sp>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9" name="Shape 3469"/>
        <p:cNvGrpSpPr/>
        <p:nvPr/>
      </p:nvGrpSpPr>
      <p:grpSpPr>
        <a:xfrm>
          <a:off x="0" y="0"/>
          <a:ext cx="0" cy="0"/>
          <a:chOff x="0" y="0"/>
          <a:chExt cx="0" cy="0"/>
        </a:xfrm>
      </p:grpSpPr>
      <p:sp>
        <p:nvSpPr>
          <p:cNvPr id="3470" name="Google Shape;3470;p191"/>
          <p:cNvSpPr txBox="1"/>
          <p:nvPr>
            <p:ph type="title"/>
          </p:nvPr>
        </p:nvSpPr>
        <p:spPr>
          <a:xfrm>
            <a:off x="286050" y="379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работы мастера</a:t>
            </a:r>
            <a:endParaRPr/>
          </a:p>
          <a:p>
            <a:pPr indent="0" lvl="0" marL="0" rtl="0" algn="l">
              <a:spcBef>
                <a:spcPts val="0"/>
              </a:spcBef>
              <a:spcAft>
                <a:spcPts val="0"/>
              </a:spcAft>
              <a:buNone/>
            </a:pPr>
            <a:r>
              <a:t/>
            </a:r>
            <a:endParaRPr/>
          </a:p>
        </p:txBody>
      </p:sp>
      <p:sp>
        <p:nvSpPr>
          <p:cNvPr id="3471" name="Google Shape;3471;p191"/>
          <p:cNvSpPr txBox="1"/>
          <p:nvPr/>
        </p:nvSpPr>
        <p:spPr>
          <a:xfrm>
            <a:off x="343700" y="1477875"/>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Чтобы провести диагностику волос и проверить, нет ли у клиента заболеваний кожи и волос, мастер тщательно расчесывает его волосы, определяя тип и качество волос, их состояние, направление роста. При обнаружении какого-либо заразного заболевания кожи или волос мастер в корректной форме отказывает клиенту в обслуживании.</a:t>
            </a:r>
            <a:endParaRPr sz="1300">
              <a:solidFill>
                <a:schemeClr val="dk1"/>
              </a:solidFill>
              <a:latin typeface="Open Sans"/>
              <a:ea typeface="Open Sans"/>
              <a:cs typeface="Open Sans"/>
              <a:sym typeface="Open Sans"/>
            </a:endParaRPr>
          </a:p>
          <a:p>
            <a:pPr indent="449580" lvl="0" marL="0" rtl="0" algn="just">
              <a:lnSpc>
                <a:spcPct val="150000"/>
              </a:lnSpc>
              <a:spcBef>
                <a:spcPts val="1000"/>
              </a:spcBef>
              <a:spcAft>
                <a:spcPts val="0"/>
              </a:spcAft>
              <a:buNone/>
            </a:pPr>
            <a:r>
              <a:rPr lang="en" sz="1300">
                <a:solidFill>
                  <a:schemeClr val="dk1"/>
                </a:solidFill>
                <a:latin typeface="Open Sans"/>
                <a:ea typeface="Open Sans"/>
                <a:cs typeface="Open Sans"/>
                <a:sym typeface="Open Sans"/>
              </a:rPr>
              <a:t>В случае удовлетворительного результата осмотра мастер укрывает клиента бельем в соответствии с видом работы. Чаще всего подготовительные работы заканчиваются выполнением гигиенического мытья волос.</a:t>
            </a:r>
            <a:endParaRPr sz="1300">
              <a:solidFill>
                <a:schemeClr val="dk1"/>
              </a:solidFill>
              <a:latin typeface="Open Sans"/>
              <a:ea typeface="Open Sans"/>
              <a:cs typeface="Open Sans"/>
              <a:sym typeface="Open Sans"/>
            </a:endParaRPr>
          </a:p>
          <a:p>
            <a:pPr indent="449580" lvl="0" marL="0" rtl="0" algn="just">
              <a:lnSpc>
                <a:spcPct val="150000"/>
              </a:lnSpc>
              <a:spcBef>
                <a:spcPts val="1000"/>
              </a:spcBef>
              <a:spcAft>
                <a:spcPts val="0"/>
              </a:spcAft>
              <a:buNone/>
            </a:pPr>
            <a:r>
              <a:rPr lang="en" sz="1300">
                <a:solidFill>
                  <a:schemeClr val="dk1"/>
                </a:solidFill>
                <a:latin typeface="Open Sans"/>
                <a:ea typeface="Open Sans"/>
                <a:cs typeface="Open Sans"/>
                <a:sym typeface="Open Sans"/>
              </a:rPr>
              <a:t>Начав работу, мастер не имеет права отвлекаться какими-либо посторонними делами или разговаривать с другими посетителями или обслуживающим персоналом. Все внимание должно быть обращено только на выполнение работы по обслуживанию клиента.</a:t>
            </a:r>
            <a:endParaRPr sz="1300">
              <a:solidFill>
                <a:schemeClr val="dk1"/>
              </a:solidFill>
              <a:latin typeface="Open Sans"/>
              <a:ea typeface="Open Sans"/>
              <a:cs typeface="Open Sans"/>
              <a:sym typeface="Open Sans"/>
            </a:endParaRPr>
          </a:p>
        </p:txBody>
      </p:sp>
    </p:spTree>
  </p:cSld>
  <p:clrMapOvr>
    <a:masterClrMapping/>
  </p:clrMapOvr>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5" name="Shape 3475"/>
        <p:cNvGrpSpPr/>
        <p:nvPr/>
      </p:nvGrpSpPr>
      <p:grpSpPr>
        <a:xfrm>
          <a:off x="0" y="0"/>
          <a:ext cx="0" cy="0"/>
          <a:chOff x="0" y="0"/>
          <a:chExt cx="0" cy="0"/>
        </a:xfrm>
      </p:grpSpPr>
      <p:sp>
        <p:nvSpPr>
          <p:cNvPr id="3476" name="Google Shape;3476;p192"/>
          <p:cNvSpPr txBox="1"/>
          <p:nvPr>
            <p:ph type="title"/>
          </p:nvPr>
        </p:nvSpPr>
        <p:spPr>
          <a:xfrm>
            <a:off x="286050" y="379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работы мастера</a:t>
            </a:r>
            <a:endParaRPr/>
          </a:p>
          <a:p>
            <a:pPr indent="0" lvl="0" marL="0" rtl="0" algn="l">
              <a:spcBef>
                <a:spcPts val="0"/>
              </a:spcBef>
              <a:spcAft>
                <a:spcPts val="0"/>
              </a:spcAft>
              <a:buNone/>
            </a:pPr>
            <a:r>
              <a:t/>
            </a:r>
            <a:endParaRPr/>
          </a:p>
        </p:txBody>
      </p:sp>
      <p:sp>
        <p:nvSpPr>
          <p:cNvPr id="3477" name="Google Shape;3477;p192"/>
          <p:cNvSpPr txBox="1"/>
          <p:nvPr/>
        </p:nvSpPr>
        <p:spPr>
          <a:xfrm>
            <a:off x="404100" y="1411025"/>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b="1" lang="en" sz="1300">
                <a:solidFill>
                  <a:schemeClr val="dk1"/>
                </a:solidFill>
                <a:latin typeface="Open Sans"/>
                <a:ea typeface="Open Sans"/>
                <a:cs typeface="Open Sans"/>
                <a:sym typeface="Open Sans"/>
              </a:rPr>
              <a:t>К заключительным работам</a:t>
            </a:r>
            <a:r>
              <a:rPr lang="en" sz="1300">
                <a:solidFill>
                  <a:schemeClr val="dk1"/>
                </a:solidFill>
                <a:latin typeface="Open Sans"/>
                <a:ea typeface="Open Sans"/>
                <a:cs typeface="Open Sans"/>
                <a:sym typeface="Open Sans"/>
              </a:rPr>
              <a:t> при обслуживании клиента относятся вычесывание мелких остриженных волос; снятие парикмахерского белья с клиента; смахивание волос с его лица и шеи; наведение порядка на туалетном столе после обслуживания каждого посетителя и т.д.</a:t>
            </a:r>
            <a:endParaRPr sz="1300">
              <a:solidFill>
                <a:schemeClr val="dk1"/>
              </a:solidFill>
              <a:latin typeface="Open Sans"/>
              <a:ea typeface="Open Sans"/>
              <a:cs typeface="Open Sans"/>
              <a:sym typeface="Open Sans"/>
            </a:endParaRPr>
          </a:p>
          <a:p>
            <a:pPr indent="449580" lvl="0" marL="0" rtl="0" algn="just">
              <a:lnSpc>
                <a:spcPct val="150000"/>
              </a:lnSpc>
              <a:spcBef>
                <a:spcPts val="1000"/>
              </a:spcBef>
              <a:spcAft>
                <a:spcPts val="1000"/>
              </a:spcAft>
              <a:buNone/>
            </a:pPr>
            <a:r>
              <a:rPr lang="en" sz="1300">
                <a:solidFill>
                  <a:schemeClr val="dk1"/>
                </a:solidFill>
                <a:latin typeface="Open Sans"/>
                <a:ea typeface="Open Sans"/>
                <a:cs typeface="Open Sans"/>
                <a:sym typeface="Open Sans"/>
              </a:rPr>
              <a:t>Заключительные работы производятся после основной процедуры. Они начинаются с диалога мастера и клиента: мастер выясняет, всем ли тот доволен. Если у клиента есть замечания, мастер должен исправить недостатки. При согласии клиента на дополнительные виды работ мастер выполняет их, после чего снимает с клиента парикмахерское белье и направляет клиента к администратору для расчета.</a:t>
            </a:r>
            <a:endParaRPr sz="1300">
              <a:solidFill>
                <a:schemeClr val="dk1"/>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2" name="Shape 1612"/>
        <p:cNvGrpSpPr/>
        <p:nvPr/>
      </p:nvGrpSpPr>
      <p:grpSpPr>
        <a:xfrm>
          <a:off x="0" y="0"/>
          <a:ext cx="0" cy="0"/>
          <a:chOff x="0" y="0"/>
          <a:chExt cx="0" cy="0"/>
        </a:xfrm>
      </p:grpSpPr>
      <p:pic>
        <p:nvPicPr>
          <p:cNvPr id="1613" name="Google Shape;1613;p49"/>
          <p:cNvPicPr preferRelativeResize="0"/>
          <p:nvPr/>
        </p:nvPicPr>
        <p:blipFill rotWithShape="1">
          <a:blip r:embed="rId3">
            <a:alphaModFix/>
          </a:blip>
          <a:srcRect b="0" l="34357" r="13742" t="0"/>
          <a:stretch/>
        </p:blipFill>
        <p:spPr>
          <a:xfrm>
            <a:off x="5015500" y="0"/>
            <a:ext cx="4128502" cy="5301800"/>
          </a:xfrm>
          <a:prstGeom prst="rect">
            <a:avLst/>
          </a:prstGeom>
          <a:noFill/>
          <a:ln>
            <a:noFill/>
          </a:ln>
        </p:spPr>
      </p:pic>
      <p:sp>
        <p:nvSpPr>
          <p:cNvPr id="1614" name="Google Shape;1614;p49"/>
          <p:cNvSpPr/>
          <p:nvPr/>
        </p:nvSpPr>
        <p:spPr>
          <a:xfrm>
            <a:off x="-402275" y="321175"/>
            <a:ext cx="9265800" cy="4575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9"/>
          <p:cNvSpPr txBox="1"/>
          <p:nvPr>
            <p:ph type="title"/>
          </p:nvPr>
        </p:nvSpPr>
        <p:spPr>
          <a:xfrm>
            <a:off x="415200" y="1260000"/>
            <a:ext cx="3353700" cy="77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Наш продукт</a:t>
            </a:r>
            <a:endParaRPr sz="2700"/>
          </a:p>
        </p:txBody>
      </p:sp>
      <p:sp>
        <p:nvSpPr>
          <p:cNvPr id="1616" name="Google Shape;1616;p49"/>
          <p:cNvSpPr txBox="1"/>
          <p:nvPr>
            <p:ph idx="1" type="subTitle"/>
          </p:nvPr>
        </p:nvSpPr>
        <p:spPr>
          <a:xfrm>
            <a:off x="415200" y="1989875"/>
            <a:ext cx="3969600" cy="1706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Ключевой продукт компании: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b="1" lang="en"/>
              <a:t>Качественные мужские стрижки не более чем за 30 минут </a:t>
            </a:r>
            <a:br>
              <a:rPr b="1" lang="en"/>
            </a:br>
            <a:r>
              <a:rPr b="1" lang="en"/>
              <a:t>и не дороже чем 300 рублей!</a:t>
            </a:r>
            <a:endParaRPr b="1"/>
          </a:p>
        </p:txBody>
      </p:sp>
      <p:sp>
        <p:nvSpPr>
          <p:cNvPr id="1617" name="Google Shape;1617;p49"/>
          <p:cNvSpPr/>
          <p:nvPr/>
        </p:nvSpPr>
        <p:spPr>
          <a:xfrm>
            <a:off x="4572000" y="1462125"/>
            <a:ext cx="548100" cy="2219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8" name="Google Shape;1618;p49"/>
          <p:cNvGrpSpPr/>
          <p:nvPr/>
        </p:nvGrpSpPr>
        <p:grpSpPr>
          <a:xfrm>
            <a:off x="8784736" y="1478060"/>
            <a:ext cx="312682" cy="2193963"/>
            <a:chOff x="8954936" y="1478060"/>
            <a:chExt cx="312682" cy="2193963"/>
          </a:xfrm>
        </p:grpSpPr>
        <p:sp>
          <p:nvSpPr>
            <p:cNvPr id="1619" name="Google Shape;1619;p49"/>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9"/>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9"/>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9"/>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9"/>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9"/>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9"/>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9"/>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9"/>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9"/>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9"/>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9"/>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9"/>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9"/>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9"/>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9"/>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9"/>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9"/>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9"/>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9"/>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9"/>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9"/>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9"/>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9"/>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9"/>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9"/>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9"/>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9"/>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9"/>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9"/>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9" name="Google Shape;1649;p49"/>
          <p:cNvSpPr/>
          <p:nvPr/>
        </p:nvSpPr>
        <p:spPr>
          <a:xfrm flipH="1">
            <a:off x="8954936" y="5256900"/>
            <a:ext cx="312682" cy="44899"/>
          </a:xfrm>
          <a:custGeom>
            <a:rect b="b" l="l" r="r" t="t"/>
            <a:pathLst>
              <a:path extrusionOk="0" fill="none" h="1004" w="6992">
                <a:moveTo>
                  <a:pt x="1" y="912"/>
                </a:moveTo>
                <a:cubicBezTo>
                  <a:pt x="639" y="1004"/>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1" name="Shape 3481"/>
        <p:cNvGrpSpPr/>
        <p:nvPr/>
      </p:nvGrpSpPr>
      <p:grpSpPr>
        <a:xfrm>
          <a:off x="0" y="0"/>
          <a:ext cx="0" cy="0"/>
          <a:chOff x="0" y="0"/>
          <a:chExt cx="0" cy="0"/>
        </a:xfrm>
      </p:grpSpPr>
      <p:sp>
        <p:nvSpPr>
          <p:cNvPr id="3482" name="Google Shape;3482;p193"/>
          <p:cNvSpPr txBox="1"/>
          <p:nvPr>
            <p:ph type="title"/>
          </p:nvPr>
        </p:nvSpPr>
        <p:spPr>
          <a:xfrm>
            <a:off x="286050" y="379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работы мастера</a:t>
            </a:r>
            <a:endParaRPr/>
          </a:p>
          <a:p>
            <a:pPr indent="0" lvl="0" marL="0" rtl="0" algn="l">
              <a:spcBef>
                <a:spcPts val="0"/>
              </a:spcBef>
              <a:spcAft>
                <a:spcPts val="0"/>
              </a:spcAft>
              <a:buNone/>
            </a:pPr>
            <a:r>
              <a:t/>
            </a:r>
            <a:endParaRPr/>
          </a:p>
        </p:txBody>
      </p:sp>
      <p:sp>
        <p:nvSpPr>
          <p:cNvPr id="3483" name="Google Shape;3483;p193"/>
          <p:cNvSpPr txBox="1"/>
          <p:nvPr/>
        </p:nvSpPr>
        <p:spPr>
          <a:xfrm>
            <a:off x="358800" y="1553400"/>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b="1" lang="en" sz="1300" u="sng">
                <a:solidFill>
                  <a:schemeClr val="dk1"/>
                </a:solidFill>
                <a:latin typeface="Open Sans"/>
                <a:ea typeface="Open Sans"/>
                <a:cs typeface="Open Sans"/>
                <a:sym typeface="Open Sans"/>
              </a:rPr>
              <a:t>Правила поведения мастера в салоне красоты, которые важны для клиентов:</a:t>
            </a:r>
            <a:endParaRPr b="1" sz="1300" u="sng">
              <a:solidFill>
                <a:schemeClr val="dk1"/>
              </a:solidFill>
              <a:latin typeface="Open Sans"/>
              <a:ea typeface="Open Sans"/>
              <a:cs typeface="Open Sans"/>
              <a:sym typeface="Open Sans"/>
            </a:endParaRPr>
          </a:p>
          <a:p>
            <a:pPr indent="-311150" lvl="0" marL="457200" rtl="0" algn="just">
              <a:lnSpc>
                <a:spcPct val="150000"/>
              </a:lnSpc>
              <a:spcBef>
                <a:spcPts val="1000"/>
              </a:spcBef>
              <a:spcAft>
                <a:spcPts val="0"/>
              </a:spcAft>
              <a:buClr>
                <a:schemeClr val="dk1"/>
              </a:buClr>
              <a:buSzPts val="1300"/>
              <a:buFont typeface="Open Sans"/>
              <a:buAutoNum type="arabicPeriod"/>
            </a:pPr>
            <a:r>
              <a:rPr lang="en" sz="1300">
                <a:solidFill>
                  <a:schemeClr val="dk1"/>
                </a:solidFill>
                <a:latin typeface="Open Sans"/>
                <a:ea typeface="Open Sans"/>
                <a:cs typeface="Open Sans"/>
                <a:sym typeface="Open Sans"/>
              </a:rPr>
              <a:t>Соблюдать спокойствие даже в стрессовых ситуациях.</a:t>
            </a:r>
            <a:endParaRPr sz="1300">
              <a:solidFill>
                <a:schemeClr val="dk1"/>
              </a:solidFill>
              <a:latin typeface="Open Sans"/>
              <a:ea typeface="Open Sans"/>
              <a:cs typeface="Open Sans"/>
              <a:sym typeface="Open Sans"/>
            </a:endParaRPr>
          </a:p>
          <a:p>
            <a:pPr indent="-311150" lvl="0" marL="457200" rtl="0" algn="just">
              <a:lnSpc>
                <a:spcPct val="150000"/>
              </a:lnSpc>
              <a:spcBef>
                <a:spcPts val="1000"/>
              </a:spcBef>
              <a:spcAft>
                <a:spcPts val="0"/>
              </a:spcAft>
              <a:buClr>
                <a:schemeClr val="dk1"/>
              </a:buClr>
              <a:buSzPts val="1300"/>
              <a:buFont typeface="Open Sans"/>
              <a:buAutoNum type="arabicPeriod"/>
            </a:pPr>
            <a:r>
              <a:rPr lang="en" sz="1300">
                <a:solidFill>
                  <a:schemeClr val="dk1"/>
                </a:solidFill>
                <a:latin typeface="Open Sans"/>
                <a:ea typeface="Open Sans"/>
                <a:cs typeface="Open Sans"/>
                <a:sym typeface="Open Sans"/>
              </a:rPr>
              <a:t>Внимательно следите за временем, не опаздывайте и не спешите.</a:t>
            </a:r>
            <a:endParaRPr sz="1300">
              <a:solidFill>
                <a:schemeClr val="dk1"/>
              </a:solidFill>
              <a:latin typeface="Open Sans"/>
              <a:ea typeface="Open Sans"/>
              <a:cs typeface="Open Sans"/>
              <a:sym typeface="Open Sans"/>
            </a:endParaRPr>
          </a:p>
          <a:p>
            <a:pPr indent="-311150" lvl="0" marL="457200" rtl="0" algn="just">
              <a:lnSpc>
                <a:spcPct val="150000"/>
              </a:lnSpc>
              <a:spcBef>
                <a:spcPts val="1000"/>
              </a:spcBef>
              <a:spcAft>
                <a:spcPts val="0"/>
              </a:spcAft>
              <a:buClr>
                <a:schemeClr val="dk1"/>
              </a:buClr>
              <a:buSzPts val="1300"/>
              <a:buFont typeface="Open Sans"/>
              <a:buAutoNum type="arabicPeriod"/>
            </a:pPr>
            <a:r>
              <a:rPr lang="en" sz="1300">
                <a:solidFill>
                  <a:schemeClr val="dk1"/>
                </a:solidFill>
                <a:latin typeface="Open Sans"/>
                <a:ea typeface="Open Sans"/>
                <a:cs typeface="Open Sans"/>
                <a:sym typeface="Open Sans"/>
              </a:rPr>
              <a:t>Занимайтесь только клиентом. Перерывы и перекуры, как и общение с коллегами, во время работы недопустимы.</a:t>
            </a:r>
            <a:endParaRPr sz="1300">
              <a:solidFill>
                <a:schemeClr val="dk1"/>
              </a:solidFill>
              <a:latin typeface="Open Sans"/>
              <a:ea typeface="Open Sans"/>
              <a:cs typeface="Open Sans"/>
              <a:sym typeface="Open Sans"/>
            </a:endParaRPr>
          </a:p>
          <a:p>
            <a:pPr indent="-311150" lvl="0" marL="457200" rtl="0" algn="just">
              <a:lnSpc>
                <a:spcPct val="150000"/>
              </a:lnSpc>
              <a:spcBef>
                <a:spcPts val="1000"/>
              </a:spcBef>
              <a:spcAft>
                <a:spcPts val="0"/>
              </a:spcAft>
              <a:buClr>
                <a:schemeClr val="dk1"/>
              </a:buClr>
              <a:buSzPts val="1300"/>
              <a:buFont typeface="Open Sans"/>
              <a:buAutoNum type="arabicPeriod"/>
            </a:pPr>
            <a:r>
              <a:rPr lang="en" sz="1300">
                <a:solidFill>
                  <a:schemeClr val="dk1"/>
                </a:solidFill>
                <a:latin typeface="Open Sans"/>
                <a:ea typeface="Open Sans"/>
                <a:cs typeface="Open Sans"/>
                <a:sym typeface="Open Sans"/>
              </a:rPr>
              <a:t>Располагайте на рабочем пространстве только инструменты, это не место для мобильного телефона или других личных вещей.</a:t>
            </a:r>
            <a:endParaRPr sz="1300">
              <a:solidFill>
                <a:schemeClr val="dk1"/>
              </a:solidFill>
              <a:latin typeface="Open Sans"/>
              <a:ea typeface="Open Sans"/>
              <a:cs typeface="Open Sans"/>
              <a:sym typeface="Open Sans"/>
            </a:endParaRPr>
          </a:p>
          <a:p>
            <a:pPr indent="-311150" lvl="0" marL="457200" rtl="0" algn="just">
              <a:lnSpc>
                <a:spcPct val="150000"/>
              </a:lnSpc>
              <a:spcBef>
                <a:spcPts val="1000"/>
              </a:spcBef>
              <a:spcAft>
                <a:spcPts val="0"/>
              </a:spcAft>
              <a:buClr>
                <a:schemeClr val="dk1"/>
              </a:buClr>
              <a:buSzPts val="1300"/>
              <a:buFont typeface="Open Sans"/>
              <a:buAutoNum type="arabicPeriod"/>
            </a:pPr>
            <a:r>
              <a:rPr lang="en" sz="1300">
                <a:solidFill>
                  <a:schemeClr val="dk1"/>
                </a:solidFill>
                <a:latin typeface="Open Sans"/>
                <a:ea typeface="Open Sans"/>
                <a:cs typeface="Open Sans"/>
                <a:sym typeface="Open Sans"/>
              </a:rPr>
              <a:t>Держите рабочее пространство в чистоте.</a:t>
            </a:r>
            <a:endParaRPr sz="1300">
              <a:solidFill>
                <a:schemeClr val="dk1"/>
              </a:solidFill>
              <a:latin typeface="Open Sans"/>
              <a:ea typeface="Open Sans"/>
              <a:cs typeface="Open Sans"/>
              <a:sym typeface="Open Sans"/>
            </a:endParaRPr>
          </a:p>
          <a:p>
            <a:pPr indent="0" lvl="0" marL="0" rtl="0" algn="just">
              <a:lnSpc>
                <a:spcPct val="150000"/>
              </a:lnSpc>
              <a:spcBef>
                <a:spcPts val="1000"/>
              </a:spcBef>
              <a:spcAft>
                <a:spcPts val="100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7" name="Shape 3487"/>
        <p:cNvGrpSpPr/>
        <p:nvPr/>
      </p:nvGrpSpPr>
      <p:grpSpPr>
        <a:xfrm>
          <a:off x="0" y="0"/>
          <a:ext cx="0" cy="0"/>
          <a:chOff x="0" y="0"/>
          <a:chExt cx="0" cy="0"/>
        </a:xfrm>
      </p:grpSpPr>
      <p:sp>
        <p:nvSpPr>
          <p:cNvPr id="3488" name="Google Shape;3488;p194"/>
          <p:cNvSpPr txBox="1"/>
          <p:nvPr>
            <p:ph type="title"/>
          </p:nvPr>
        </p:nvSpPr>
        <p:spPr>
          <a:xfrm>
            <a:off x="286050" y="379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работы мастера</a:t>
            </a:r>
            <a:endParaRPr/>
          </a:p>
          <a:p>
            <a:pPr indent="0" lvl="0" marL="0" rtl="0" algn="l">
              <a:spcBef>
                <a:spcPts val="0"/>
              </a:spcBef>
              <a:spcAft>
                <a:spcPts val="0"/>
              </a:spcAft>
              <a:buNone/>
            </a:pPr>
            <a:r>
              <a:t/>
            </a:r>
            <a:endParaRPr/>
          </a:p>
        </p:txBody>
      </p:sp>
      <p:sp>
        <p:nvSpPr>
          <p:cNvPr id="3489" name="Google Shape;3489;p194"/>
          <p:cNvSpPr txBox="1"/>
          <p:nvPr/>
        </p:nvSpPr>
        <p:spPr>
          <a:xfrm>
            <a:off x="404100" y="1598725"/>
            <a:ext cx="74679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Мастера должны соблюдать правила этики. Это работники, с которыми гость проводит больше всего времени. Ключевое правило для посещения клиентом салона красоты – следите за своей внешностью. Именно в учреждении, работающем в сфере красоты важен опрятный, элегантный внешний вид. </a:t>
            </a:r>
            <a:endParaRPr b="1" u="sng">
              <a:solidFill>
                <a:schemeClr val="dk1"/>
              </a:solidFill>
              <a:latin typeface="Open Sans"/>
              <a:ea typeface="Open Sans"/>
              <a:cs typeface="Open Sans"/>
              <a:sym typeface="Open Sans"/>
            </a:endParaRPr>
          </a:p>
          <a:p>
            <a:pPr indent="0" lvl="0" marL="0" rtl="0" algn="just">
              <a:lnSpc>
                <a:spcPct val="150000"/>
              </a:lnSpc>
              <a:spcBef>
                <a:spcPts val="1000"/>
              </a:spcBef>
              <a:spcAft>
                <a:spcPts val="100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3" name="Shape 3493"/>
        <p:cNvGrpSpPr/>
        <p:nvPr/>
      </p:nvGrpSpPr>
      <p:grpSpPr>
        <a:xfrm>
          <a:off x="0" y="0"/>
          <a:ext cx="0" cy="0"/>
          <a:chOff x="0" y="0"/>
          <a:chExt cx="0" cy="0"/>
        </a:xfrm>
      </p:grpSpPr>
      <p:pic>
        <p:nvPicPr>
          <p:cNvPr id="3494" name="Google Shape;3494;p195"/>
          <p:cNvPicPr preferRelativeResize="0"/>
          <p:nvPr/>
        </p:nvPicPr>
        <p:blipFill rotWithShape="1">
          <a:blip r:embed="rId3">
            <a:alphaModFix/>
          </a:blip>
          <a:srcRect b="0" l="0" r="8466" t="0"/>
          <a:stretch/>
        </p:blipFill>
        <p:spPr>
          <a:xfrm>
            <a:off x="5023525" y="1068750"/>
            <a:ext cx="4120476" cy="3006000"/>
          </a:xfrm>
          <a:prstGeom prst="rect">
            <a:avLst/>
          </a:prstGeom>
          <a:noFill/>
          <a:ln>
            <a:noFill/>
          </a:ln>
        </p:spPr>
      </p:pic>
      <p:sp>
        <p:nvSpPr>
          <p:cNvPr id="3495" name="Google Shape;3495;p195"/>
          <p:cNvSpPr/>
          <p:nvPr/>
        </p:nvSpPr>
        <p:spPr>
          <a:xfrm>
            <a:off x="4419600" y="1068750"/>
            <a:ext cx="2779200" cy="3006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95"/>
          <p:cNvSpPr/>
          <p:nvPr/>
        </p:nvSpPr>
        <p:spPr>
          <a:xfrm>
            <a:off x="465275" y="630000"/>
            <a:ext cx="5565600" cy="3938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95"/>
          <p:cNvSpPr txBox="1"/>
          <p:nvPr>
            <p:ph type="title"/>
          </p:nvPr>
        </p:nvSpPr>
        <p:spPr>
          <a:xfrm>
            <a:off x="720000" y="3244225"/>
            <a:ext cx="4975200" cy="10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ПОДГОТОВКА К ОТКРЫТИЮ И ПРОДВИЖЕНИЕ</a:t>
            </a:r>
            <a:endParaRPr/>
          </a:p>
          <a:p>
            <a:pPr indent="0" lvl="0" marL="0" rtl="0" algn="l">
              <a:spcBef>
                <a:spcPts val="0"/>
              </a:spcBef>
              <a:spcAft>
                <a:spcPts val="0"/>
              </a:spcAft>
              <a:buNone/>
            </a:pPr>
            <a:r>
              <a:t/>
            </a:r>
            <a:endParaRPr/>
          </a:p>
        </p:txBody>
      </p:sp>
      <p:sp>
        <p:nvSpPr>
          <p:cNvPr id="3498" name="Google Shape;3498;p195"/>
          <p:cNvSpPr txBox="1"/>
          <p:nvPr>
            <p:ph idx="2" type="title"/>
          </p:nvPr>
        </p:nvSpPr>
        <p:spPr>
          <a:xfrm>
            <a:off x="3369625" y="801450"/>
            <a:ext cx="2325600" cy="179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06</a:t>
            </a:r>
            <a:endParaRPr/>
          </a:p>
        </p:txBody>
      </p:sp>
      <p:grpSp>
        <p:nvGrpSpPr>
          <p:cNvPr id="3499" name="Google Shape;3499;p195"/>
          <p:cNvGrpSpPr/>
          <p:nvPr/>
        </p:nvGrpSpPr>
        <p:grpSpPr>
          <a:xfrm>
            <a:off x="5923861" y="1725294"/>
            <a:ext cx="312682" cy="1748105"/>
            <a:chOff x="8954936" y="1923919"/>
            <a:chExt cx="312682" cy="1748105"/>
          </a:xfrm>
        </p:grpSpPr>
        <p:sp>
          <p:nvSpPr>
            <p:cNvPr id="3500" name="Google Shape;3500;p195"/>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95"/>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95"/>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95"/>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95"/>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95"/>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95"/>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95"/>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95"/>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95"/>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95"/>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95"/>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95"/>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95"/>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95"/>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95"/>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95"/>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95"/>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95"/>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95"/>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95"/>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95"/>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95"/>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95"/>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7" name="Shape 3527"/>
        <p:cNvGrpSpPr/>
        <p:nvPr/>
      </p:nvGrpSpPr>
      <p:grpSpPr>
        <a:xfrm>
          <a:off x="0" y="0"/>
          <a:ext cx="0" cy="0"/>
          <a:chOff x="0" y="0"/>
          <a:chExt cx="0" cy="0"/>
        </a:xfrm>
      </p:grpSpPr>
      <p:sp>
        <p:nvSpPr>
          <p:cNvPr id="3528" name="Google Shape;3528;p196"/>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Введение</a:t>
            </a:r>
            <a:endParaRPr/>
          </a:p>
        </p:txBody>
      </p:sp>
      <p:sp>
        <p:nvSpPr>
          <p:cNvPr id="3529" name="Google Shape;3529;p196"/>
          <p:cNvSpPr txBox="1"/>
          <p:nvPr/>
        </p:nvSpPr>
        <p:spPr>
          <a:xfrm>
            <a:off x="487175" y="1545850"/>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Маркетинг – это неотъемлемая часть любого бизнеса. Эффективные методы продвижения способны превратить потребности клиента в желание воспользоваться именно вашей услугой. Вам необходимо четко понимать, кто является вашей целевой аудиторией для того, чтобы знать, какие каналы использовать для продвижения. </a:t>
            </a:r>
            <a:endParaRPr sz="1200">
              <a:solidFill>
                <a:schemeClr val="dk1"/>
              </a:solidFill>
              <a:latin typeface="Open Sans"/>
              <a:ea typeface="Open Sans"/>
              <a:cs typeface="Open Sans"/>
              <a:sym typeface="Open Sans"/>
            </a:endParaRPr>
          </a:p>
          <a:p>
            <a:pPr indent="449580" lvl="0" marL="0" rtl="0" algn="just">
              <a:lnSpc>
                <a:spcPct val="150000"/>
              </a:lnSpc>
              <a:spcBef>
                <a:spcPts val="100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Для того чтобы понимать свои преимущества и недостатки, изучите своих конкурентов. Так вы сможете грамотно корректировать маркетинговую стратегию. </a:t>
            </a:r>
            <a:endParaRPr sz="1200">
              <a:solidFill>
                <a:schemeClr val="dk1"/>
              </a:solidFill>
              <a:latin typeface="Open Sans"/>
              <a:ea typeface="Open Sans"/>
              <a:cs typeface="Open Sans"/>
              <a:sym typeface="Open Sans"/>
            </a:endParaRPr>
          </a:p>
          <a:p>
            <a:pPr indent="449580" lvl="0" marL="0" rtl="0" algn="just">
              <a:lnSpc>
                <a:spcPct val="150000"/>
              </a:lnSpc>
              <a:spcBef>
                <a:spcPts val="1000"/>
              </a:spcBef>
              <a:spcAft>
                <a:spcPts val="1000"/>
              </a:spcAft>
              <a:buClr>
                <a:schemeClr val="dk1"/>
              </a:buClr>
              <a:buSzPts val="1100"/>
              <a:buFont typeface="Arial"/>
              <a:buNone/>
            </a:pPr>
            <a:r>
              <a:rPr lang="en" sz="1200">
                <a:solidFill>
                  <a:schemeClr val="dk1"/>
                </a:solidFill>
                <a:latin typeface="Open Sans"/>
                <a:ea typeface="Open Sans"/>
                <a:cs typeface="Open Sans"/>
                <a:sym typeface="Open Sans"/>
              </a:rPr>
              <a:t>К сожалению, универсальных маркетинговых инструментов не существует, но мы расскажем вам о тех из них, которые актуальны именно для нашего с вами бизнеса. </a:t>
            </a:r>
            <a:endParaRPr sz="1200">
              <a:latin typeface="Open Sans"/>
              <a:ea typeface="Open Sans"/>
              <a:cs typeface="Open Sans"/>
              <a:sym typeface="Open Sans"/>
            </a:endParaRPr>
          </a:p>
        </p:txBody>
      </p:sp>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3" name="Shape 3533"/>
        <p:cNvGrpSpPr/>
        <p:nvPr/>
      </p:nvGrpSpPr>
      <p:grpSpPr>
        <a:xfrm>
          <a:off x="0" y="0"/>
          <a:ext cx="0" cy="0"/>
          <a:chOff x="0" y="0"/>
          <a:chExt cx="0" cy="0"/>
        </a:xfrm>
      </p:grpSpPr>
      <p:sp>
        <p:nvSpPr>
          <p:cNvPr id="3534" name="Google Shape;3534;p197"/>
          <p:cNvSpPr txBox="1"/>
          <p:nvPr>
            <p:ph type="title"/>
          </p:nvPr>
        </p:nvSpPr>
        <p:spPr>
          <a:xfrm>
            <a:off x="251075" y="1345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t>Распределение обязанностей между франчайзером и франчайзи</a:t>
            </a:r>
            <a:endParaRPr/>
          </a:p>
        </p:txBody>
      </p:sp>
      <p:sp>
        <p:nvSpPr>
          <p:cNvPr id="3535" name="Google Shape;3535;p197"/>
          <p:cNvSpPr txBox="1"/>
          <p:nvPr/>
        </p:nvSpPr>
        <p:spPr>
          <a:xfrm>
            <a:off x="487175" y="1545850"/>
            <a:ext cx="7467900" cy="3000000"/>
          </a:xfrm>
          <a:prstGeom prst="rect">
            <a:avLst/>
          </a:prstGeom>
          <a:noFill/>
          <a:ln>
            <a:noFill/>
          </a:ln>
        </p:spPr>
        <p:txBody>
          <a:bodyPr anchorCtr="0" anchor="ctr" bIns="91425" lIns="91425" spcFirstLastPara="1" rIns="91425" wrap="square" tIns="91425">
            <a:noAutofit/>
          </a:bodyPr>
          <a:lstStyle/>
          <a:p>
            <a:pPr indent="228600" lvl="0" marL="0" rtl="0" algn="just">
              <a:lnSpc>
                <a:spcPct val="150000"/>
              </a:lnSpc>
              <a:spcBef>
                <a:spcPts val="0"/>
              </a:spcBef>
              <a:spcAft>
                <a:spcPts val="0"/>
              </a:spcAft>
              <a:buNone/>
            </a:pPr>
            <a:r>
              <a:rPr i="1" lang="en">
                <a:solidFill>
                  <a:schemeClr val="dk1"/>
                </a:solidFill>
                <a:latin typeface="Open Sans"/>
                <a:ea typeface="Open Sans"/>
                <a:cs typeface="Open Sans"/>
                <a:sym typeface="Open Sans"/>
              </a:rPr>
              <a:t>Франчайзер обязан:</a:t>
            </a:r>
            <a:endParaRPr i="1">
              <a:solidFill>
                <a:schemeClr val="dk1"/>
              </a:solidFill>
              <a:latin typeface="Open Sans"/>
              <a:ea typeface="Open Sans"/>
              <a:cs typeface="Open Sans"/>
              <a:sym typeface="Open Sans"/>
            </a:endParaRPr>
          </a:p>
          <a:p>
            <a:pPr indent="-317500" lvl="0" marL="457200" rtl="0" algn="just">
              <a:lnSpc>
                <a:spcPct val="150000"/>
              </a:lnSpc>
              <a:spcBef>
                <a:spcPts val="1000"/>
              </a:spcBef>
              <a:spcAft>
                <a:spcPts val="0"/>
              </a:spcAft>
              <a:buClr>
                <a:schemeClr val="dk1"/>
              </a:buClr>
              <a:buSzPts val="1400"/>
              <a:buFont typeface="Open Sans"/>
              <a:buAutoNum type="arabicPeriod"/>
            </a:pPr>
            <a:r>
              <a:rPr lang="en">
                <a:solidFill>
                  <a:schemeClr val="dk1"/>
                </a:solidFill>
                <a:latin typeface="Open Sans"/>
                <a:ea typeface="Open Sans"/>
                <a:cs typeface="Open Sans"/>
                <a:sym typeface="Open Sans"/>
              </a:rPr>
              <a:t>Предоставить обучающие материалы по маркетингу;</a:t>
            </a:r>
            <a:endParaRPr>
              <a:solidFill>
                <a:schemeClr val="dk1"/>
              </a:solidFill>
              <a:latin typeface="Open Sans"/>
              <a:ea typeface="Open Sans"/>
              <a:cs typeface="Open Sans"/>
              <a:sym typeface="Open Sans"/>
            </a:endParaRPr>
          </a:p>
          <a:p>
            <a:pPr indent="-317500" lvl="0" marL="457200" rtl="0" algn="just">
              <a:lnSpc>
                <a:spcPct val="150000"/>
              </a:lnSpc>
              <a:spcBef>
                <a:spcPts val="1000"/>
              </a:spcBef>
              <a:spcAft>
                <a:spcPts val="0"/>
              </a:spcAft>
              <a:buClr>
                <a:schemeClr val="dk1"/>
              </a:buClr>
              <a:buSzPts val="1400"/>
              <a:buFont typeface="Open Sans"/>
              <a:buAutoNum type="arabicPeriod"/>
            </a:pPr>
            <a:r>
              <a:rPr lang="en">
                <a:solidFill>
                  <a:schemeClr val="dk1"/>
                </a:solidFill>
                <a:latin typeface="Open Sans"/>
                <a:ea typeface="Open Sans"/>
                <a:cs typeface="Open Sans"/>
                <a:sym typeface="Open Sans"/>
              </a:rPr>
              <a:t>Предоставить необходимые шаблоны рекламных материалов;</a:t>
            </a:r>
            <a:endParaRPr>
              <a:solidFill>
                <a:schemeClr val="dk1"/>
              </a:solidFill>
              <a:latin typeface="Open Sans"/>
              <a:ea typeface="Open Sans"/>
              <a:cs typeface="Open Sans"/>
              <a:sym typeface="Open Sans"/>
            </a:endParaRPr>
          </a:p>
          <a:p>
            <a:pPr indent="-317500" lvl="0" marL="457200" rtl="0" algn="just">
              <a:lnSpc>
                <a:spcPct val="150000"/>
              </a:lnSpc>
              <a:spcBef>
                <a:spcPts val="1000"/>
              </a:spcBef>
              <a:spcAft>
                <a:spcPts val="0"/>
              </a:spcAft>
              <a:buClr>
                <a:schemeClr val="dk1"/>
              </a:buClr>
              <a:buSzPts val="1400"/>
              <a:buFont typeface="Open Sans"/>
              <a:buAutoNum type="arabicPeriod"/>
            </a:pPr>
            <a:r>
              <a:rPr lang="en">
                <a:solidFill>
                  <a:schemeClr val="dk1"/>
                </a:solidFill>
                <a:latin typeface="Open Sans"/>
                <a:ea typeface="Open Sans"/>
                <a:cs typeface="Open Sans"/>
                <a:sym typeface="Open Sans"/>
              </a:rPr>
              <a:t>Обеспечить франчайзи возможностью консультироваться на любом этапе запуска и ведения маркетинговой кампании;</a:t>
            </a:r>
            <a:endParaRPr>
              <a:solidFill>
                <a:schemeClr val="dk1"/>
              </a:solidFill>
              <a:latin typeface="Open Sans"/>
              <a:ea typeface="Open Sans"/>
              <a:cs typeface="Open Sans"/>
              <a:sym typeface="Open Sans"/>
            </a:endParaRPr>
          </a:p>
          <a:p>
            <a:pPr indent="-317500" lvl="0" marL="457200" rtl="0" algn="just">
              <a:lnSpc>
                <a:spcPct val="150000"/>
              </a:lnSpc>
              <a:spcBef>
                <a:spcPts val="1000"/>
              </a:spcBef>
              <a:spcAft>
                <a:spcPts val="1000"/>
              </a:spcAft>
              <a:buClr>
                <a:schemeClr val="dk1"/>
              </a:buClr>
              <a:buSzPts val="1400"/>
              <a:buFont typeface="Open Sans"/>
              <a:buAutoNum type="arabicPeriod"/>
            </a:pPr>
            <a:r>
              <a:rPr lang="en">
                <a:solidFill>
                  <a:schemeClr val="dk1"/>
                </a:solidFill>
                <a:latin typeface="Open Sans"/>
                <a:ea typeface="Open Sans"/>
                <a:cs typeface="Open Sans"/>
                <a:sym typeface="Open Sans"/>
              </a:rPr>
              <a:t>Внести информацию о франчайзи на все рекламные площадки сети.</a:t>
            </a:r>
            <a:endParaRPr>
              <a:solidFill>
                <a:schemeClr val="dk1"/>
              </a:solidFill>
              <a:latin typeface="Open Sans"/>
              <a:ea typeface="Open Sans"/>
              <a:cs typeface="Open Sans"/>
              <a:sym typeface="Open Sans"/>
            </a:endParaRPr>
          </a:p>
        </p:txBody>
      </p:sp>
    </p:spTree>
  </p:cSld>
  <p:clrMapOvr>
    <a:masterClrMapping/>
  </p:clrMapOvr>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9" name="Shape 3539"/>
        <p:cNvGrpSpPr/>
        <p:nvPr/>
      </p:nvGrpSpPr>
      <p:grpSpPr>
        <a:xfrm>
          <a:off x="0" y="0"/>
          <a:ext cx="0" cy="0"/>
          <a:chOff x="0" y="0"/>
          <a:chExt cx="0" cy="0"/>
        </a:xfrm>
      </p:grpSpPr>
      <p:sp>
        <p:nvSpPr>
          <p:cNvPr id="3540" name="Google Shape;3540;p198"/>
          <p:cNvSpPr txBox="1"/>
          <p:nvPr>
            <p:ph type="title"/>
          </p:nvPr>
        </p:nvSpPr>
        <p:spPr>
          <a:xfrm>
            <a:off x="171000" y="107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Распределение обязанностей между франчайзером и франчайзи</a:t>
            </a:r>
            <a:endParaRPr sz="3000"/>
          </a:p>
        </p:txBody>
      </p:sp>
      <p:sp>
        <p:nvSpPr>
          <p:cNvPr id="3541" name="Google Shape;3541;p198"/>
          <p:cNvSpPr txBox="1"/>
          <p:nvPr/>
        </p:nvSpPr>
        <p:spPr>
          <a:xfrm>
            <a:off x="487175" y="1666700"/>
            <a:ext cx="7467900" cy="3000000"/>
          </a:xfrm>
          <a:prstGeom prst="rect">
            <a:avLst/>
          </a:prstGeom>
          <a:noFill/>
          <a:ln>
            <a:noFill/>
          </a:ln>
        </p:spPr>
        <p:txBody>
          <a:bodyPr anchorCtr="0" anchor="ctr" bIns="91425" lIns="91425" spcFirstLastPara="1" rIns="91425" wrap="square" tIns="91425">
            <a:noAutofit/>
          </a:bodyPr>
          <a:lstStyle/>
          <a:p>
            <a:pPr indent="228600" lvl="0" marL="0" rtl="0" algn="just">
              <a:lnSpc>
                <a:spcPct val="150000"/>
              </a:lnSpc>
              <a:spcBef>
                <a:spcPts val="0"/>
              </a:spcBef>
              <a:spcAft>
                <a:spcPts val="0"/>
              </a:spcAft>
              <a:buNone/>
            </a:pPr>
            <a:r>
              <a:rPr i="1" lang="en">
                <a:solidFill>
                  <a:schemeClr val="dk1"/>
                </a:solidFill>
                <a:latin typeface="Open Sans"/>
                <a:ea typeface="Open Sans"/>
                <a:cs typeface="Open Sans"/>
                <a:sym typeface="Open Sans"/>
              </a:rPr>
              <a:t>Франчайзи обязан:</a:t>
            </a:r>
            <a:endParaRPr i="1">
              <a:solidFill>
                <a:schemeClr val="dk1"/>
              </a:solidFill>
              <a:latin typeface="Open Sans"/>
              <a:ea typeface="Open Sans"/>
              <a:cs typeface="Open Sans"/>
              <a:sym typeface="Open Sans"/>
            </a:endParaRPr>
          </a:p>
          <a:p>
            <a:pPr indent="-317500" lvl="0" marL="457200" rtl="0" algn="just">
              <a:lnSpc>
                <a:spcPct val="150000"/>
              </a:lnSpc>
              <a:spcBef>
                <a:spcPts val="1000"/>
              </a:spcBef>
              <a:spcAft>
                <a:spcPts val="0"/>
              </a:spcAft>
              <a:buClr>
                <a:schemeClr val="dk1"/>
              </a:buClr>
              <a:buSzPts val="1400"/>
              <a:buFont typeface="Open Sans"/>
              <a:buAutoNum type="arabicPeriod"/>
            </a:pPr>
            <a:r>
              <a:rPr lang="en">
                <a:solidFill>
                  <a:schemeClr val="dk1"/>
                </a:solidFill>
                <a:latin typeface="Open Sans"/>
                <a:ea typeface="Open Sans"/>
                <a:cs typeface="Open Sans"/>
                <a:sym typeface="Open Sans"/>
              </a:rPr>
              <a:t>Изучить предоставленные обучающие материалы;</a:t>
            </a:r>
            <a:endParaRPr>
              <a:solidFill>
                <a:schemeClr val="dk1"/>
              </a:solidFill>
              <a:latin typeface="Open Sans"/>
              <a:ea typeface="Open Sans"/>
              <a:cs typeface="Open Sans"/>
              <a:sym typeface="Open Sans"/>
            </a:endParaRPr>
          </a:p>
          <a:p>
            <a:pPr indent="-317500" lvl="0" marL="457200" rtl="0" algn="just">
              <a:lnSpc>
                <a:spcPct val="150000"/>
              </a:lnSpc>
              <a:spcBef>
                <a:spcPts val="1000"/>
              </a:spcBef>
              <a:spcAft>
                <a:spcPts val="0"/>
              </a:spcAft>
              <a:buClr>
                <a:schemeClr val="dk1"/>
              </a:buClr>
              <a:buSzPts val="1400"/>
              <a:buFont typeface="Open Sans"/>
              <a:buAutoNum type="arabicPeriod"/>
            </a:pPr>
            <a:r>
              <a:rPr lang="en">
                <a:solidFill>
                  <a:schemeClr val="dk1"/>
                </a:solidFill>
                <a:latin typeface="Open Sans"/>
                <a:ea typeface="Open Sans"/>
                <a:cs typeface="Open Sans"/>
                <a:sym typeface="Open Sans"/>
              </a:rPr>
              <a:t>Согласовывать с франчайзером все рекламные материалы помимо предоставленных;</a:t>
            </a:r>
            <a:endParaRPr>
              <a:solidFill>
                <a:schemeClr val="dk1"/>
              </a:solidFill>
              <a:latin typeface="Open Sans"/>
              <a:ea typeface="Open Sans"/>
              <a:cs typeface="Open Sans"/>
              <a:sym typeface="Open Sans"/>
            </a:endParaRPr>
          </a:p>
          <a:p>
            <a:pPr indent="-317500" lvl="0" marL="457200" rtl="0" algn="just">
              <a:lnSpc>
                <a:spcPct val="150000"/>
              </a:lnSpc>
              <a:spcBef>
                <a:spcPts val="1000"/>
              </a:spcBef>
              <a:spcAft>
                <a:spcPts val="0"/>
              </a:spcAft>
              <a:buClr>
                <a:schemeClr val="dk1"/>
              </a:buClr>
              <a:buSzPts val="1400"/>
              <a:buFont typeface="Open Sans"/>
              <a:buAutoNum type="arabicPeriod"/>
            </a:pPr>
            <a:r>
              <a:rPr lang="en">
                <a:solidFill>
                  <a:schemeClr val="dk1"/>
                </a:solidFill>
                <a:latin typeface="Open Sans"/>
                <a:ea typeface="Open Sans"/>
                <a:cs typeface="Open Sans"/>
                <a:sym typeface="Open Sans"/>
              </a:rPr>
              <a:t>Не использовать стоковые фотографии из интернета. Ваши фотографии, сделанные профессиональным фотографом или вашими клиентами, вызовут больше доверия.</a:t>
            </a:r>
            <a:endParaRPr>
              <a:solidFill>
                <a:schemeClr val="dk1"/>
              </a:solidFill>
              <a:latin typeface="Open Sans"/>
              <a:ea typeface="Open Sans"/>
              <a:cs typeface="Open Sans"/>
              <a:sym typeface="Open Sans"/>
            </a:endParaRPr>
          </a:p>
          <a:p>
            <a:pPr indent="-317500" lvl="0" marL="457200" rtl="0" algn="just">
              <a:lnSpc>
                <a:spcPct val="150000"/>
              </a:lnSpc>
              <a:spcBef>
                <a:spcPts val="1000"/>
              </a:spcBef>
              <a:spcAft>
                <a:spcPts val="1000"/>
              </a:spcAft>
              <a:buClr>
                <a:schemeClr val="dk1"/>
              </a:buClr>
              <a:buSzPts val="1400"/>
              <a:buFont typeface="Open Sans"/>
              <a:buAutoNum type="arabicPeriod"/>
            </a:pPr>
            <a:r>
              <a:rPr lang="en">
                <a:solidFill>
                  <a:schemeClr val="dk1"/>
                </a:solidFill>
                <a:latin typeface="Open Sans"/>
                <a:ea typeface="Open Sans"/>
                <a:cs typeface="Open Sans"/>
                <a:sym typeface="Open Sans"/>
              </a:rPr>
              <a:t>Предоставить франчайзеру информацию о выборе локации.</a:t>
            </a:r>
            <a:endParaRPr i="1">
              <a:solidFill>
                <a:schemeClr val="dk1"/>
              </a:solidFill>
              <a:latin typeface="Open Sans"/>
              <a:ea typeface="Open Sans"/>
              <a:cs typeface="Open Sans"/>
              <a:sym typeface="Open Sans"/>
            </a:endParaRPr>
          </a:p>
        </p:txBody>
      </p:sp>
    </p:spTree>
  </p:cSld>
  <p:clrMapOvr>
    <a:masterClrMapping/>
  </p:clrMapOvr>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5" name="Shape 3545"/>
        <p:cNvGrpSpPr/>
        <p:nvPr/>
      </p:nvGrpSpPr>
      <p:grpSpPr>
        <a:xfrm>
          <a:off x="0" y="0"/>
          <a:ext cx="0" cy="0"/>
          <a:chOff x="0" y="0"/>
          <a:chExt cx="0" cy="0"/>
        </a:xfrm>
      </p:grpSpPr>
      <p:sp>
        <p:nvSpPr>
          <p:cNvPr id="3546" name="Google Shape;3546;p199"/>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Целевая аудитория</a:t>
            </a:r>
            <a:endParaRPr sz="3000"/>
          </a:p>
        </p:txBody>
      </p:sp>
      <p:sp>
        <p:nvSpPr>
          <p:cNvPr id="3547" name="Google Shape;3547;p199"/>
          <p:cNvSpPr txBox="1"/>
          <p:nvPr/>
        </p:nvSpPr>
        <p:spPr>
          <a:xfrm>
            <a:off x="487175" y="1545850"/>
            <a:ext cx="7467900" cy="30000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Чтобы бизнес работал эффективно, а реклама действительно приводила клиентов в ваш барбершоп, необходимо понимание целевой аудитории - т.е. группы людей, объединенных общими признаками, на которую стоит сфокусировать свою маркетинговую кампанию.</a:t>
            </a:r>
            <a:endParaRPr>
              <a:solidFill>
                <a:schemeClr val="dk1"/>
              </a:solidFill>
              <a:latin typeface="Open Sans"/>
              <a:ea typeface="Open Sans"/>
              <a:cs typeface="Open Sans"/>
              <a:sym typeface="Open Sans"/>
            </a:endParaRPr>
          </a:p>
          <a:p>
            <a:pPr indent="449580" lvl="0" marL="0" rtl="0" algn="just">
              <a:lnSpc>
                <a:spcPct val="150000"/>
              </a:lnSpc>
              <a:spcBef>
                <a:spcPts val="1000"/>
              </a:spcBef>
              <a:spcAft>
                <a:spcPts val="0"/>
              </a:spcAft>
              <a:buNone/>
            </a:pPr>
            <a:r>
              <a:rPr i="1" lang="en">
                <a:solidFill>
                  <a:schemeClr val="dk1"/>
                </a:solidFill>
                <a:latin typeface="Open Sans"/>
                <a:ea typeface="Open Sans"/>
                <a:cs typeface="Open Sans"/>
                <a:sym typeface="Open Sans"/>
              </a:rPr>
              <a:t>Целевая аудитория делится на следующие сегменты:</a:t>
            </a:r>
            <a:endParaRPr i="1">
              <a:solidFill>
                <a:schemeClr val="dk1"/>
              </a:solidFill>
              <a:latin typeface="Open Sans"/>
              <a:ea typeface="Open Sans"/>
              <a:cs typeface="Open Sans"/>
              <a:sym typeface="Open Sans"/>
            </a:endParaRPr>
          </a:p>
          <a:p>
            <a:pPr indent="-317500" lvl="0" marL="906780" rtl="0" algn="just">
              <a:lnSpc>
                <a:spcPct val="150000"/>
              </a:lnSpc>
              <a:spcBef>
                <a:spcPts val="1000"/>
              </a:spcBef>
              <a:spcAft>
                <a:spcPts val="0"/>
              </a:spcAft>
              <a:buClr>
                <a:schemeClr val="dk1"/>
              </a:buClr>
              <a:buSzPts val="1400"/>
              <a:buFont typeface="Open Sans"/>
              <a:buAutoNum type="arabicPeriod"/>
            </a:pPr>
            <a:r>
              <a:rPr lang="en">
                <a:solidFill>
                  <a:schemeClr val="dk1"/>
                </a:solidFill>
                <a:latin typeface="Open Sans"/>
                <a:ea typeface="Open Sans"/>
                <a:cs typeface="Open Sans"/>
                <a:sym typeface="Open Sans"/>
              </a:rPr>
              <a:t>Мужчины от 18 и старше </a:t>
            </a:r>
            <a:endParaRPr>
              <a:solidFill>
                <a:schemeClr val="dk1"/>
              </a:solidFill>
              <a:latin typeface="Open Sans"/>
              <a:ea typeface="Open Sans"/>
              <a:cs typeface="Open Sans"/>
              <a:sym typeface="Open Sans"/>
            </a:endParaRPr>
          </a:p>
          <a:p>
            <a:pPr indent="-317500" lvl="0" marL="1363980" rtl="0" algn="just">
              <a:lnSpc>
                <a:spcPct val="150000"/>
              </a:lnSpc>
              <a:spcBef>
                <a:spcPts val="90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Уровень дохода средний/ниже среднего (клиенты таких продуктовых магазинов как «Пятёрочка» и «Магнит»)</a:t>
            </a:r>
            <a:endParaRPr>
              <a:solidFill>
                <a:schemeClr val="dk1"/>
              </a:solidFill>
              <a:latin typeface="Open Sans"/>
              <a:ea typeface="Open Sans"/>
              <a:cs typeface="Open Sans"/>
              <a:sym typeface="Open Sans"/>
            </a:endParaRPr>
          </a:p>
          <a:p>
            <a:pPr indent="-317500" lvl="0" marL="906780" rtl="0" algn="just">
              <a:lnSpc>
                <a:spcPct val="150000"/>
              </a:lnSpc>
              <a:spcBef>
                <a:spcPts val="900"/>
              </a:spcBef>
              <a:spcAft>
                <a:spcPts val="900"/>
              </a:spcAft>
              <a:buClr>
                <a:schemeClr val="dk1"/>
              </a:buClr>
              <a:buSzPts val="1400"/>
              <a:buFont typeface="Open Sans"/>
              <a:buAutoNum type="arabicPeriod"/>
            </a:pPr>
            <a:r>
              <a:rPr lang="en">
                <a:solidFill>
                  <a:schemeClr val="dk1"/>
                </a:solidFill>
                <a:latin typeface="Open Sans"/>
                <a:ea typeface="Open Sans"/>
                <a:cs typeface="Open Sans"/>
                <a:sym typeface="Open Sans"/>
              </a:rPr>
              <a:t>Пенсионеры и дети мужского пола</a:t>
            </a:r>
            <a:endParaRPr i="1">
              <a:solidFill>
                <a:schemeClr val="dk1"/>
              </a:solidFill>
              <a:latin typeface="Open Sans"/>
              <a:ea typeface="Open Sans"/>
              <a:cs typeface="Open Sans"/>
              <a:sym typeface="Open Sans"/>
            </a:endParaRPr>
          </a:p>
        </p:txBody>
      </p:sp>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1" name="Shape 3551"/>
        <p:cNvGrpSpPr/>
        <p:nvPr/>
      </p:nvGrpSpPr>
      <p:grpSpPr>
        <a:xfrm>
          <a:off x="0" y="0"/>
          <a:ext cx="0" cy="0"/>
          <a:chOff x="0" y="0"/>
          <a:chExt cx="0" cy="0"/>
        </a:xfrm>
      </p:grpSpPr>
      <p:pic>
        <p:nvPicPr>
          <p:cNvPr id="3552" name="Google Shape;3552;p200"/>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3553" name="Google Shape;3553;p200"/>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00"/>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5" name="Google Shape;3555;p200"/>
          <p:cNvGrpSpPr/>
          <p:nvPr/>
        </p:nvGrpSpPr>
        <p:grpSpPr>
          <a:xfrm>
            <a:off x="8831314" y="1474774"/>
            <a:ext cx="312682" cy="2193963"/>
            <a:chOff x="8954936" y="1478060"/>
            <a:chExt cx="312682" cy="2193963"/>
          </a:xfrm>
        </p:grpSpPr>
        <p:sp>
          <p:nvSpPr>
            <p:cNvPr id="3556" name="Google Shape;3556;p200"/>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00"/>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00"/>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00"/>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00"/>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00"/>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00"/>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00"/>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00"/>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00"/>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00"/>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00"/>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200"/>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00"/>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00"/>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00"/>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00"/>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00"/>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00"/>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00"/>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00"/>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00"/>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00"/>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00"/>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00"/>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00"/>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00"/>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00"/>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00"/>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00"/>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6" name="Google Shape;3586;p200"/>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6</a:t>
            </a:r>
            <a:r>
              <a:rPr lang="en"/>
              <a:t>.1.</a:t>
            </a:r>
            <a:endParaRPr/>
          </a:p>
        </p:txBody>
      </p:sp>
      <p:sp>
        <p:nvSpPr>
          <p:cNvPr id="3587" name="Google Shape;3587;p200"/>
          <p:cNvSpPr txBox="1"/>
          <p:nvPr>
            <p:ph idx="1" type="subTitle"/>
          </p:nvPr>
        </p:nvSpPr>
        <p:spPr>
          <a:xfrm>
            <a:off x="720000" y="26809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Raleway"/>
                <a:ea typeface="Raleway"/>
                <a:cs typeface="Raleway"/>
                <a:sym typeface="Raleway"/>
              </a:rPr>
              <a:t>Каналы привлечения</a:t>
            </a:r>
            <a:endParaRPr b="1">
              <a:latin typeface="Raleway"/>
              <a:ea typeface="Raleway"/>
              <a:cs typeface="Raleway"/>
              <a:sym typeface="Raleway"/>
            </a:endParaRPr>
          </a:p>
        </p:txBody>
      </p:sp>
    </p:spTree>
  </p:cSld>
  <p:clrMapOvr>
    <a:masterClrMapping/>
  </p:clrMapOvr>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1" name="Shape 3591"/>
        <p:cNvGrpSpPr/>
        <p:nvPr/>
      </p:nvGrpSpPr>
      <p:grpSpPr>
        <a:xfrm>
          <a:off x="0" y="0"/>
          <a:ext cx="0" cy="0"/>
          <a:chOff x="0" y="0"/>
          <a:chExt cx="0" cy="0"/>
        </a:xfrm>
      </p:grpSpPr>
      <p:sp>
        <p:nvSpPr>
          <p:cNvPr id="3592" name="Google Shape;3592;p201"/>
          <p:cNvSpPr txBox="1"/>
          <p:nvPr>
            <p:ph type="title"/>
          </p:nvPr>
        </p:nvSpPr>
        <p:spPr>
          <a:xfrm>
            <a:off x="369125" y="481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Каналы привлечения</a:t>
            </a:r>
            <a:endParaRPr sz="3000"/>
          </a:p>
        </p:txBody>
      </p:sp>
      <p:sp>
        <p:nvSpPr>
          <p:cNvPr id="3593" name="Google Shape;3593;p201"/>
          <p:cNvSpPr txBox="1"/>
          <p:nvPr/>
        </p:nvSpPr>
        <p:spPr>
          <a:xfrm>
            <a:off x="487175" y="1545850"/>
            <a:ext cx="74679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Существует множество каналов привлечения потенциальных клиентов, поэтому важно понимать, с помощью каких из них мы можем привлечь нашу аудиторию. </a:t>
            </a:r>
            <a:endParaRPr i="1">
              <a:solidFill>
                <a:schemeClr val="dk1"/>
              </a:solidFill>
              <a:latin typeface="Open Sans"/>
              <a:ea typeface="Open Sans"/>
              <a:cs typeface="Open Sans"/>
              <a:sym typeface="Open Sans"/>
            </a:endParaRPr>
          </a:p>
        </p:txBody>
      </p:sp>
    </p:spTree>
  </p:cSld>
  <p:clrMapOvr>
    <a:masterClrMapping/>
  </p:clrMapOvr>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7" name="Shape 3597"/>
        <p:cNvGrpSpPr/>
        <p:nvPr/>
      </p:nvGrpSpPr>
      <p:grpSpPr>
        <a:xfrm>
          <a:off x="0" y="0"/>
          <a:ext cx="0" cy="0"/>
          <a:chOff x="0" y="0"/>
          <a:chExt cx="0" cy="0"/>
        </a:xfrm>
      </p:grpSpPr>
      <p:sp>
        <p:nvSpPr>
          <p:cNvPr id="3598" name="Google Shape;3598;p202"/>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Основные к</a:t>
            </a:r>
            <a:r>
              <a:rPr lang="en" sz="3000"/>
              <a:t>аналы привлечения</a:t>
            </a:r>
            <a:endParaRPr sz="3000"/>
          </a:p>
        </p:txBody>
      </p:sp>
      <p:sp>
        <p:nvSpPr>
          <p:cNvPr id="3599" name="Google Shape;3599;p202"/>
          <p:cNvSpPr txBox="1"/>
          <p:nvPr/>
        </p:nvSpPr>
        <p:spPr>
          <a:xfrm>
            <a:off x="522775" y="1474650"/>
            <a:ext cx="7467900" cy="3000000"/>
          </a:xfrm>
          <a:prstGeom prst="rect">
            <a:avLst/>
          </a:prstGeom>
          <a:noFill/>
          <a:ln>
            <a:noFill/>
          </a:ln>
        </p:spPr>
        <p:txBody>
          <a:bodyPr anchorCtr="0" anchor="ctr" bIns="91425" lIns="91425" spcFirstLastPara="1" rIns="91425" wrap="square" tIns="91425">
            <a:noAutofit/>
          </a:bodyPr>
          <a:lstStyle/>
          <a:p>
            <a:pPr indent="367665" lvl="0" marL="0" rtl="0" algn="just">
              <a:lnSpc>
                <a:spcPct val="150000"/>
              </a:lnSpc>
              <a:spcBef>
                <a:spcPts val="0"/>
              </a:spcBef>
              <a:spcAft>
                <a:spcPts val="0"/>
              </a:spcAft>
              <a:buClr>
                <a:schemeClr val="dk1"/>
              </a:buClr>
              <a:buSzPts val="1300"/>
              <a:buFont typeface="Times New Roman"/>
              <a:buChar char="▪"/>
            </a:pPr>
            <a:r>
              <a:rPr b="1" lang="en" sz="1300">
                <a:solidFill>
                  <a:schemeClr val="dk1"/>
                </a:solidFill>
                <a:latin typeface="Open Sans"/>
                <a:ea typeface="Open Sans"/>
                <a:cs typeface="Open Sans"/>
                <a:sym typeface="Open Sans"/>
              </a:rPr>
              <a:t>Выбор месторасположения салона. </a:t>
            </a:r>
            <a:r>
              <a:rPr lang="en" sz="1300">
                <a:solidFill>
                  <a:schemeClr val="dk1"/>
                </a:solidFill>
                <a:latin typeface="Open Sans"/>
                <a:ea typeface="Open Sans"/>
                <a:cs typeface="Open Sans"/>
                <a:sym typeface="Open Sans"/>
              </a:rPr>
              <a:t>Как мы говорили ранее, от выбора правильной локации во многом зависит успех работы вашего барбершопа.</a:t>
            </a:r>
            <a:endParaRPr b="1" sz="1300">
              <a:solidFill>
                <a:schemeClr val="dk1"/>
              </a:solidFill>
              <a:latin typeface="Open Sans"/>
              <a:ea typeface="Open Sans"/>
              <a:cs typeface="Open Sans"/>
              <a:sym typeface="Open Sans"/>
            </a:endParaRPr>
          </a:p>
          <a:p>
            <a:pPr indent="367665" lvl="0" marL="0" rtl="0" algn="just">
              <a:lnSpc>
                <a:spcPct val="150000"/>
              </a:lnSpc>
              <a:spcBef>
                <a:spcPts val="0"/>
              </a:spcBef>
              <a:spcAft>
                <a:spcPts val="0"/>
              </a:spcAft>
              <a:buClr>
                <a:schemeClr val="dk1"/>
              </a:buClr>
              <a:buSzPts val="1300"/>
              <a:buFont typeface="Times New Roman"/>
              <a:buChar char="▪"/>
            </a:pPr>
            <a:r>
              <a:rPr b="1" lang="en" sz="1300">
                <a:solidFill>
                  <a:schemeClr val="dk1"/>
                </a:solidFill>
                <a:latin typeface="Open Sans"/>
                <a:ea typeface="Open Sans"/>
                <a:cs typeface="Open Sans"/>
                <a:sym typeface="Open Sans"/>
              </a:rPr>
              <a:t>Наружная реклама</a:t>
            </a:r>
            <a:r>
              <a:rPr lang="en" sz="1300">
                <a:solidFill>
                  <a:schemeClr val="dk1"/>
                </a:solidFill>
                <a:latin typeface="Open Sans"/>
                <a:ea typeface="Open Sans"/>
                <a:cs typeface="Open Sans"/>
                <a:sym typeface="Open Sans"/>
              </a:rPr>
              <a:t>. Мы используем все виды рекламных конструкций: стеллы, рекламные щиты, билборды, сити-борды, реклама в общественном транспорте. Мы также размещаем 10-секундные рекламные ролики на городских экранах в месте скопления трафика. Например, мы использовали экран на ближайшем торговом центре в месте образования пробки. Вы можете использовать любые форматы наружной рекламы, которые доступны в вашем регионе. В Сочи, например, мы активно пользуемся рекламой в общественном транспорте (формат А4 на спинках кресел). </a:t>
            </a:r>
            <a:endParaRPr sz="1300">
              <a:solidFill>
                <a:schemeClr val="dk1"/>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3" name="Shape 1653"/>
        <p:cNvGrpSpPr/>
        <p:nvPr/>
      </p:nvGrpSpPr>
      <p:grpSpPr>
        <a:xfrm>
          <a:off x="0" y="0"/>
          <a:ext cx="0" cy="0"/>
          <a:chOff x="0" y="0"/>
          <a:chExt cx="0" cy="0"/>
        </a:xfrm>
      </p:grpSpPr>
      <p:sp>
        <p:nvSpPr>
          <p:cNvPr id="1654" name="Google Shape;1654;p50"/>
          <p:cNvSpPr txBox="1"/>
          <p:nvPr>
            <p:ph idx="1" type="subTitle"/>
          </p:nvPr>
        </p:nvSpPr>
        <p:spPr>
          <a:xfrm>
            <a:off x="4396575" y="1684000"/>
            <a:ext cx="3072000" cy="2400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300"/>
              <a:t>Уход:</a:t>
            </a:r>
            <a:endParaRPr b="1" sz="1300"/>
          </a:p>
          <a:p>
            <a:pPr indent="-311150" lvl="0" marL="457200" rtl="0" algn="l">
              <a:lnSpc>
                <a:spcPct val="115000"/>
              </a:lnSpc>
              <a:spcBef>
                <a:spcPts val="0"/>
              </a:spcBef>
              <a:spcAft>
                <a:spcPts val="0"/>
              </a:spcAft>
              <a:buClr>
                <a:schemeClr val="accent1"/>
              </a:buClr>
              <a:buSzPts val="1300"/>
              <a:buChar char="●"/>
            </a:pPr>
            <a:r>
              <a:rPr lang="en" sz="1300"/>
              <a:t>Коррекция бровей</a:t>
            </a:r>
            <a:endParaRPr sz="1300"/>
          </a:p>
          <a:p>
            <a:pPr indent="-311150" lvl="0" marL="457200" rtl="0" algn="l">
              <a:lnSpc>
                <a:spcPct val="115000"/>
              </a:lnSpc>
              <a:spcBef>
                <a:spcPts val="0"/>
              </a:spcBef>
              <a:spcAft>
                <a:spcPts val="0"/>
              </a:spcAft>
              <a:buClr>
                <a:schemeClr val="accent1"/>
              </a:buClr>
              <a:buSzPts val="1300"/>
              <a:buChar char="●"/>
            </a:pPr>
            <a:r>
              <a:rPr lang="en" sz="1300"/>
              <a:t>Уход для лица </a:t>
            </a:r>
            <a:endParaRPr sz="1300"/>
          </a:p>
          <a:p>
            <a:pPr indent="-311150" lvl="0" marL="457200" rtl="0" algn="l">
              <a:lnSpc>
                <a:spcPct val="115000"/>
              </a:lnSpc>
              <a:spcBef>
                <a:spcPts val="0"/>
              </a:spcBef>
              <a:spcAft>
                <a:spcPts val="0"/>
              </a:spcAft>
              <a:buClr>
                <a:schemeClr val="accent1"/>
              </a:buClr>
              <a:buSzPts val="1300"/>
              <a:buChar char="●"/>
            </a:pPr>
            <a:r>
              <a:rPr lang="en" sz="1300"/>
              <a:t>Удаление волос воском </a:t>
            </a:r>
            <a:endParaRPr sz="1300"/>
          </a:p>
          <a:p>
            <a:pPr indent="-311150" lvl="0" marL="457200" rtl="0" algn="l">
              <a:lnSpc>
                <a:spcPct val="115000"/>
              </a:lnSpc>
              <a:spcBef>
                <a:spcPts val="0"/>
              </a:spcBef>
              <a:spcAft>
                <a:spcPts val="0"/>
              </a:spcAft>
              <a:buClr>
                <a:schemeClr val="accent1"/>
              </a:buClr>
              <a:buSzPts val="1300"/>
              <a:buChar char="●"/>
            </a:pPr>
            <a:r>
              <a:rPr lang="en" sz="1300"/>
              <a:t>Пилинг головы</a:t>
            </a:r>
            <a:endParaRPr sz="1300"/>
          </a:p>
        </p:txBody>
      </p:sp>
      <p:sp>
        <p:nvSpPr>
          <p:cNvPr id="1655" name="Google Shape;1655;p50"/>
          <p:cNvSpPr txBox="1"/>
          <p:nvPr>
            <p:ph idx="1" type="subTitle"/>
          </p:nvPr>
        </p:nvSpPr>
        <p:spPr>
          <a:xfrm>
            <a:off x="738975" y="1684000"/>
            <a:ext cx="3072000" cy="2400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300"/>
              <a:t>Стрижка и моделирование:</a:t>
            </a:r>
            <a:endParaRPr b="1" sz="1300"/>
          </a:p>
          <a:p>
            <a:pPr indent="-311150" lvl="0" marL="457200" rtl="0" algn="l">
              <a:lnSpc>
                <a:spcPct val="115000"/>
              </a:lnSpc>
              <a:spcBef>
                <a:spcPts val="0"/>
              </a:spcBef>
              <a:spcAft>
                <a:spcPts val="0"/>
              </a:spcAft>
              <a:buClr>
                <a:schemeClr val="accent1"/>
              </a:buClr>
              <a:buSzPts val="1300"/>
              <a:buChar char="●"/>
            </a:pPr>
            <a:r>
              <a:rPr lang="en" sz="1300"/>
              <a:t>Барберская стрижка</a:t>
            </a:r>
            <a:endParaRPr sz="1300"/>
          </a:p>
          <a:p>
            <a:pPr indent="-311150" lvl="0" marL="457200" rtl="0" algn="l">
              <a:lnSpc>
                <a:spcPct val="115000"/>
              </a:lnSpc>
              <a:spcBef>
                <a:spcPts val="0"/>
              </a:spcBef>
              <a:spcAft>
                <a:spcPts val="0"/>
              </a:spcAft>
              <a:buClr>
                <a:schemeClr val="accent1"/>
              </a:buClr>
              <a:buSzPts val="1300"/>
              <a:buChar char="●"/>
            </a:pPr>
            <a:r>
              <a:rPr lang="en" sz="1300"/>
              <a:t>Пробор</a:t>
            </a:r>
            <a:endParaRPr sz="1300"/>
          </a:p>
          <a:p>
            <a:pPr indent="-311150" lvl="0" marL="457200" rtl="0" algn="l">
              <a:lnSpc>
                <a:spcPct val="115000"/>
              </a:lnSpc>
              <a:spcBef>
                <a:spcPts val="0"/>
              </a:spcBef>
              <a:spcAft>
                <a:spcPts val="0"/>
              </a:spcAft>
              <a:buClr>
                <a:schemeClr val="accent1"/>
              </a:buClr>
              <a:buSzPts val="1300"/>
              <a:buChar char="●"/>
            </a:pPr>
            <a:r>
              <a:rPr lang="en" sz="1300"/>
              <a:t>Моделирование бороды</a:t>
            </a:r>
            <a:endParaRPr sz="1300"/>
          </a:p>
          <a:p>
            <a:pPr indent="-311150" lvl="0" marL="457200" rtl="0" algn="l">
              <a:lnSpc>
                <a:spcPct val="115000"/>
              </a:lnSpc>
              <a:spcBef>
                <a:spcPts val="0"/>
              </a:spcBef>
              <a:spcAft>
                <a:spcPts val="0"/>
              </a:spcAft>
              <a:buClr>
                <a:schemeClr val="accent1"/>
              </a:buClr>
              <a:buSzPts val="1300"/>
              <a:buChar char="●"/>
            </a:pPr>
            <a:r>
              <a:rPr lang="en" sz="1300"/>
              <a:t>Королевское бритье</a:t>
            </a:r>
            <a:endParaRPr sz="1300"/>
          </a:p>
          <a:p>
            <a:pPr indent="-311150" lvl="0" marL="457200" rtl="0" algn="l">
              <a:lnSpc>
                <a:spcPct val="115000"/>
              </a:lnSpc>
              <a:spcBef>
                <a:spcPts val="0"/>
              </a:spcBef>
              <a:spcAft>
                <a:spcPts val="0"/>
              </a:spcAft>
              <a:buClr>
                <a:schemeClr val="accent1"/>
              </a:buClr>
              <a:buSzPts val="1300"/>
              <a:buChar char="●"/>
            </a:pPr>
            <a:r>
              <a:rPr lang="en" sz="1300"/>
              <a:t>Укладка с мытьем головы</a:t>
            </a:r>
            <a:endParaRPr sz="1300"/>
          </a:p>
          <a:p>
            <a:pPr indent="-311150" lvl="0" marL="457200" rtl="0" algn="l">
              <a:lnSpc>
                <a:spcPct val="115000"/>
              </a:lnSpc>
              <a:spcBef>
                <a:spcPts val="0"/>
              </a:spcBef>
              <a:spcAft>
                <a:spcPts val="0"/>
              </a:spcAft>
              <a:buClr>
                <a:schemeClr val="accent1"/>
              </a:buClr>
              <a:buSzPts val="1300"/>
              <a:buChar char="●"/>
            </a:pPr>
            <a:r>
              <a:rPr lang="en" sz="1300"/>
              <a:t>Хаир Тату</a:t>
            </a:r>
            <a:endParaRPr sz="1300"/>
          </a:p>
          <a:p>
            <a:pPr indent="-311150" lvl="0" marL="457200" rtl="0" algn="l">
              <a:lnSpc>
                <a:spcPct val="115000"/>
              </a:lnSpc>
              <a:spcBef>
                <a:spcPts val="0"/>
              </a:spcBef>
              <a:spcAft>
                <a:spcPts val="0"/>
              </a:spcAft>
              <a:buClr>
                <a:schemeClr val="accent1"/>
              </a:buClr>
              <a:buSzPts val="1300"/>
              <a:buChar char="●"/>
            </a:pPr>
            <a:r>
              <a:rPr lang="en" sz="1300"/>
              <a:t>Камуфляж седины </a:t>
            </a:r>
            <a:endParaRPr sz="1300"/>
          </a:p>
          <a:p>
            <a:pPr indent="-311150" lvl="0" marL="457200" rtl="0" algn="l">
              <a:lnSpc>
                <a:spcPct val="115000"/>
              </a:lnSpc>
              <a:spcBef>
                <a:spcPts val="0"/>
              </a:spcBef>
              <a:spcAft>
                <a:spcPts val="0"/>
              </a:spcAft>
              <a:buClr>
                <a:schemeClr val="accent1"/>
              </a:buClr>
              <a:buSzPts val="1300"/>
              <a:buChar char="●"/>
            </a:pPr>
            <a:r>
              <a:rPr lang="en" sz="1300"/>
              <a:t>Кудри (хим завивка)</a:t>
            </a:r>
            <a:endParaRPr sz="1300"/>
          </a:p>
          <a:p>
            <a:pPr indent="-311150" lvl="0" marL="457200" rtl="0" algn="l">
              <a:lnSpc>
                <a:spcPct val="115000"/>
              </a:lnSpc>
              <a:spcBef>
                <a:spcPts val="0"/>
              </a:spcBef>
              <a:spcAft>
                <a:spcPts val="0"/>
              </a:spcAft>
              <a:buClr>
                <a:schemeClr val="accent1"/>
              </a:buClr>
              <a:buSzPts val="1300"/>
              <a:buChar char="●"/>
            </a:pPr>
            <a:r>
              <a:rPr lang="en" sz="1300"/>
              <a:t>Окрашивание</a:t>
            </a:r>
            <a:endParaRPr sz="1300"/>
          </a:p>
          <a:p>
            <a:pPr indent="-311150" lvl="0" marL="457200" rtl="0" algn="l">
              <a:lnSpc>
                <a:spcPct val="115000"/>
              </a:lnSpc>
              <a:spcBef>
                <a:spcPts val="0"/>
              </a:spcBef>
              <a:spcAft>
                <a:spcPts val="0"/>
              </a:spcAft>
              <a:buClr>
                <a:schemeClr val="accent1"/>
              </a:buClr>
              <a:buSzPts val="1300"/>
              <a:buChar char="●"/>
            </a:pPr>
            <a:r>
              <a:rPr lang="en" sz="1300"/>
              <a:t>Креативное окрашивание</a:t>
            </a:r>
            <a:endParaRPr sz="1300"/>
          </a:p>
          <a:p>
            <a:pPr indent="-311150" lvl="0" marL="457200" rtl="0" algn="l">
              <a:lnSpc>
                <a:spcPct val="115000"/>
              </a:lnSpc>
              <a:spcBef>
                <a:spcPts val="0"/>
              </a:spcBef>
              <a:spcAft>
                <a:spcPts val="0"/>
              </a:spcAft>
              <a:buClr>
                <a:schemeClr val="accent1"/>
              </a:buClr>
              <a:buSzPts val="1300"/>
              <a:buChar char="●"/>
            </a:pPr>
            <a:r>
              <a:rPr lang="en" sz="1300"/>
              <a:t>Обесцвечивание</a:t>
            </a:r>
            <a:endParaRPr sz="1300"/>
          </a:p>
        </p:txBody>
      </p:sp>
      <p:sp>
        <p:nvSpPr>
          <p:cNvPr id="1656" name="Google Shape;1656;p50"/>
          <p:cNvSpPr txBox="1"/>
          <p:nvPr>
            <p:ph type="title"/>
          </p:nvPr>
        </p:nvSpPr>
        <p:spPr>
          <a:xfrm>
            <a:off x="720000" y="477600"/>
            <a:ext cx="480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Наши услуги</a:t>
            </a:r>
            <a:endParaRPr/>
          </a:p>
        </p:txBody>
      </p:sp>
      <p:sp>
        <p:nvSpPr>
          <p:cNvPr id="1657" name="Google Shape;1657;p50"/>
          <p:cNvSpPr txBox="1"/>
          <p:nvPr/>
        </p:nvSpPr>
        <p:spPr>
          <a:xfrm>
            <a:off x="720000" y="1087550"/>
            <a:ext cx="720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SemiBold"/>
                <a:ea typeface="Raleway SemiBold"/>
                <a:cs typeface="Raleway SemiBold"/>
                <a:sym typeface="Raleway SemiBold"/>
              </a:rPr>
              <a:t>Сеть оказывает широкий спектр самых необходимых услуг для мужчин</a:t>
            </a:r>
            <a:endParaRPr>
              <a:latin typeface="Raleway SemiBold"/>
              <a:ea typeface="Raleway SemiBold"/>
              <a:cs typeface="Raleway SemiBold"/>
              <a:sym typeface="Raleway SemiBold"/>
            </a:endParaRPr>
          </a:p>
        </p:txBody>
      </p:sp>
    </p:spTree>
  </p:cSld>
  <p:clrMapOvr>
    <a:masterClrMapping/>
  </p:clrMapOvr>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3" name="Shape 3603"/>
        <p:cNvGrpSpPr/>
        <p:nvPr/>
      </p:nvGrpSpPr>
      <p:grpSpPr>
        <a:xfrm>
          <a:off x="0" y="0"/>
          <a:ext cx="0" cy="0"/>
          <a:chOff x="0" y="0"/>
          <a:chExt cx="0" cy="0"/>
        </a:xfrm>
      </p:grpSpPr>
      <p:sp>
        <p:nvSpPr>
          <p:cNvPr id="3604" name="Google Shape;3604;p203"/>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Основные каналы привлечения</a:t>
            </a:r>
            <a:endParaRPr sz="3000"/>
          </a:p>
        </p:txBody>
      </p:sp>
      <p:sp>
        <p:nvSpPr>
          <p:cNvPr id="3605" name="Google Shape;3605;p203"/>
          <p:cNvSpPr txBox="1"/>
          <p:nvPr/>
        </p:nvSpPr>
        <p:spPr>
          <a:xfrm>
            <a:off x="487175" y="1430175"/>
            <a:ext cx="7467900" cy="3000000"/>
          </a:xfrm>
          <a:prstGeom prst="rect">
            <a:avLst/>
          </a:prstGeom>
          <a:noFill/>
          <a:ln>
            <a:noFill/>
          </a:ln>
        </p:spPr>
        <p:txBody>
          <a:bodyPr anchorCtr="0" anchor="ctr" bIns="91425" lIns="91425" spcFirstLastPara="1" rIns="91425" wrap="square" tIns="91425">
            <a:noAutofit/>
          </a:bodyPr>
          <a:lstStyle/>
          <a:p>
            <a:pPr indent="361315" lvl="0" marL="0" rtl="0" algn="just">
              <a:lnSpc>
                <a:spcPct val="150000"/>
              </a:lnSpc>
              <a:spcBef>
                <a:spcPts val="0"/>
              </a:spcBef>
              <a:spcAft>
                <a:spcPts val="0"/>
              </a:spcAft>
              <a:buClr>
                <a:schemeClr val="dk1"/>
              </a:buClr>
              <a:buSzPts val="1400"/>
              <a:buFont typeface="Times New Roman"/>
              <a:buChar char="▪"/>
            </a:pPr>
            <a:r>
              <a:rPr b="1" lang="en">
                <a:solidFill>
                  <a:schemeClr val="dk1"/>
                </a:solidFill>
                <a:latin typeface="Open Sans"/>
                <a:ea typeface="Open Sans"/>
                <a:cs typeface="Open Sans"/>
                <a:sym typeface="Open Sans"/>
              </a:rPr>
              <a:t>Промоутеры. </a:t>
            </a:r>
            <a:r>
              <a:rPr lang="en">
                <a:solidFill>
                  <a:schemeClr val="dk1"/>
                </a:solidFill>
                <a:latin typeface="Open Sans"/>
                <a:ea typeface="Open Sans"/>
                <a:cs typeface="Open Sans"/>
                <a:sym typeface="Open Sans"/>
              </a:rPr>
              <a:t>Наш промо-персонал в специальной фирменной жилетке раздает листовки в местах скопления целевой аудитории барбершопа. Мы рекомендуем первое время отслеживать клиентский поток для эффективного выстраивания времени работы промоутеров. Так, например, в утренние часы они могут работать возле ближайшего Сбербанка, в обеденные часы – возле столовой, а в вечернее время – возле ближайшего детского сада.</a:t>
            </a:r>
            <a:br>
              <a:rPr lang="en">
                <a:solidFill>
                  <a:schemeClr val="dk1"/>
                </a:solidFill>
                <a:latin typeface="Open Sans"/>
                <a:ea typeface="Open Sans"/>
                <a:cs typeface="Open Sans"/>
                <a:sym typeface="Open Sans"/>
              </a:rPr>
            </a:br>
            <a:endParaRPr b="1">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Times New Roman"/>
              <a:buChar char="▪"/>
            </a:pPr>
            <a:r>
              <a:rPr b="1" lang="en">
                <a:solidFill>
                  <a:schemeClr val="dk1"/>
                </a:solidFill>
                <a:latin typeface="Open Sans"/>
                <a:ea typeface="Open Sans"/>
                <a:cs typeface="Open Sans"/>
                <a:sym typeface="Open Sans"/>
              </a:rPr>
              <a:t>Таргетированная реклама в Вконтакте</a:t>
            </a:r>
            <a:r>
              <a:rPr lang="en">
                <a:solidFill>
                  <a:schemeClr val="dk1"/>
                </a:solidFill>
                <a:latin typeface="Open Sans"/>
                <a:ea typeface="Open Sans"/>
                <a:cs typeface="Open Sans"/>
                <a:sym typeface="Open Sans"/>
              </a:rPr>
              <a:t>. Такая реклама позволяет донести рекламное сообщение точно до целевой аудитории.</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9" name="Shape 3609"/>
        <p:cNvGrpSpPr/>
        <p:nvPr/>
      </p:nvGrpSpPr>
      <p:grpSpPr>
        <a:xfrm>
          <a:off x="0" y="0"/>
          <a:ext cx="0" cy="0"/>
          <a:chOff x="0" y="0"/>
          <a:chExt cx="0" cy="0"/>
        </a:xfrm>
      </p:grpSpPr>
      <p:sp>
        <p:nvSpPr>
          <p:cNvPr id="3610" name="Google Shape;3610;p204"/>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Основные каналы привлечения</a:t>
            </a:r>
            <a:endParaRPr sz="3000"/>
          </a:p>
        </p:txBody>
      </p:sp>
      <p:sp>
        <p:nvSpPr>
          <p:cNvPr id="3611" name="Google Shape;3611;p204"/>
          <p:cNvSpPr txBox="1"/>
          <p:nvPr/>
        </p:nvSpPr>
        <p:spPr>
          <a:xfrm>
            <a:off x="487175" y="1545850"/>
            <a:ext cx="74679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Times New Roman"/>
              <a:buChar char="▪"/>
            </a:pPr>
            <a:r>
              <a:rPr b="1" lang="en">
                <a:solidFill>
                  <a:schemeClr val="dk1"/>
                </a:solidFill>
                <a:latin typeface="Open Sans"/>
                <a:ea typeface="Open Sans"/>
                <a:cs typeface="Open Sans"/>
                <a:sym typeface="Open Sans"/>
              </a:rPr>
              <a:t>Отзывы</a:t>
            </a:r>
            <a:r>
              <a:rPr lang="en">
                <a:solidFill>
                  <a:schemeClr val="dk1"/>
                </a:solidFill>
                <a:latin typeface="Open Sans"/>
                <a:ea typeface="Open Sans"/>
                <a:cs typeface="Open Sans"/>
                <a:sym typeface="Open Sans"/>
              </a:rPr>
              <a:t>. Доверие к компании увеличивается в разы, если потенциальные клиенты видят хорошие отзывы. </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Times New Roman"/>
              <a:buChar char="▪"/>
            </a:pPr>
            <a:r>
              <a:rPr b="1" lang="en">
                <a:solidFill>
                  <a:schemeClr val="dk1"/>
                </a:solidFill>
                <a:latin typeface="Open Sans"/>
                <a:ea typeface="Open Sans"/>
                <a:cs typeface="Open Sans"/>
                <a:sym typeface="Open Sans"/>
              </a:rPr>
              <a:t>Рекомендации (сарафанное радио).</a:t>
            </a:r>
            <a:r>
              <a:rPr lang="en">
                <a:solidFill>
                  <a:schemeClr val="dk1"/>
                </a:solidFill>
                <a:latin typeface="Open Sans"/>
                <a:ea typeface="Open Sans"/>
                <a:cs typeface="Open Sans"/>
                <a:sym typeface="Open Sans"/>
              </a:rPr>
              <a:t> Всегда работающий канал, однако, на старте деятельности его эффективность будет небольшой.</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Times New Roman"/>
              <a:buChar char="▪"/>
            </a:pPr>
            <a:r>
              <a:rPr b="1" lang="en">
                <a:solidFill>
                  <a:schemeClr val="dk1"/>
                </a:solidFill>
                <a:latin typeface="Open Sans"/>
                <a:ea typeface="Open Sans"/>
                <a:cs typeface="Open Sans"/>
                <a:sym typeface="Open Sans"/>
              </a:rPr>
              <a:t>Введение дополнительных услуг.</a:t>
            </a:r>
            <a:r>
              <a:rPr lang="en">
                <a:solidFill>
                  <a:schemeClr val="dk1"/>
                </a:solidFill>
                <a:latin typeface="Open Sans"/>
                <a:ea typeface="Open Sans"/>
                <a:cs typeface="Open Sans"/>
                <a:sym typeface="Open Sans"/>
              </a:rPr>
              <a:t> Ежемесячно мы предлагаем нашим партнерам введение дополнительных услуг в барбершопе для повышения среднего чека. Каждая услуга сначала тестируется на нашем барбершопе.</a:t>
            </a:r>
            <a:endParaRPr b="1">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5" name="Shape 3615"/>
        <p:cNvGrpSpPr/>
        <p:nvPr/>
      </p:nvGrpSpPr>
      <p:grpSpPr>
        <a:xfrm>
          <a:off x="0" y="0"/>
          <a:ext cx="0" cy="0"/>
          <a:chOff x="0" y="0"/>
          <a:chExt cx="0" cy="0"/>
        </a:xfrm>
      </p:grpSpPr>
      <p:sp>
        <p:nvSpPr>
          <p:cNvPr id="3616" name="Google Shape;3616;p205"/>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Основные каналы привлечения</a:t>
            </a:r>
            <a:endParaRPr sz="3000"/>
          </a:p>
        </p:txBody>
      </p:sp>
      <p:sp>
        <p:nvSpPr>
          <p:cNvPr id="3617" name="Google Shape;3617;p205"/>
          <p:cNvSpPr txBox="1"/>
          <p:nvPr/>
        </p:nvSpPr>
        <p:spPr>
          <a:xfrm>
            <a:off x="549475" y="1480950"/>
            <a:ext cx="74679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lang="en" sz="1200">
                <a:solidFill>
                  <a:schemeClr val="dk1"/>
                </a:solidFill>
                <a:latin typeface="Open Sans"/>
                <a:ea typeface="Open Sans"/>
                <a:cs typeface="Open Sans"/>
                <a:sym typeface="Open Sans"/>
              </a:rPr>
              <a:t>Зачем нужны аккаунты в социальных сетях? </a:t>
            </a:r>
            <a:endParaRPr sz="1200">
              <a:solidFill>
                <a:schemeClr val="dk1"/>
              </a:solidFill>
              <a:latin typeface="Open Sans"/>
              <a:ea typeface="Open Sans"/>
              <a:cs typeface="Open Sans"/>
              <a:sym typeface="Open Sans"/>
            </a:endParaRPr>
          </a:p>
          <a:p>
            <a:pPr indent="0" lvl="0" marL="0" rtl="0" algn="just">
              <a:lnSpc>
                <a:spcPct val="150000"/>
              </a:lnSpc>
              <a:spcBef>
                <a:spcPts val="1000"/>
              </a:spcBef>
              <a:spcAft>
                <a:spcPts val="0"/>
              </a:spcAft>
              <a:buNone/>
            </a:pPr>
            <a:r>
              <a:rPr lang="en" sz="1200">
                <a:solidFill>
                  <a:schemeClr val="dk1"/>
                </a:solidFill>
                <a:latin typeface="Open Sans"/>
                <a:ea typeface="Open Sans"/>
                <a:cs typeface="Open Sans"/>
                <a:sym typeface="Open Sans"/>
              </a:rPr>
              <a:t>1. Социальные сети – великолепный инструмент «сарафанного радио». В социальных сетях достаточно легко можно добиться того, что люди будут друг другу рассказывать на страничке о заинтересовавших услугах.</a:t>
            </a:r>
            <a:endParaRPr sz="1200">
              <a:solidFill>
                <a:schemeClr val="dk1"/>
              </a:solidFill>
              <a:latin typeface="Open Sans"/>
              <a:ea typeface="Open Sans"/>
              <a:cs typeface="Open Sans"/>
              <a:sym typeface="Open Sans"/>
            </a:endParaRPr>
          </a:p>
          <a:p>
            <a:pPr indent="0" lvl="0" marL="0" rtl="0" algn="just">
              <a:lnSpc>
                <a:spcPct val="150000"/>
              </a:lnSpc>
              <a:spcBef>
                <a:spcPts val="1000"/>
              </a:spcBef>
              <a:spcAft>
                <a:spcPts val="0"/>
              </a:spcAft>
              <a:buNone/>
            </a:pPr>
            <a:r>
              <a:rPr lang="en" sz="1200">
                <a:solidFill>
                  <a:schemeClr val="dk1"/>
                </a:solidFill>
                <a:latin typeface="Open Sans"/>
                <a:ea typeface="Open Sans"/>
                <a:cs typeface="Open Sans"/>
                <a:sym typeface="Open Sans"/>
              </a:rPr>
              <a:t>2. Возможность быстро получать обратную связь.</a:t>
            </a:r>
            <a:endParaRPr sz="1200">
              <a:solidFill>
                <a:schemeClr val="dk1"/>
              </a:solidFill>
              <a:latin typeface="Open Sans"/>
              <a:ea typeface="Open Sans"/>
              <a:cs typeface="Open Sans"/>
              <a:sym typeface="Open Sans"/>
            </a:endParaRPr>
          </a:p>
          <a:p>
            <a:pPr indent="0" lvl="0" marL="0" rtl="0" algn="just">
              <a:lnSpc>
                <a:spcPct val="150000"/>
              </a:lnSpc>
              <a:spcBef>
                <a:spcPts val="1000"/>
              </a:spcBef>
              <a:spcAft>
                <a:spcPts val="0"/>
              </a:spcAft>
              <a:buNone/>
            </a:pPr>
            <a:r>
              <a:rPr lang="en" sz="1200">
                <a:solidFill>
                  <a:schemeClr val="dk1"/>
                </a:solidFill>
                <a:latin typeface="Open Sans"/>
                <a:ea typeface="Open Sans"/>
                <a:cs typeface="Open Sans"/>
                <a:sym typeface="Open Sans"/>
              </a:rPr>
              <a:t>3. Возможность баловать клиентов различной полезной, интересной, развлекательной информацией. Они становятся гораздо более лояльными к вам. Это позволяет перевести общение с вашими подписчиками в более неформальное русло. </a:t>
            </a:r>
            <a:endParaRPr sz="1200">
              <a:solidFill>
                <a:schemeClr val="dk1"/>
              </a:solidFill>
              <a:latin typeface="Open Sans"/>
              <a:ea typeface="Open Sans"/>
              <a:cs typeface="Open Sans"/>
              <a:sym typeface="Open Sans"/>
            </a:endParaRPr>
          </a:p>
          <a:p>
            <a:pPr indent="0" lvl="0" marL="0" rtl="0" algn="just">
              <a:lnSpc>
                <a:spcPct val="150000"/>
              </a:lnSpc>
              <a:spcBef>
                <a:spcPts val="1000"/>
              </a:spcBef>
              <a:spcAft>
                <a:spcPts val="0"/>
              </a:spcAft>
              <a:buNone/>
            </a:pPr>
            <a:r>
              <a:rPr lang="en" sz="1200">
                <a:solidFill>
                  <a:schemeClr val="dk1"/>
                </a:solidFill>
                <a:latin typeface="Open Sans"/>
                <a:ea typeface="Open Sans"/>
                <a:cs typeface="Open Sans"/>
                <a:sym typeface="Open Sans"/>
              </a:rPr>
              <a:t>4. Быстрое информирование о предстоящих мероприятиях.</a:t>
            </a:r>
            <a:endParaRPr sz="1200">
              <a:solidFill>
                <a:schemeClr val="dk1"/>
              </a:solidFill>
              <a:latin typeface="Open Sans"/>
              <a:ea typeface="Open Sans"/>
              <a:cs typeface="Open Sans"/>
              <a:sym typeface="Open Sans"/>
            </a:endParaRPr>
          </a:p>
          <a:p>
            <a:pPr indent="0" lvl="0" marL="0" rtl="0" algn="just">
              <a:lnSpc>
                <a:spcPct val="150000"/>
              </a:lnSpc>
              <a:spcBef>
                <a:spcPts val="1000"/>
              </a:spcBef>
              <a:spcAft>
                <a:spcPts val="1000"/>
              </a:spcAft>
              <a:buNone/>
            </a:pPr>
            <a:r>
              <a:rPr lang="en" sz="1200">
                <a:solidFill>
                  <a:schemeClr val="dk1"/>
                </a:solidFill>
                <a:latin typeface="Open Sans"/>
                <a:ea typeface="Open Sans"/>
                <a:cs typeface="Open Sans"/>
                <a:sym typeface="Open Sans"/>
              </a:rPr>
              <a:t>5. Можно проводить различные опросы, призывая аудиторию к диалогу.</a:t>
            </a:r>
            <a:endParaRPr b="1" sz="1200">
              <a:solidFill>
                <a:schemeClr val="dk1"/>
              </a:solidFill>
              <a:latin typeface="Times New Roman"/>
              <a:ea typeface="Times New Roman"/>
              <a:cs typeface="Times New Roman"/>
              <a:sym typeface="Times New Roman"/>
            </a:endParaRPr>
          </a:p>
        </p:txBody>
      </p:sp>
    </p:spTree>
  </p:cSld>
  <p:clrMapOvr>
    <a:masterClrMapping/>
  </p:clrMapOvr>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1" name="Shape 3621"/>
        <p:cNvGrpSpPr/>
        <p:nvPr/>
      </p:nvGrpSpPr>
      <p:grpSpPr>
        <a:xfrm>
          <a:off x="0" y="0"/>
          <a:ext cx="0" cy="0"/>
          <a:chOff x="0" y="0"/>
          <a:chExt cx="0" cy="0"/>
        </a:xfrm>
      </p:grpSpPr>
      <p:sp>
        <p:nvSpPr>
          <p:cNvPr id="3622" name="Google Shape;3622;p206"/>
          <p:cNvSpPr txBox="1"/>
          <p:nvPr>
            <p:ph type="title"/>
          </p:nvPr>
        </p:nvSpPr>
        <p:spPr>
          <a:xfrm>
            <a:off x="251075" y="4371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Основные каналы привлечения</a:t>
            </a:r>
            <a:endParaRPr sz="3000"/>
          </a:p>
        </p:txBody>
      </p:sp>
      <p:sp>
        <p:nvSpPr>
          <p:cNvPr id="3623" name="Google Shape;3623;p206"/>
          <p:cNvSpPr txBox="1"/>
          <p:nvPr/>
        </p:nvSpPr>
        <p:spPr>
          <a:xfrm>
            <a:off x="1068750" y="2575525"/>
            <a:ext cx="7467900" cy="8385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800"/>
              </a:spcAft>
              <a:buClr>
                <a:schemeClr val="dk1"/>
              </a:buClr>
              <a:buSzPts val="1100"/>
              <a:buFont typeface="Arial"/>
              <a:buNone/>
            </a:pPr>
            <a:r>
              <a:rPr i="1" lang="en">
                <a:solidFill>
                  <a:schemeClr val="dk1"/>
                </a:solidFill>
                <a:latin typeface="Open Sans"/>
                <a:ea typeface="Open Sans"/>
                <a:cs typeface="Open Sans"/>
                <a:sym typeface="Open Sans"/>
              </a:rPr>
              <a:t>Для продвижения барбершопа мы используем аккаунт в Instagram, привязанный к странице на Facebook для настройки таргетированной рекламы.</a:t>
            </a:r>
            <a:endParaRPr b="1">
              <a:solidFill>
                <a:schemeClr val="dk1"/>
              </a:solidFill>
              <a:latin typeface="Times New Roman"/>
              <a:ea typeface="Times New Roman"/>
              <a:cs typeface="Times New Roman"/>
              <a:sym typeface="Times New Roman"/>
            </a:endParaRPr>
          </a:p>
        </p:txBody>
      </p:sp>
      <p:pic>
        <p:nvPicPr>
          <p:cNvPr id="3624" name="Google Shape;3624;p206"/>
          <p:cNvPicPr preferRelativeResize="0"/>
          <p:nvPr/>
        </p:nvPicPr>
        <p:blipFill>
          <a:blip r:embed="rId3">
            <a:alphaModFix/>
          </a:blip>
          <a:stretch>
            <a:fillRect/>
          </a:stretch>
        </p:blipFill>
        <p:spPr>
          <a:xfrm>
            <a:off x="413488" y="2575537"/>
            <a:ext cx="312675" cy="312675"/>
          </a:xfrm>
          <a:prstGeom prst="rect">
            <a:avLst/>
          </a:prstGeom>
          <a:noFill/>
          <a:ln>
            <a:noFill/>
          </a:ln>
        </p:spPr>
      </p:pic>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8" name="Shape 3628"/>
        <p:cNvGrpSpPr/>
        <p:nvPr/>
      </p:nvGrpSpPr>
      <p:grpSpPr>
        <a:xfrm>
          <a:off x="0" y="0"/>
          <a:ext cx="0" cy="0"/>
          <a:chOff x="0" y="0"/>
          <a:chExt cx="0" cy="0"/>
        </a:xfrm>
      </p:grpSpPr>
      <p:sp>
        <p:nvSpPr>
          <p:cNvPr id="3629" name="Google Shape;3629;p207"/>
          <p:cNvSpPr txBox="1"/>
          <p:nvPr>
            <p:ph type="title"/>
          </p:nvPr>
        </p:nvSpPr>
        <p:spPr>
          <a:xfrm>
            <a:off x="251075" y="205725"/>
            <a:ext cx="60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Наиболее распространенные ошибки при ведении аккаунта в социальных сетях</a:t>
            </a:r>
            <a:endParaRPr sz="3000"/>
          </a:p>
        </p:txBody>
      </p:sp>
      <p:sp>
        <p:nvSpPr>
          <p:cNvPr id="3630" name="Google Shape;3630;p207"/>
          <p:cNvSpPr txBox="1"/>
          <p:nvPr/>
        </p:nvSpPr>
        <p:spPr>
          <a:xfrm>
            <a:off x="402650" y="3201675"/>
            <a:ext cx="7467900" cy="838500"/>
          </a:xfrm>
          <a:prstGeom prst="rect">
            <a:avLst/>
          </a:prstGeom>
          <a:noFill/>
          <a:ln>
            <a:noFill/>
          </a:ln>
        </p:spPr>
        <p:txBody>
          <a:bodyPr anchorCtr="0" anchor="ctr" bIns="91425" lIns="91425" spcFirstLastPara="1" rIns="91425" wrap="square" tIns="91425">
            <a:noAutofit/>
          </a:bodyPr>
          <a:lstStyle/>
          <a:p>
            <a:pPr indent="-317500" lvl="0" marL="678815" rtl="0" algn="just">
              <a:lnSpc>
                <a:spcPct val="150000"/>
              </a:lnSpc>
              <a:spcBef>
                <a:spcPts val="0"/>
              </a:spcBef>
              <a:spcAft>
                <a:spcPts val="0"/>
              </a:spcAft>
              <a:buClr>
                <a:schemeClr val="dk1"/>
              </a:buClr>
              <a:buSzPts val="1400"/>
              <a:buFont typeface="Open Sans"/>
              <a:buAutoNum type="arabicPeriod"/>
            </a:pPr>
            <a:r>
              <a:rPr b="1" lang="en">
                <a:solidFill>
                  <a:schemeClr val="dk1"/>
                </a:solidFill>
                <a:latin typeface="Open Sans"/>
                <a:ea typeface="Open Sans"/>
                <a:cs typeface="Open Sans"/>
                <a:sym typeface="Open Sans"/>
              </a:rPr>
              <a:t>Обезличенное общение с аудиторией.</a:t>
            </a:r>
            <a:endParaRPr b="1">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 Общение должно быть личного характера и важно учитывать разные группы пользователей. Именно здесь очень важно понимать, кто же является вашей ЦА, сколько этим людям лет, какие у них интересы и приоритеты в жизни (собственно, эту информацию и можно получить из социальных сетей – смотря, читая, наблюдая за своими потенциальными клиентами в группах, на форумах и личных страничках).</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i="1">
              <a:solidFill>
                <a:schemeClr val="dk1"/>
              </a:solidFill>
              <a:latin typeface="Times New Roman"/>
              <a:ea typeface="Times New Roman"/>
              <a:cs typeface="Times New Roman"/>
              <a:sym typeface="Times New Roman"/>
            </a:endParaRPr>
          </a:p>
          <a:p>
            <a:pPr indent="0" lvl="0" marL="0" rtl="0" algn="just">
              <a:lnSpc>
                <a:spcPct val="150000"/>
              </a:lnSpc>
              <a:spcBef>
                <a:spcPts val="80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4" name="Shape 3634"/>
        <p:cNvGrpSpPr/>
        <p:nvPr/>
      </p:nvGrpSpPr>
      <p:grpSpPr>
        <a:xfrm>
          <a:off x="0" y="0"/>
          <a:ext cx="0" cy="0"/>
          <a:chOff x="0" y="0"/>
          <a:chExt cx="0" cy="0"/>
        </a:xfrm>
      </p:grpSpPr>
      <p:sp>
        <p:nvSpPr>
          <p:cNvPr id="3635" name="Google Shape;3635;p208"/>
          <p:cNvSpPr txBox="1"/>
          <p:nvPr>
            <p:ph type="title"/>
          </p:nvPr>
        </p:nvSpPr>
        <p:spPr>
          <a:xfrm>
            <a:off x="251075" y="437100"/>
            <a:ext cx="60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Наиболее распространенные ошибки при ведении аккаунта в социальных сетях</a:t>
            </a:r>
            <a:endParaRPr sz="3000"/>
          </a:p>
        </p:txBody>
      </p:sp>
      <p:sp>
        <p:nvSpPr>
          <p:cNvPr id="3636" name="Google Shape;3636;p208"/>
          <p:cNvSpPr txBox="1"/>
          <p:nvPr/>
        </p:nvSpPr>
        <p:spPr>
          <a:xfrm>
            <a:off x="447150" y="3201675"/>
            <a:ext cx="7467900" cy="838500"/>
          </a:xfrm>
          <a:prstGeom prst="rect">
            <a:avLst/>
          </a:prstGeom>
          <a:noFill/>
          <a:ln>
            <a:noFill/>
          </a:ln>
        </p:spPr>
        <p:txBody>
          <a:bodyPr anchorCtr="0" anchor="ctr" bIns="91425" lIns="91425" spcFirstLastPara="1" rIns="91425" wrap="square" tIns="91425">
            <a:noAutofit/>
          </a:bodyPr>
          <a:lstStyle/>
          <a:p>
            <a:pPr indent="0" lvl="0" marL="678815" rtl="0" algn="just">
              <a:lnSpc>
                <a:spcPct val="150000"/>
              </a:lnSpc>
              <a:spcBef>
                <a:spcPts val="0"/>
              </a:spcBef>
              <a:spcAft>
                <a:spcPts val="0"/>
              </a:spcAft>
              <a:buNone/>
            </a:pPr>
            <a:r>
              <a:rPr b="1" lang="en">
                <a:solidFill>
                  <a:schemeClr val="dk1"/>
                </a:solidFill>
                <a:latin typeface="Open Sans"/>
                <a:ea typeface="Open Sans"/>
                <a:cs typeface="Open Sans"/>
                <a:sym typeface="Open Sans"/>
              </a:rPr>
              <a:t>2. Эпизодические всплески активности.</a:t>
            </a:r>
            <a:endParaRPr b="1">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 Как только вы прерываете контакт, вы рискуете потерять все то, что было наработано до этого. Именно поэтому одна-две публикации раз в неделю не принесут абсолютно никакой пользы, необходимо делать публикации ежедневно, лучше – 2 раза в день (утром и вечером).</a:t>
            </a:r>
            <a:endParaRPr i="1">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0" name="Shape 3640"/>
        <p:cNvGrpSpPr/>
        <p:nvPr/>
      </p:nvGrpSpPr>
      <p:grpSpPr>
        <a:xfrm>
          <a:off x="0" y="0"/>
          <a:ext cx="0" cy="0"/>
          <a:chOff x="0" y="0"/>
          <a:chExt cx="0" cy="0"/>
        </a:xfrm>
      </p:grpSpPr>
      <p:sp>
        <p:nvSpPr>
          <p:cNvPr id="3641" name="Google Shape;3641;p209"/>
          <p:cNvSpPr txBox="1"/>
          <p:nvPr>
            <p:ph type="title"/>
          </p:nvPr>
        </p:nvSpPr>
        <p:spPr>
          <a:xfrm>
            <a:off x="251075" y="437100"/>
            <a:ext cx="60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Ведение аккаунта</a:t>
            </a:r>
            <a:endParaRPr sz="3000"/>
          </a:p>
        </p:txBody>
      </p:sp>
      <p:sp>
        <p:nvSpPr>
          <p:cNvPr id="3642" name="Google Shape;3642;p209"/>
          <p:cNvSpPr txBox="1"/>
          <p:nvPr/>
        </p:nvSpPr>
        <p:spPr>
          <a:xfrm>
            <a:off x="356825" y="2583075"/>
            <a:ext cx="7910100" cy="838500"/>
          </a:xfrm>
          <a:prstGeom prst="rect">
            <a:avLst/>
          </a:prstGeom>
          <a:noFill/>
          <a:ln>
            <a:noFill/>
          </a:ln>
        </p:spPr>
        <p:txBody>
          <a:bodyPr anchorCtr="0" anchor="ctr" bIns="91425" lIns="91425" spcFirstLastPara="1" rIns="91425" wrap="square" tIns="91425">
            <a:noAutofit/>
          </a:bodyPr>
          <a:lstStyle/>
          <a:p>
            <a:pPr indent="450215" lvl="0" marL="0" rtl="0" algn="just">
              <a:lnSpc>
                <a:spcPct val="150000"/>
              </a:lnSpc>
              <a:spcBef>
                <a:spcPts val="1200"/>
              </a:spcBef>
              <a:spcAft>
                <a:spcPts val="0"/>
              </a:spcAft>
              <a:buNone/>
            </a:pPr>
            <a:r>
              <a:rPr lang="en">
                <a:solidFill>
                  <a:schemeClr val="dk1"/>
                </a:solidFill>
                <a:latin typeface="Open Sans"/>
                <a:ea typeface="Open Sans"/>
                <a:cs typeface="Open Sans"/>
                <a:sym typeface="Open Sans"/>
              </a:rPr>
              <a:t>Для эффективного ведения аккаунта головной офис ежемесячно предоставляет контент-план, по которому будет работать ваш SMM-менеджер. Мы также предоставим вам качественный фото-контент для публикации. Либо вы можете воспользоваться услугами нашего SMM-специалиста за дополнительную плату.</a:t>
            </a:r>
            <a:endParaRPr>
              <a:solidFill>
                <a:schemeClr val="dk1"/>
              </a:solidFill>
              <a:latin typeface="Open Sans"/>
              <a:ea typeface="Open Sans"/>
              <a:cs typeface="Open Sans"/>
              <a:sym typeface="Open Sans"/>
            </a:endParaRPr>
          </a:p>
          <a:p>
            <a:pPr indent="450215" lvl="0" marL="0" rtl="0" algn="just">
              <a:lnSpc>
                <a:spcPct val="150000"/>
              </a:lnSpc>
              <a:spcBef>
                <a:spcPts val="1200"/>
              </a:spcBef>
              <a:spcAft>
                <a:spcPts val="0"/>
              </a:spcAft>
              <a:buNone/>
            </a:pPr>
            <a:r>
              <a:rPr i="1" lang="en" u="sng">
                <a:solidFill>
                  <a:schemeClr val="dk1"/>
                </a:solidFill>
                <a:latin typeface="Open Sans"/>
                <a:ea typeface="Open Sans"/>
                <a:cs typeface="Open Sans"/>
                <a:sym typeface="Open Sans"/>
              </a:rPr>
              <a:t>Мы рекомендуем также пользоваться услугами по настройке таргетированной рекламы.</a:t>
            </a:r>
            <a:r>
              <a:rPr lang="en">
                <a:solidFill>
                  <a:schemeClr val="dk1"/>
                </a:solidFill>
                <a:latin typeface="Open Sans"/>
                <a:ea typeface="Open Sans"/>
                <a:cs typeface="Open Sans"/>
                <a:sym typeface="Open Sans"/>
              </a:rPr>
              <a:t> Это отличный источник трафика – у нас ежедневно приходят 15-20 клиентов из Инстаграм. Наш штатный специалист может настроить таргетированную рекламу за дополнительную плату.</a:t>
            </a:r>
            <a:endParaRPr b="1">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6" name="Shape 3646"/>
        <p:cNvGrpSpPr/>
        <p:nvPr/>
      </p:nvGrpSpPr>
      <p:grpSpPr>
        <a:xfrm>
          <a:off x="0" y="0"/>
          <a:ext cx="0" cy="0"/>
          <a:chOff x="0" y="0"/>
          <a:chExt cx="0" cy="0"/>
        </a:xfrm>
      </p:grpSpPr>
      <p:pic>
        <p:nvPicPr>
          <p:cNvPr id="3647" name="Google Shape;3647;p210"/>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3648" name="Google Shape;3648;p210"/>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10"/>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0" name="Google Shape;3650;p210"/>
          <p:cNvGrpSpPr/>
          <p:nvPr/>
        </p:nvGrpSpPr>
        <p:grpSpPr>
          <a:xfrm>
            <a:off x="8831314" y="1474774"/>
            <a:ext cx="312682" cy="2193963"/>
            <a:chOff x="8954936" y="1478060"/>
            <a:chExt cx="312682" cy="2193963"/>
          </a:xfrm>
        </p:grpSpPr>
        <p:sp>
          <p:nvSpPr>
            <p:cNvPr id="3651" name="Google Shape;3651;p210"/>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210"/>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10"/>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10"/>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10"/>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10"/>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10"/>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10"/>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10"/>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10"/>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10"/>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10"/>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10"/>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10"/>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10"/>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10"/>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10"/>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10"/>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10"/>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10"/>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10"/>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10"/>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10"/>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10"/>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10"/>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10"/>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10"/>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10"/>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10"/>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10"/>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1" name="Google Shape;3681;p210"/>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6.2.</a:t>
            </a:r>
            <a:endParaRPr/>
          </a:p>
        </p:txBody>
      </p:sp>
      <p:sp>
        <p:nvSpPr>
          <p:cNvPr id="3682" name="Google Shape;3682;p210"/>
          <p:cNvSpPr txBox="1"/>
          <p:nvPr>
            <p:ph idx="1" type="subTitle"/>
          </p:nvPr>
        </p:nvSpPr>
        <p:spPr>
          <a:xfrm>
            <a:off x="720000" y="26809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Raleway"/>
                <a:ea typeface="Raleway"/>
                <a:cs typeface="Raleway"/>
                <a:sym typeface="Raleway"/>
              </a:rPr>
              <a:t>Подготовка к запуску</a:t>
            </a:r>
            <a:endParaRPr b="1">
              <a:latin typeface="Raleway"/>
              <a:ea typeface="Raleway"/>
              <a:cs typeface="Raleway"/>
              <a:sym typeface="Raleway"/>
            </a:endParaRPr>
          </a:p>
        </p:txBody>
      </p:sp>
    </p:spTree>
  </p:cSld>
  <p:clrMapOvr>
    <a:masterClrMapping/>
  </p:clrMapOvr>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6" name="Shape 3686"/>
        <p:cNvGrpSpPr/>
        <p:nvPr/>
      </p:nvGrpSpPr>
      <p:grpSpPr>
        <a:xfrm>
          <a:off x="0" y="0"/>
          <a:ext cx="0" cy="0"/>
          <a:chOff x="0" y="0"/>
          <a:chExt cx="0" cy="0"/>
        </a:xfrm>
      </p:grpSpPr>
      <p:sp>
        <p:nvSpPr>
          <p:cNvPr id="3687" name="Google Shape;3687;p211"/>
          <p:cNvSpPr txBox="1"/>
          <p:nvPr>
            <p:ph type="title"/>
          </p:nvPr>
        </p:nvSpPr>
        <p:spPr>
          <a:xfrm>
            <a:off x="251075" y="437100"/>
            <a:ext cx="60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Информационные справочники, карты и тематические ресурсы</a:t>
            </a:r>
            <a:endParaRPr sz="3000"/>
          </a:p>
        </p:txBody>
      </p:sp>
      <p:sp>
        <p:nvSpPr>
          <p:cNvPr id="3688" name="Google Shape;3688;p211"/>
          <p:cNvSpPr txBox="1"/>
          <p:nvPr/>
        </p:nvSpPr>
        <p:spPr>
          <a:xfrm>
            <a:off x="427500" y="2795600"/>
            <a:ext cx="7467900" cy="838500"/>
          </a:xfrm>
          <a:prstGeom prst="rect">
            <a:avLst/>
          </a:prstGeom>
          <a:noFill/>
          <a:ln>
            <a:noFill/>
          </a:ln>
        </p:spPr>
        <p:txBody>
          <a:bodyPr anchorCtr="0" anchor="ctr" bIns="91425" lIns="91425" spcFirstLastPara="1" rIns="91425" wrap="square" tIns="91425">
            <a:noAutofit/>
          </a:bodyPr>
          <a:lstStyle/>
          <a:p>
            <a:pPr indent="450215"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На момент открытия барбершопа вам необходимо разместить информацию о компании на карты города. Таким образом вашим потенциальным клиентам будет легче найти адрес, узнать график работы, средний чек, адрес сайта и социальных сетей. </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2" name="Shape 3692"/>
        <p:cNvGrpSpPr/>
        <p:nvPr/>
      </p:nvGrpSpPr>
      <p:grpSpPr>
        <a:xfrm>
          <a:off x="0" y="0"/>
          <a:ext cx="0" cy="0"/>
          <a:chOff x="0" y="0"/>
          <a:chExt cx="0" cy="0"/>
        </a:xfrm>
      </p:grpSpPr>
      <p:sp>
        <p:nvSpPr>
          <p:cNvPr id="3693" name="Google Shape;3693;p212"/>
          <p:cNvSpPr txBox="1"/>
          <p:nvPr>
            <p:ph type="title"/>
          </p:nvPr>
        </p:nvSpPr>
        <p:spPr>
          <a:xfrm>
            <a:off x="251075" y="437100"/>
            <a:ext cx="625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Информационные справочники, карты и тематические ресурсы</a:t>
            </a:r>
            <a:endParaRPr sz="3000"/>
          </a:p>
        </p:txBody>
      </p:sp>
      <p:sp>
        <p:nvSpPr>
          <p:cNvPr id="3694" name="Google Shape;3694;p212"/>
          <p:cNvSpPr txBox="1"/>
          <p:nvPr/>
        </p:nvSpPr>
        <p:spPr>
          <a:xfrm>
            <a:off x="311500" y="1993325"/>
            <a:ext cx="7955400" cy="2901000"/>
          </a:xfrm>
          <a:prstGeom prst="rect">
            <a:avLst/>
          </a:prstGeom>
          <a:noFill/>
          <a:ln>
            <a:noFill/>
          </a:ln>
        </p:spPr>
        <p:txBody>
          <a:bodyPr anchorCtr="0" anchor="ctr" bIns="91425" lIns="91425" spcFirstLastPara="1" rIns="91425" wrap="square" tIns="91425">
            <a:noAutofit/>
          </a:bodyPr>
          <a:lstStyle/>
          <a:p>
            <a:pPr indent="450215" lvl="0" marL="0" rtl="0" algn="just">
              <a:lnSpc>
                <a:spcPct val="150000"/>
              </a:lnSpc>
              <a:spcBef>
                <a:spcPts val="0"/>
              </a:spcBef>
              <a:spcAft>
                <a:spcPts val="0"/>
              </a:spcAft>
              <a:buNone/>
            </a:pPr>
            <a:r>
              <a:rPr b="1" lang="en" sz="1300">
                <a:solidFill>
                  <a:schemeClr val="dk1"/>
                </a:solidFill>
                <a:latin typeface="Open Sans"/>
                <a:ea typeface="Open Sans"/>
                <a:cs typeface="Open Sans"/>
                <a:sym typeface="Open Sans"/>
              </a:rPr>
              <a:t>Преимущества размещения на картах города и в справочниках: </a:t>
            </a:r>
            <a:endParaRPr b="1" sz="1300">
              <a:solidFill>
                <a:schemeClr val="dk1"/>
              </a:solidFill>
              <a:latin typeface="Open Sans"/>
              <a:ea typeface="Open Sans"/>
              <a:cs typeface="Open Sans"/>
              <a:sym typeface="Open Sans"/>
            </a:endParaRPr>
          </a:p>
          <a:p>
            <a:pPr indent="374650" lvl="0"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информация о вашей компании будет показываться на картах Google и на первой странице поисковой выдачи.</a:t>
            </a:r>
            <a:endParaRPr sz="1300">
              <a:solidFill>
                <a:schemeClr val="dk1"/>
              </a:solidFill>
              <a:latin typeface="Open Sans"/>
              <a:ea typeface="Open Sans"/>
              <a:cs typeface="Open Sans"/>
              <a:sym typeface="Open Sans"/>
            </a:endParaRPr>
          </a:p>
          <a:p>
            <a:pPr indent="374650" lvl="0"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пользователи мобильных устройств смогут быстрее найти информацию о вашей компании, если они находятся в радиусе вашей компании.</a:t>
            </a:r>
            <a:endParaRPr sz="1300">
              <a:solidFill>
                <a:schemeClr val="dk1"/>
              </a:solidFill>
              <a:latin typeface="Open Sans"/>
              <a:ea typeface="Open Sans"/>
              <a:cs typeface="Open Sans"/>
              <a:sym typeface="Open Sans"/>
            </a:endParaRPr>
          </a:p>
          <a:p>
            <a:pPr indent="374650" lvl="0"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клиенты смогут оставлять отзывы о вашей компании, которые будут доступны в профиле компании и отображаться рядом с адресом. </a:t>
            </a:r>
            <a:endParaRPr sz="1300">
              <a:solidFill>
                <a:schemeClr val="dk1"/>
              </a:solidFill>
              <a:latin typeface="Open Sans"/>
              <a:ea typeface="Open Sans"/>
              <a:cs typeface="Open Sans"/>
              <a:sym typeface="Open Sans"/>
            </a:endParaRPr>
          </a:p>
          <a:p>
            <a:pPr indent="374650" lvl="0"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данные сервисы, как правило, являются бесплатными.</a:t>
            </a:r>
            <a:endParaRPr b="1" sz="1300">
              <a:solidFill>
                <a:schemeClr val="dk1"/>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1" name="Shape 1661"/>
        <p:cNvGrpSpPr/>
        <p:nvPr/>
      </p:nvGrpSpPr>
      <p:grpSpPr>
        <a:xfrm>
          <a:off x="0" y="0"/>
          <a:ext cx="0" cy="0"/>
          <a:chOff x="0" y="0"/>
          <a:chExt cx="0" cy="0"/>
        </a:xfrm>
      </p:grpSpPr>
      <p:pic>
        <p:nvPicPr>
          <p:cNvPr id="1662" name="Google Shape;1662;p51"/>
          <p:cNvPicPr preferRelativeResize="0"/>
          <p:nvPr/>
        </p:nvPicPr>
        <p:blipFill rotWithShape="1">
          <a:blip r:embed="rId3">
            <a:alphaModFix/>
          </a:blip>
          <a:srcRect b="1371" l="-19840" r="19840" t="1361"/>
          <a:stretch/>
        </p:blipFill>
        <p:spPr>
          <a:xfrm>
            <a:off x="5023525" y="1068750"/>
            <a:ext cx="4120474" cy="3006002"/>
          </a:xfrm>
          <a:prstGeom prst="rect">
            <a:avLst/>
          </a:prstGeom>
          <a:noFill/>
          <a:ln>
            <a:noFill/>
          </a:ln>
        </p:spPr>
      </p:pic>
      <p:sp>
        <p:nvSpPr>
          <p:cNvPr id="1663" name="Google Shape;1663;p51"/>
          <p:cNvSpPr/>
          <p:nvPr/>
        </p:nvSpPr>
        <p:spPr>
          <a:xfrm>
            <a:off x="4419600" y="1068750"/>
            <a:ext cx="2779200" cy="3006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1"/>
          <p:cNvSpPr/>
          <p:nvPr/>
        </p:nvSpPr>
        <p:spPr>
          <a:xfrm>
            <a:off x="465275" y="630000"/>
            <a:ext cx="5565600" cy="3938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1"/>
          <p:cNvSpPr txBox="1"/>
          <p:nvPr>
            <p:ph type="title"/>
          </p:nvPr>
        </p:nvSpPr>
        <p:spPr>
          <a:xfrm>
            <a:off x="720000" y="3244225"/>
            <a:ext cx="3997200" cy="10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ЗАПУСК И РЕГИСТРАЦИЯ БИЗНЕСА</a:t>
            </a:r>
            <a:endParaRPr/>
          </a:p>
          <a:p>
            <a:pPr indent="0" lvl="0" marL="0" rtl="0" algn="l">
              <a:spcBef>
                <a:spcPts val="0"/>
              </a:spcBef>
              <a:spcAft>
                <a:spcPts val="0"/>
              </a:spcAft>
              <a:buNone/>
            </a:pPr>
            <a:r>
              <a:t/>
            </a:r>
            <a:endParaRPr/>
          </a:p>
        </p:txBody>
      </p:sp>
      <p:sp>
        <p:nvSpPr>
          <p:cNvPr id="1666" name="Google Shape;1666;p51"/>
          <p:cNvSpPr txBox="1"/>
          <p:nvPr>
            <p:ph idx="2" type="title"/>
          </p:nvPr>
        </p:nvSpPr>
        <p:spPr>
          <a:xfrm>
            <a:off x="3369625" y="801450"/>
            <a:ext cx="2325600" cy="179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grpSp>
        <p:nvGrpSpPr>
          <p:cNvPr id="1667" name="Google Shape;1667;p51"/>
          <p:cNvGrpSpPr/>
          <p:nvPr/>
        </p:nvGrpSpPr>
        <p:grpSpPr>
          <a:xfrm>
            <a:off x="5923861" y="1725294"/>
            <a:ext cx="312682" cy="1748105"/>
            <a:chOff x="8954936" y="1923919"/>
            <a:chExt cx="312682" cy="1748105"/>
          </a:xfrm>
        </p:grpSpPr>
        <p:sp>
          <p:nvSpPr>
            <p:cNvPr id="1668" name="Google Shape;1668;p51"/>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1"/>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1"/>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1"/>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1"/>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1"/>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1"/>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1"/>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1"/>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1"/>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1"/>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1"/>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1"/>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1"/>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1"/>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1"/>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1"/>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1"/>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1"/>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1"/>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1"/>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1"/>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1"/>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1"/>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8" name="Shape 3698"/>
        <p:cNvGrpSpPr/>
        <p:nvPr/>
      </p:nvGrpSpPr>
      <p:grpSpPr>
        <a:xfrm>
          <a:off x="0" y="0"/>
          <a:ext cx="0" cy="0"/>
          <a:chOff x="0" y="0"/>
          <a:chExt cx="0" cy="0"/>
        </a:xfrm>
      </p:grpSpPr>
      <p:sp>
        <p:nvSpPr>
          <p:cNvPr id="3699" name="Google Shape;3699;p213"/>
          <p:cNvSpPr txBox="1"/>
          <p:nvPr>
            <p:ph type="title"/>
          </p:nvPr>
        </p:nvSpPr>
        <p:spPr>
          <a:xfrm>
            <a:off x="251075" y="437100"/>
            <a:ext cx="60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Регистрация на Google карты</a:t>
            </a:r>
            <a:endParaRPr sz="3000"/>
          </a:p>
        </p:txBody>
      </p:sp>
      <p:sp>
        <p:nvSpPr>
          <p:cNvPr id="3700" name="Google Shape;3700;p213"/>
          <p:cNvSpPr txBox="1"/>
          <p:nvPr/>
        </p:nvSpPr>
        <p:spPr>
          <a:xfrm>
            <a:off x="288850" y="1103450"/>
            <a:ext cx="7467900" cy="39867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1400"/>
              </a:spcBef>
              <a:spcAft>
                <a:spcPts val="0"/>
              </a:spcAft>
              <a:buNone/>
            </a:pPr>
            <a:r>
              <a:rPr lang="en">
                <a:solidFill>
                  <a:schemeClr val="dk1"/>
                </a:solidFill>
                <a:latin typeface="Open Sans"/>
                <a:ea typeface="Open Sans"/>
                <a:cs typeface="Open Sans"/>
                <a:sym typeface="Open Sans"/>
              </a:rPr>
              <a:t>1. Нужно перейти на </a:t>
            </a:r>
            <a:r>
              <a:rPr lang="en" u="sng">
                <a:solidFill>
                  <a:srgbClr val="0000FF"/>
                </a:solidFill>
                <a:latin typeface="Open Sans"/>
                <a:ea typeface="Open Sans"/>
                <a:cs typeface="Open Sans"/>
                <a:sym typeface="Open Sans"/>
                <a:hlinkClick r:id="rId3">
                  <a:extLst>
                    <a:ext uri="{A12FA001-AC4F-418D-AE19-62706E023703}">
                      <ahyp:hlinkClr val="tx"/>
                    </a:ext>
                  </a:extLst>
                </a:hlinkClick>
              </a:rPr>
              <a:t>сервис Google</a:t>
            </a:r>
            <a:r>
              <a:rPr lang="en">
                <a:solidFill>
                  <a:schemeClr val="dk1"/>
                </a:solidFill>
                <a:latin typeface="Open Sans"/>
                <a:ea typeface="Open Sans"/>
                <a:cs typeface="Open Sans"/>
                <a:sym typeface="Open Sans"/>
              </a:rPr>
              <a:t>. Нажмите кнопку «начать» и заполните анкету информацией о вашей компании: название, адрес, телефон, выберите соответствующую категорию. Все остальные данные в дальнейшем можно будет редактировать. </a:t>
            </a:r>
            <a:endParaRPr sz="18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2. Для того чтобы компания начала отображаться в справочнике нужно подтвердить, что вы являетесь ее владельцем. Прочтите подробную </a:t>
            </a:r>
            <a:r>
              <a:rPr lang="en" u="sng">
                <a:solidFill>
                  <a:srgbClr val="0000FF"/>
                </a:solidFill>
                <a:latin typeface="Open Sans"/>
                <a:ea typeface="Open Sans"/>
                <a:cs typeface="Open Sans"/>
                <a:sym typeface="Open Sans"/>
                <a:hlinkClick r:id="rId4">
                  <a:extLst>
                    <a:ext uri="{A12FA001-AC4F-418D-AE19-62706E023703}">
                      <ahyp:hlinkClr val="tx"/>
                    </a:ext>
                  </a:extLst>
                </a:hlinkClick>
              </a:rPr>
              <a:t>инструкцию</a:t>
            </a:r>
            <a:r>
              <a:rPr lang="en">
                <a:solidFill>
                  <a:schemeClr val="dk1"/>
                </a:solidFill>
                <a:latin typeface="Open Sans"/>
                <a:ea typeface="Open Sans"/>
                <a:cs typeface="Open Sans"/>
                <a:sym typeface="Open Sans"/>
              </a:rPr>
              <a:t> о том, как это сделать. </a:t>
            </a:r>
            <a:endParaRPr>
              <a:solidFill>
                <a:schemeClr val="dk1"/>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4" name="Shape 3704"/>
        <p:cNvGrpSpPr/>
        <p:nvPr/>
      </p:nvGrpSpPr>
      <p:grpSpPr>
        <a:xfrm>
          <a:off x="0" y="0"/>
          <a:ext cx="0" cy="0"/>
          <a:chOff x="0" y="0"/>
          <a:chExt cx="0" cy="0"/>
        </a:xfrm>
      </p:grpSpPr>
      <p:sp>
        <p:nvSpPr>
          <p:cNvPr id="3705" name="Google Shape;3705;p214"/>
          <p:cNvSpPr txBox="1"/>
          <p:nvPr>
            <p:ph type="title"/>
          </p:nvPr>
        </p:nvSpPr>
        <p:spPr>
          <a:xfrm>
            <a:off x="251075" y="437100"/>
            <a:ext cx="60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Регистрация на Google карты</a:t>
            </a:r>
            <a:endParaRPr sz="3000"/>
          </a:p>
        </p:txBody>
      </p:sp>
      <p:sp>
        <p:nvSpPr>
          <p:cNvPr id="3706" name="Google Shape;3706;p214"/>
          <p:cNvSpPr txBox="1"/>
          <p:nvPr/>
        </p:nvSpPr>
        <p:spPr>
          <a:xfrm>
            <a:off x="288850" y="1103450"/>
            <a:ext cx="7467900" cy="39867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3. Обязательно добавляйте фотографии товаров, фотографии ваших клиентов. </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4. Просматривайте статистику, это поможет понять, </a:t>
            </a:r>
            <a:r>
              <a:rPr lang="en">
                <a:solidFill>
                  <a:schemeClr val="dk1"/>
                </a:solidFill>
                <a:highlight>
                  <a:srgbClr val="FFFFFF"/>
                </a:highlight>
                <a:latin typeface="Open Sans"/>
                <a:ea typeface="Open Sans"/>
                <a:cs typeface="Open Sans"/>
                <a:sym typeface="Open Sans"/>
              </a:rPr>
              <a:t>как клиенты находят вашу компанию в Интернете с помощью </a:t>
            </a:r>
            <a:r>
              <a:rPr lang="en" u="sng">
                <a:solidFill>
                  <a:schemeClr val="dk1"/>
                </a:solidFill>
                <a:highlight>
                  <a:srgbClr val="FFFFFF"/>
                </a:highlight>
                <a:latin typeface="Open Sans"/>
                <a:ea typeface="Open Sans"/>
                <a:cs typeface="Open Sans"/>
                <a:sym typeface="Open Sans"/>
              </a:rPr>
              <a:t>Google Поиска и Google Карт</a:t>
            </a:r>
            <a:r>
              <a:rPr lang="en">
                <a:solidFill>
                  <a:srgbClr val="212121"/>
                </a:solidFill>
                <a:highlight>
                  <a:srgbClr val="FFFFFF"/>
                </a:highlight>
                <a:latin typeface="Open Sans"/>
                <a:ea typeface="Open Sans"/>
                <a:cs typeface="Open Sans"/>
                <a:sym typeface="Open Sans"/>
              </a:rPr>
              <a:t>. </a:t>
            </a:r>
            <a:r>
              <a:rPr lang="en">
                <a:solidFill>
                  <a:schemeClr val="dk1"/>
                </a:solidFill>
                <a:highlight>
                  <a:srgbClr val="FFFFFF"/>
                </a:highlight>
                <a:latin typeface="Open Sans"/>
                <a:ea typeface="Open Sans"/>
                <a:cs typeface="Open Sans"/>
                <a:sym typeface="Open Sans"/>
              </a:rPr>
              <a:t>А именно, </a:t>
            </a:r>
            <a:r>
              <a:rPr i="1" lang="en">
                <a:solidFill>
                  <a:schemeClr val="dk1"/>
                </a:solidFill>
                <a:highlight>
                  <a:srgbClr val="FFFFFF"/>
                </a:highlight>
                <a:latin typeface="Open Sans"/>
                <a:ea typeface="Open Sans"/>
                <a:cs typeface="Open Sans"/>
                <a:sym typeface="Open Sans"/>
              </a:rPr>
              <a:t>как</a:t>
            </a:r>
            <a:r>
              <a:rPr lang="en">
                <a:solidFill>
                  <a:schemeClr val="dk1"/>
                </a:solidFill>
                <a:highlight>
                  <a:srgbClr val="FFFFFF"/>
                </a:highlight>
                <a:latin typeface="Open Sans"/>
                <a:ea typeface="Open Sans"/>
                <a:cs typeface="Open Sans"/>
                <a:sym typeface="Open Sans"/>
              </a:rPr>
              <a:t> они пользуются этими сервисами и </a:t>
            </a:r>
            <a:r>
              <a:rPr i="1" lang="en">
                <a:solidFill>
                  <a:schemeClr val="dk1"/>
                </a:solidFill>
                <a:highlight>
                  <a:srgbClr val="FFFFFF"/>
                </a:highlight>
                <a:latin typeface="Open Sans"/>
                <a:ea typeface="Open Sans"/>
                <a:cs typeface="Open Sans"/>
                <a:sym typeface="Open Sans"/>
              </a:rPr>
              <a:t>что</a:t>
            </a:r>
            <a:r>
              <a:rPr lang="en">
                <a:solidFill>
                  <a:schemeClr val="dk1"/>
                </a:solidFill>
                <a:highlight>
                  <a:srgbClr val="FFFFFF"/>
                </a:highlight>
                <a:latin typeface="Open Sans"/>
                <a:ea typeface="Open Sans"/>
                <a:cs typeface="Open Sans"/>
                <a:sym typeface="Open Sans"/>
              </a:rPr>
              <a:t> делают после того, как найдут информацию о компании.</a:t>
            </a:r>
            <a:r>
              <a:rPr lang="en" sz="1000">
                <a:solidFill>
                  <a:schemeClr val="dk1"/>
                </a:solidFill>
                <a:highlight>
                  <a:srgbClr val="FFFFFF"/>
                </a:highlight>
                <a:latin typeface="Open Sans"/>
                <a:ea typeface="Open Sans"/>
                <a:cs typeface="Open Sans"/>
                <a:sym typeface="Open Sans"/>
              </a:rPr>
              <a:t> </a:t>
            </a:r>
            <a:endParaRPr b="1">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0" name="Shape 3710"/>
        <p:cNvGrpSpPr/>
        <p:nvPr/>
      </p:nvGrpSpPr>
      <p:grpSpPr>
        <a:xfrm>
          <a:off x="0" y="0"/>
          <a:ext cx="0" cy="0"/>
          <a:chOff x="0" y="0"/>
          <a:chExt cx="0" cy="0"/>
        </a:xfrm>
      </p:grpSpPr>
      <p:sp>
        <p:nvSpPr>
          <p:cNvPr id="3711" name="Google Shape;3711;p215"/>
          <p:cNvSpPr txBox="1"/>
          <p:nvPr>
            <p:ph type="title"/>
          </p:nvPr>
        </p:nvSpPr>
        <p:spPr>
          <a:xfrm>
            <a:off x="251075" y="4371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Регистрация на Яндекс.карты</a:t>
            </a:r>
            <a:endParaRPr sz="3000"/>
          </a:p>
        </p:txBody>
      </p:sp>
      <p:sp>
        <p:nvSpPr>
          <p:cNvPr id="3712" name="Google Shape;3712;p215"/>
          <p:cNvSpPr txBox="1"/>
          <p:nvPr/>
        </p:nvSpPr>
        <p:spPr>
          <a:xfrm>
            <a:off x="288850" y="1321750"/>
            <a:ext cx="7467900" cy="33006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rPr lang="en" sz="1300">
                <a:solidFill>
                  <a:schemeClr val="dk1"/>
                </a:solidFill>
                <a:latin typeface="Open Sans"/>
                <a:ea typeface="Open Sans"/>
                <a:cs typeface="Open Sans"/>
                <a:sym typeface="Open Sans"/>
              </a:rPr>
              <a:t>1. Авторизуйтесь. Добавить информацию в Справочник может только авторизованный пользователь. </a:t>
            </a:r>
            <a:endParaRPr sz="13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Clr>
                <a:schemeClr val="dk1"/>
              </a:buClr>
              <a:buSzPts val="1100"/>
              <a:buFont typeface="Arial"/>
              <a:buNone/>
            </a:pPr>
            <a:r>
              <a:rPr lang="en" sz="1300">
                <a:solidFill>
                  <a:schemeClr val="dk1"/>
                </a:solidFill>
                <a:latin typeface="Open Sans"/>
                <a:ea typeface="Open Sans"/>
                <a:cs typeface="Open Sans"/>
                <a:sym typeface="Open Sans"/>
              </a:rPr>
              <a:t>Если вы уже зарегистрированы на Яндексе, введите свой логин и пароль. Для этого нажмите кнопку </a:t>
            </a:r>
            <a:r>
              <a:rPr lang="en" sz="1300" u="sng">
                <a:solidFill>
                  <a:srgbClr val="0044BB"/>
                </a:solidFill>
                <a:latin typeface="Open Sans"/>
                <a:ea typeface="Open Sans"/>
                <a:cs typeface="Open Sans"/>
                <a:sym typeface="Open Sans"/>
                <a:hlinkClick r:id="rId3">
                  <a:extLst>
                    <a:ext uri="{A12FA001-AC4F-418D-AE19-62706E023703}">
                      <ahyp:hlinkClr val="tx"/>
                    </a:ext>
                  </a:extLst>
                </a:hlinkClick>
              </a:rPr>
              <a:t>войти</a:t>
            </a:r>
            <a:r>
              <a:rPr lang="en" sz="1300">
                <a:solidFill>
                  <a:schemeClr val="dk1"/>
                </a:solidFill>
                <a:latin typeface="Open Sans"/>
                <a:ea typeface="Open Sans"/>
                <a:cs typeface="Open Sans"/>
                <a:sym typeface="Open Sans"/>
              </a:rPr>
              <a:t> в правой верхней части страницы. Если у вас нет логина и пароля или вы не хотите использовать существующий логин для работы со Справочником, </a:t>
            </a:r>
            <a:r>
              <a:rPr lang="en" sz="1300" u="sng">
                <a:solidFill>
                  <a:srgbClr val="0044BB"/>
                </a:solidFill>
                <a:latin typeface="Open Sans"/>
                <a:ea typeface="Open Sans"/>
                <a:cs typeface="Open Sans"/>
                <a:sym typeface="Open Sans"/>
                <a:hlinkClick r:id="rId4">
                  <a:extLst>
                    <a:ext uri="{A12FA001-AC4F-418D-AE19-62706E023703}">
                      <ahyp:hlinkClr val="tx"/>
                    </a:ext>
                  </a:extLst>
                </a:hlinkClick>
              </a:rPr>
              <a:t>зарегистрируйтесь</a:t>
            </a:r>
            <a:r>
              <a:rPr lang="en" sz="1300">
                <a:solidFill>
                  <a:schemeClr val="dk1"/>
                </a:solidFill>
                <a:latin typeface="Open Sans"/>
                <a:ea typeface="Open Sans"/>
                <a:cs typeface="Open Sans"/>
                <a:sym typeface="Open Sans"/>
              </a:rPr>
              <a:t>.</a:t>
            </a:r>
            <a:endParaRPr sz="13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Clr>
                <a:schemeClr val="dk1"/>
              </a:buClr>
              <a:buSzPts val="1100"/>
              <a:buFont typeface="Arial"/>
              <a:buNone/>
            </a:pPr>
            <a:r>
              <a:rPr lang="en" sz="1300">
                <a:solidFill>
                  <a:schemeClr val="dk1"/>
                </a:solidFill>
                <a:latin typeface="Open Sans"/>
                <a:ea typeface="Open Sans"/>
                <a:cs typeface="Open Sans"/>
                <a:sym typeface="Open Sans"/>
              </a:rPr>
              <a:t>Вы можете зайти в Справочник через профиль стороннего сайта (например, социальных сетей) или аккаунт </a:t>
            </a:r>
            <a:r>
              <a:rPr lang="en" sz="1300" u="sng">
                <a:solidFill>
                  <a:srgbClr val="0044BB"/>
                </a:solidFill>
                <a:latin typeface="Open Sans"/>
                <a:ea typeface="Open Sans"/>
                <a:cs typeface="Open Sans"/>
                <a:sym typeface="Open Sans"/>
                <a:hlinkClick r:id="rId5">
                  <a:extLst>
                    <a:ext uri="{A12FA001-AC4F-418D-AE19-62706E023703}">
                      <ahyp:hlinkClr val="tx"/>
                    </a:ext>
                  </a:extLst>
                </a:hlinkClick>
              </a:rPr>
              <a:t>Почты для домена</a:t>
            </a:r>
            <a:r>
              <a:rPr lang="en" sz="1300">
                <a:solidFill>
                  <a:schemeClr val="dk1"/>
                </a:solidFill>
                <a:latin typeface="Open Sans"/>
                <a:ea typeface="Open Sans"/>
                <a:cs typeface="Open Sans"/>
                <a:sym typeface="Open Sans"/>
              </a:rPr>
              <a:t>.</a:t>
            </a:r>
            <a:endParaRPr sz="13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2. Ознакомьтесь с </a:t>
            </a:r>
            <a:r>
              <a:rPr lang="en" sz="1300" u="sng">
                <a:solidFill>
                  <a:srgbClr val="0044BB"/>
                </a:solidFill>
                <a:latin typeface="Open Sans"/>
                <a:ea typeface="Open Sans"/>
                <a:cs typeface="Open Sans"/>
                <a:sym typeface="Open Sans"/>
                <a:hlinkClick r:id="rId6">
                  <a:extLst>
                    <a:ext uri="{A12FA001-AC4F-418D-AE19-62706E023703}">
                      <ahyp:hlinkClr val="tx"/>
                    </a:ext>
                  </a:extLst>
                </a:hlinkClick>
              </a:rPr>
              <a:t>Правилами заполнения полей</a:t>
            </a:r>
            <a:r>
              <a:rPr lang="en" sz="1300">
                <a:solidFill>
                  <a:schemeClr val="dk1"/>
                </a:solidFill>
                <a:latin typeface="Open Sans"/>
                <a:ea typeface="Open Sans"/>
                <a:cs typeface="Open Sans"/>
                <a:sym typeface="Open Sans"/>
              </a:rPr>
              <a:t> в Справочнике и заполните форму на странице </a:t>
            </a:r>
            <a:r>
              <a:rPr lang="en" sz="1300" u="sng">
                <a:solidFill>
                  <a:srgbClr val="0044BB"/>
                </a:solidFill>
                <a:latin typeface="Open Sans"/>
                <a:ea typeface="Open Sans"/>
                <a:cs typeface="Open Sans"/>
                <a:sym typeface="Open Sans"/>
                <a:hlinkClick r:id="rId7">
                  <a:extLst>
                    <a:ext uri="{A12FA001-AC4F-418D-AE19-62706E023703}">
                      <ahyp:hlinkClr val="tx"/>
                    </a:ext>
                  </a:extLst>
                </a:hlinkClick>
              </a:rPr>
              <a:t>Новая организация</a:t>
            </a:r>
            <a:r>
              <a:rPr lang="en" sz="1300">
                <a:solidFill>
                  <a:schemeClr val="dk1"/>
                </a:solidFill>
                <a:latin typeface="Open Sans"/>
                <a:ea typeface="Open Sans"/>
                <a:cs typeface="Open Sans"/>
                <a:sym typeface="Open Sans"/>
              </a:rPr>
              <a:t>.</a:t>
            </a:r>
            <a:endParaRPr sz="13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6" name="Shape 3716"/>
        <p:cNvGrpSpPr/>
        <p:nvPr/>
      </p:nvGrpSpPr>
      <p:grpSpPr>
        <a:xfrm>
          <a:off x="0" y="0"/>
          <a:ext cx="0" cy="0"/>
          <a:chOff x="0" y="0"/>
          <a:chExt cx="0" cy="0"/>
        </a:xfrm>
      </p:grpSpPr>
      <p:sp>
        <p:nvSpPr>
          <p:cNvPr id="3717" name="Google Shape;3717;p216"/>
          <p:cNvSpPr txBox="1"/>
          <p:nvPr>
            <p:ph type="title"/>
          </p:nvPr>
        </p:nvSpPr>
        <p:spPr>
          <a:xfrm>
            <a:off x="251075" y="4371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Регистрация на Яндекс.карты</a:t>
            </a:r>
            <a:endParaRPr sz="3000"/>
          </a:p>
        </p:txBody>
      </p:sp>
      <p:sp>
        <p:nvSpPr>
          <p:cNvPr id="3718" name="Google Shape;3718;p216"/>
          <p:cNvSpPr txBox="1"/>
          <p:nvPr/>
        </p:nvSpPr>
        <p:spPr>
          <a:xfrm>
            <a:off x="698200" y="1303950"/>
            <a:ext cx="7467900" cy="3466800"/>
          </a:xfrm>
          <a:prstGeom prst="rect">
            <a:avLst/>
          </a:prstGeom>
          <a:noFill/>
          <a:ln>
            <a:noFill/>
          </a:ln>
        </p:spPr>
        <p:txBody>
          <a:bodyPr anchorCtr="0" anchor="ctr" bIns="91425" lIns="91425" spcFirstLastPara="1" rIns="91425" wrap="square" tIns="91425">
            <a:noAutofit/>
          </a:bodyPr>
          <a:lstStyle/>
          <a:p>
            <a:pPr indent="450215" lvl="0" marL="0" rtl="0" algn="just">
              <a:lnSpc>
                <a:spcPct val="150000"/>
              </a:lnSpc>
              <a:spcBef>
                <a:spcPts val="0"/>
              </a:spcBef>
              <a:spcAft>
                <a:spcPts val="0"/>
              </a:spcAft>
              <a:buNone/>
            </a:pPr>
            <a:r>
              <a:rPr b="1" lang="en" sz="1300">
                <a:solidFill>
                  <a:schemeClr val="dk1"/>
                </a:solidFill>
                <a:latin typeface="Open Sans"/>
                <a:ea typeface="Open Sans"/>
                <a:cs typeface="Open Sans"/>
                <a:sym typeface="Open Sans"/>
              </a:rPr>
              <a:t>Укажите данные организации:</a:t>
            </a:r>
            <a:endParaRPr b="1" sz="1300">
              <a:solidFill>
                <a:schemeClr val="dk1"/>
              </a:solidFill>
              <a:latin typeface="Open Sans"/>
              <a:ea typeface="Open Sans"/>
              <a:cs typeface="Open Sans"/>
              <a:sym typeface="Open Sans"/>
            </a:endParaRPr>
          </a:p>
          <a:p>
            <a:pPr indent="367665" lvl="1"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Название; </a:t>
            </a:r>
            <a:endParaRPr sz="1300">
              <a:solidFill>
                <a:schemeClr val="dk1"/>
              </a:solidFill>
              <a:latin typeface="Open Sans"/>
              <a:ea typeface="Open Sans"/>
              <a:cs typeface="Open Sans"/>
              <a:sym typeface="Open Sans"/>
            </a:endParaRPr>
          </a:p>
          <a:p>
            <a:pPr indent="367665" lvl="1"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Адрес – выберите на карте фактическое расположение, куда могут обратиться пользователи;</a:t>
            </a:r>
            <a:endParaRPr sz="1300">
              <a:solidFill>
                <a:schemeClr val="dk1"/>
              </a:solidFill>
              <a:latin typeface="Open Sans"/>
              <a:ea typeface="Open Sans"/>
              <a:cs typeface="Open Sans"/>
              <a:sym typeface="Open Sans"/>
            </a:endParaRPr>
          </a:p>
          <a:p>
            <a:pPr indent="367665" lvl="1"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Телефон – введите номер, по которому вы сможете подтвердить данные (через звонок оператора или SMS);</a:t>
            </a:r>
            <a:endParaRPr sz="1300">
              <a:solidFill>
                <a:schemeClr val="dk1"/>
              </a:solidFill>
              <a:latin typeface="Open Sans"/>
              <a:ea typeface="Open Sans"/>
              <a:cs typeface="Open Sans"/>
              <a:sym typeface="Open Sans"/>
            </a:endParaRPr>
          </a:p>
          <a:p>
            <a:pPr indent="367665" lvl="1"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Сайт и социальные сети (если есть);</a:t>
            </a:r>
            <a:endParaRPr sz="1300">
              <a:solidFill>
                <a:schemeClr val="dk1"/>
              </a:solidFill>
              <a:latin typeface="Open Sans"/>
              <a:ea typeface="Open Sans"/>
              <a:cs typeface="Open Sans"/>
              <a:sym typeface="Open Sans"/>
            </a:endParaRPr>
          </a:p>
          <a:p>
            <a:pPr indent="367665" lvl="1"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Время работы;</a:t>
            </a:r>
            <a:endParaRPr sz="1300">
              <a:solidFill>
                <a:schemeClr val="dk1"/>
              </a:solidFill>
              <a:latin typeface="Open Sans"/>
              <a:ea typeface="Open Sans"/>
              <a:cs typeface="Open Sans"/>
              <a:sym typeface="Open Sans"/>
            </a:endParaRPr>
          </a:p>
          <a:p>
            <a:pPr indent="367665" lvl="1"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Вид деятельности – выберите до трех видов из нашего рубрикатора.</a:t>
            </a:r>
            <a:endParaRPr sz="1300">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Нажмите кнопку «Добавить организацию».</a:t>
            </a:r>
            <a:endParaRPr sz="13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2" name="Shape 3722"/>
        <p:cNvGrpSpPr/>
        <p:nvPr/>
      </p:nvGrpSpPr>
      <p:grpSpPr>
        <a:xfrm>
          <a:off x="0" y="0"/>
          <a:ext cx="0" cy="0"/>
          <a:chOff x="0" y="0"/>
          <a:chExt cx="0" cy="0"/>
        </a:xfrm>
      </p:grpSpPr>
      <p:sp>
        <p:nvSpPr>
          <p:cNvPr id="3723" name="Google Shape;3723;p217"/>
          <p:cNvSpPr txBox="1"/>
          <p:nvPr>
            <p:ph type="title"/>
          </p:nvPr>
        </p:nvSpPr>
        <p:spPr>
          <a:xfrm>
            <a:off x="251075" y="4371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Регистрация на Яндекс.карты</a:t>
            </a:r>
            <a:endParaRPr sz="3000"/>
          </a:p>
        </p:txBody>
      </p:sp>
      <p:sp>
        <p:nvSpPr>
          <p:cNvPr id="3724" name="Google Shape;3724;p217"/>
          <p:cNvSpPr txBox="1"/>
          <p:nvPr/>
        </p:nvSpPr>
        <p:spPr>
          <a:xfrm>
            <a:off x="601675" y="1346575"/>
            <a:ext cx="7467900" cy="3466800"/>
          </a:xfrm>
          <a:prstGeom prst="rect">
            <a:avLst/>
          </a:prstGeom>
          <a:noFill/>
          <a:ln>
            <a:noFill/>
          </a:ln>
        </p:spPr>
        <p:txBody>
          <a:bodyPr anchorCtr="0" anchor="ctr" bIns="91425" lIns="91425" spcFirstLastPara="1" rIns="91425" wrap="square" tIns="91425">
            <a:noAutofit/>
          </a:bodyPr>
          <a:lstStyle/>
          <a:p>
            <a:pPr indent="450215" lvl="0" marL="0" rtl="0" algn="just">
              <a:lnSpc>
                <a:spcPct val="150000"/>
              </a:lnSpc>
              <a:spcBef>
                <a:spcPts val="0"/>
              </a:spcBef>
              <a:spcAft>
                <a:spcPts val="0"/>
              </a:spcAft>
              <a:buNone/>
            </a:pPr>
            <a:r>
              <a:rPr lang="en" sz="1200">
                <a:solidFill>
                  <a:schemeClr val="dk1"/>
                </a:solidFill>
                <a:latin typeface="Open Sans"/>
                <a:ea typeface="Open Sans"/>
                <a:cs typeface="Open Sans"/>
                <a:sym typeface="Open Sans"/>
              </a:rPr>
              <a:t>Система проверит, есть ли такая организация в нашей базе. Если организация есть, на странице Похожие компании вы можете подтвердить права на существующую организацию.</a:t>
            </a:r>
            <a:endParaRPr sz="1200">
              <a:solidFill>
                <a:schemeClr val="dk1"/>
              </a:solidFill>
              <a:latin typeface="Open Sans"/>
              <a:ea typeface="Open Sans"/>
              <a:cs typeface="Open Sans"/>
              <a:sym typeface="Open Sans"/>
            </a:endParaRPr>
          </a:p>
          <a:p>
            <a:pPr indent="450215" lvl="0" marL="0" rtl="0" algn="just">
              <a:lnSpc>
                <a:spcPct val="150000"/>
              </a:lnSpc>
              <a:spcBef>
                <a:spcPts val="1000"/>
              </a:spcBef>
              <a:spcAft>
                <a:spcPts val="0"/>
              </a:spcAft>
              <a:buNone/>
            </a:pPr>
            <a:r>
              <a:rPr lang="en" sz="1200">
                <a:solidFill>
                  <a:schemeClr val="dk1"/>
                </a:solidFill>
                <a:latin typeface="Open Sans"/>
                <a:ea typeface="Open Sans"/>
                <a:cs typeface="Open Sans"/>
                <a:sym typeface="Open Sans"/>
              </a:rPr>
              <a:t>Если организация не найдена в базе, в блоке «Добавить организацию с моими данными» нажмите кнопку «Добавить».</a:t>
            </a:r>
            <a:endParaRPr sz="1200">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sz="1200">
                <a:solidFill>
                  <a:schemeClr val="dk1"/>
                </a:solidFill>
                <a:latin typeface="Open Sans"/>
                <a:ea typeface="Open Sans"/>
                <a:cs typeface="Open Sans"/>
                <a:sym typeface="Open Sans"/>
              </a:rPr>
              <a:t>После </a:t>
            </a:r>
            <a:r>
              <a:rPr lang="en" sz="1200" u="sng">
                <a:solidFill>
                  <a:schemeClr val="dk1"/>
                </a:solidFill>
                <a:latin typeface="Open Sans"/>
                <a:ea typeface="Open Sans"/>
                <a:cs typeface="Open Sans"/>
                <a:sym typeface="Open Sans"/>
              </a:rPr>
              <a:t>проверки</a:t>
            </a:r>
            <a:r>
              <a:rPr lang="en" sz="1200">
                <a:solidFill>
                  <a:schemeClr val="dk1"/>
                </a:solidFill>
                <a:latin typeface="Open Sans"/>
                <a:ea typeface="Open Sans"/>
                <a:cs typeface="Open Sans"/>
                <a:sym typeface="Open Sans"/>
              </a:rPr>
              <a:t> данные о новой организации попадут в базу Справочника и будут доступны на вкладке «Ожидают подтверждения». Нажмите кнопку «Подтвердить» и в открывшемся окне укажите контактные данные. По указанному номеру в течение 10 минут перезвонит автоматический оператор и сообщит код для привязки организации к аккаунту.</a:t>
            </a:r>
            <a:endParaRPr sz="1200">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sz="1200">
                <a:solidFill>
                  <a:schemeClr val="dk1"/>
                </a:solidFill>
                <a:latin typeface="Open Sans"/>
                <a:ea typeface="Open Sans"/>
                <a:cs typeface="Open Sans"/>
                <a:sym typeface="Open Sans"/>
              </a:rPr>
              <a:t>Если у организации указан номер мобильного телефона, вы можете выбрать способ получения кода: звонок автоматического оператора или SMS.</a:t>
            </a:r>
            <a:endParaRPr b="1" sz="12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8" name="Shape 3728"/>
        <p:cNvGrpSpPr/>
        <p:nvPr/>
      </p:nvGrpSpPr>
      <p:grpSpPr>
        <a:xfrm>
          <a:off x="0" y="0"/>
          <a:ext cx="0" cy="0"/>
          <a:chOff x="0" y="0"/>
          <a:chExt cx="0" cy="0"/>
        </a:xfrm>
      </p:grpSpPr>
      <p:sp>
        <p:nvSpPr>
          <p:cNvPr id="3729" name="Google Shape;3729;p218"/>
          <p:cNvSpPr txBox="1"/>
          <p:nvPr>
            <p:ph type="title"/>
          </p:nvPr>
        </p:nvSpPr>
        <p:spPr>
          <a:xfrm>
            <a:off x="251075" y="4371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Регистрация на Яндекс.карты</a:t>
            </a:r>
            <a:endParaRPr sz="3000"/>
          </a:p>
        </p:txBody>
      </p:sp>
      <p:sp>
        <p:nvSpPr>
          <p:cNvPr id="3730" name="Google Shape;3730;p218"/>
          <p:cNvSpPr txBox="1"/>
          <p:nvPr/>
        </p:nvSpPr>
        <p:spPr>
          <a:xfrm>
            <a:off x="297750" y="1214950"/>
            <a:ext cx="7467900" cy="3466800"/>
          </a:xfrm>
          <a:prstGeom prst="rect">
            <a:avLst/>
          </a:prstGeom>
          <a:noFill/>
          <a:ln>
            <a:noFill/>
          </a:ln>
        </p:spPr>
        <p:txBody>
          <a:bodyPr anchorCtr="0" anchor="ctr" bIns="91425" lIns="91425" spcFirstLastPara="1" rIns="91425" wrap="square" tIns="91425">
            <a:noAutofit/>
          </a:bodyPr>
          <a:lstStyle/>
          <a:p>
            <a:pPr indent="450215"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Код можно ввести на странице «Мои заявки» на вкладке </a:t>
            </a:r>
            <a:r>
              <a:rPr lang="en" sz="1300" u="sng">
                <a:solidFill>
                  <a:srgbClr val="0044BB"/>
                </a:solidFill>
                <a:latin typeface="Open Sans"/>
                <a:ea typeface="Open Sans"/>
                <a:cs typeface="Open Sans"/>
                <a:sym typeface="Open Sans"/>
                <a:hlinkClick r:id="rId3">
                  <a:extLst>
                    <a:ext uri="{A12FA001-AC4F-418D-AE19-62706E023703}">
                      <ahyp:hlinkClr val="tx"/>
                    </a:ext>
                  </a:extLst>
                </a:hlinkClick>
              </a:rPr>
              <a:t>Заявки на подтверждение</a:t>
            </a:r>
            <a:r>
              <a:rPr lang="en" sz="1300">
                <a:solidFill>
                  <a:schemeClr val="dk1"/>
                </a:solidFill>
                <a:latin typeface="Open Sans"/>
                <a:ea typeface="Open Sans"/>
                <a:cs typeface="Open Sans"/>
                <a:sym typeface="Open Sans"/>
              </a:rPr>
              <a:t>.</a:t>
            </a:r>
            <a:endParaRPr sz="1300">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Через некоторое время информация о вашей организации будет доступна на странице «Мои организации». Вы сможете редактировать данные, добавлять или удалять фото, отвечать на отзывы, просматривать статистику, </a:t>
            </a:r>
            <a:r>
              <a:rPr lang="en" sz="1300" u="sng">
                <a:solidFill>
                  <a:srgbClr val="0044BB"/>
                </a:solidFill>
                <a:latin typeface="Open Sans"/>
                <a:ea typeface="Open Sans"/>
                <a:cs typeface="Open Sans"/>
                <a:sym typeface="Open Sans"/>
                <a:hlinkClick r:id="rId4">
                  <a:extLst>
                    <a:ext uri="{A12FA001-AC4F-418D-AE19-62706E023703}">
                      <ahyp:hlinkClr val="tx"/>
                    </a:ext>
                  </a:extLst>
                </a:hlinkClick>
              </a:rPr>
              <a:t>заказать приоритетное размещение</a:t>
            </a:r>
            <a:r>
              <a:rPr lang="en" sz="1300">
                <a:solidFill>
                  <a:schemeClr val="dk1"/>
                </a:solidFill>
                <a:latin typeface="Open Sans"/>
                <a:ea typeface="Open Sans"/>
                <a:cs typeface="Open Sans"/>
                <a:sym typeface="Open Sans"/>
              </a:rPr>
              <a:t>.</a:t>
            </a:r>
            <a:endParaRPr sz="1300">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t/>
            </a:r>
            <a:endParaRPr sz="1300">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Также через несколько дней будут сформированы:</a:t>
            </a:r>
            <a:endParaRPr sz="1300">
              <a:solidFill>
                <a:schemeClr val="dk1"/>
              </a:solidFill>
              <a:latin typeface="Open Sans"/>
              <a:ea typeface="Open Sans"/>
              <a:cs typeface="Open Sans"/>
              <a:sym typeface="Open Sans"/>
            </a:endParaRPr>
          </a:p>
          <a:p>
            <a:pPr indent="367665" lvl="0"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карточка организации на Яндекс.Картах (подробнее см. в разделе </a:t>
            </a:r>
            <a:r>
              <a:rPr lang="en" sz="1300" u="sng">
                <a:solidFill>
                  <a:srgbClr val="0044BB"/>
                </a:solidFill>
                <a:latin typeface="Open Sans"/>
                <a:ea typeface="Open Sans"/>
                <a:cs typeface="Open Sans"/>
                <a:sym typeface="Open Sans"/>
                <a:hlinkClick r:id="rId5">
                  <a:extLst>
                    <a:ext uri="{A12FA001-AC4F-418D-AE19-62706E023703}">
                      <ahyp:hlinkClr val="tx"/>
                    </a:ext>
                  </a:extLst>
                </a:hlinkClick>
              </a:rPr>
              <a:t>Карточка объекта</a:t>
            </a:r>
            <a:r>
              <a:rPr lang="en" sz="1300">
                <a:solidFill>
                  <a:schemeClr val="dk1"/>
                </a:solidFill>
                <a:latin typeface="Open Sans"/>
                <a:ea typeface="Open Sans"/>
                <a:cs typeface="Open Sans"/>
                <a:sym typeface="Open Sans"/>
              </a:rPr>
              <a:t> Помощи Яндекс.Карт). Для одного адреса организации создается одна карточка;</a:t>
            </a:r>
            <a:endParaRPr sz="1300">
              <a:solidFill>
                <a:schemeClr val="dk1"/>
              </a:solidFill>
              <a:latin typeface="Open Sans"/>
              <a:ea typeface="Open Sans"/>
              <a:cs typeface="Open Sans"/>
              <a:sym typeface="Open Sans"/>
            </a:endParaRPr>
          </a:p>
          <a:p>
            <a:pPr indent="367665" lvl="0" marL="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адресный сниппет в результатах поиска Яндекса.</a:t>
            </a:r>
            <a:endParaRPr b="1" sz="1300">
              <a:solidFill>
                <a:schemeClr val="dk1"/>
              </a:solidFill>
              <a:latin typeface="Times New Roman"/>
              <a:ea typeface="Times New Roman"/>
              <a:cs typeface="Times New Roman"/>
              <a:sym typeface="Times New Roman"/>
            </a:endParaRPr>
          </a:p>
        </p:txBody>
      </p:sp>
    </p:spTree>
  </p:cSld>
  <p:clrMapOvr>
    <a:masterClrMapping/>
  </p:clrMapOvr>
</p:sld>
</file>

<file path=ppt/slides/slide1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4" name="Shape 3734"/>
        <p:cNvGrpSpPr/>
        <p:nvPr/>
      </p:nvGrpSpPr>
      <p:grpSpPr>
        <a:xfrm>
          <a:off x="0" y="0"/>
          <a:ext cx="0" cy="0"/>
          <a:chOff x="0" y="0"/>
          <a:chExt cx="0" cy="0"/>
        </a:xfrm>
      </p:grpSpPr>
      <p:sp>
        <p:nvSpPr>
          <p:cNvPr id="3735" name="Google Shape;3735;p219"/>
          <p:cNvSpPr txBox="1"/>
          <p:nvPr>
            <p:ph type="title"/>
          </p:nvPr>
        </p:nvSpPr>
        <p:spPr>
          <a:xfrm>
            <a:off x="251075" y="4371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Регистрация на 2ГИС и 4GEO</a:t>
            </a:r>
            <a:endParaRPr sz="3000"/>
          </a:p>
        </p:txBody>
      </p:sp>
      <p:sp>
        <p:nvSpPr>
          <p:cNvPr id="3736" name="Google Shape;3736;p219"/>
          <p:cNvSpPr txBox="1"/>
          <p:nvPr/>
        </p:nvSpPr>
        <p:spPr>
          <a:xfrm>
            <a:off x="580000" y="1117100"/>
            <a:ext cx="7467900" cy="34668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Чтобы добавить организацию в </a:t>
            </a:r>
            <a:r>
              <a:rPr lang="en" u="sng">
                <a:solidFill>
                  <a:srgbClr val="0000FF"/>
                </a:solidFill>
                <a:latin typeface="Open Sans"/>
                <a:ea typeface="Open Sans"/>
                <a:cs typeface="Open Sans"/>
                <a:sym typeface="Open Sans"/>
                <a:hlinkClick r:id="rId3">
                  <a:extLst>
                    <a:ext uri="{A12FA001-AC4F-418D-AE19-62706E023703}">
                      <ahyp:hlinkClr val="tx"/>
                    </a:ext>
                  </a:extLst>
                </a:hlinkClick>
              </a:rPr>
              <a:t>2ГИС</a:t>
            </a:r>
            <a:r>
              <a:rPr lang="en">
                <a:solidFill>
                  <a:schemeClr val="dk1"/>
                </a:solidFill>
                <a:latin typeface="Open Sans"/>
                <a:ea typeface="Open Sans"/>
                <a:cs typeface="Open Sans"/>
                <a:sym typeface="Open Sans"/>
              </a:rPr>
              <a:t> и </a:t>
            </a:r>
            <a:r>
              <a:rPr lang="en" u="sng">
                <a:solidFill>
                  <a:srgbClr val="0000FF"/>
                </a:solidFill>
                <a:latin typeface="Open Sans"/>
                <a:ea typeface="Open Sans"/>
                <a:cs typeface="Open Sans"/>
                <a:sym typeface="Open Sans"/>
                <a:hlinkClick r:id="rId4">
                  <a:extLst>
                    <a:ext uri="{A12FA001-AC4F-418D-AE19-62706E023703}">
                      <ahyp:hlinkClr val="tx"/>
                    </a:ext>
                  </a:extLst>
                </a:hlinkClick>
              </a:rPr>
              <a:t>4GEO</a:t>
            </a:r>
            <a:r>
              <a:rPr lang="en">
                <a:solidFill>
                  <a:schemeClr val="dk1"/>
                </a:solidFill>
                <a:latin typeface="Open Sans"/>
                <a:ea typeface="Open Sans"/>
                <a:cs typeface="Open Sans"/>
                <a:sym typeface="Open Sans"/>
              </a:rPr>
              <a:t> вашего города надо заполнить заявку.</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После проверки заполненной анкеты информация о вашей компании будет добавлена в онлайн-версию в течение нескольких дней, в версии для ПК и мобильных устройств – в следующем месяце.</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0" name="Shape 3740"/>
        <p:cNvGrpSpPr/>
        <p:nvPr/>
      </p:nvGrpSpPr>
      <p:grpSpPr>
        <a:xfrm>
          <a:off x="0" y="0"/>
          <a:ext cx="0" cy="0"/>
          <a:chOff x="0" y="0"/>
          <a:chExt cx="0" cy="0"/>
        </a:xfrm>
      </p:grpSpPr>
      <p:sp>
        <p:nvSpPr>
          <p:cNvPr id="3741" name="Google Shape;3741;p220"/>
          <p:cNvSpPr txBox="1"/>
          <p:nvPr>
            <p:ph type="title"/>
          </p:nvPr>
        </p:nvSpPr>
        <p:spPr>
          <a:xfrm>
            <a:off x="251075" y="4371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Регистрация на Zoon</a:t>
            </a:r>
            <a:endParaRPr sz="3000"/>
          </a:p>
        </p:txBody>
      </p:sp>
      <p:sp>
        <p:nvSpPr>
          <p:cNvPr id="3742" name="Google Shape;3742;p220"/>
          <p:cNvSpPr txBox="1"/>
          <p:nvPr/>
        </p:nvSpPr>
        <p:spPr>
          <a:xfrm>
            <a:off x="288850" y="1241650"/>
            <a:ext cx="7467900" cy="3466800"/>
          </a:xfrm>
          <a:prstGeom prst="rect">
            <a:avLst/>
          </a:prstGeom>
          <a:noFill/>
          <a:ln>
            <a:noFill/>
          </a:ln>
        </p:spPr>
        <p:txBody>
          <a:bodyPr anchorCtr="0" anchor="ctr" bIns="91425" lIns="91425" spcFirstLastPara="1" rIns="91425" wrap="square" tIns="91425">
            <a:noAutofit/>
          </a:bodyPr>
          <a:lstStyle/>
          <a:p>
            <a:pPr indent="0" lvl="0" marL="450215"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a:p>
            <a:pPr indent="-545465" lvl="0" marL="906780"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Чтобы создать карточку компании, зайдите в раздел «Для компаний» и внизу страницы нажмите «Добавить организацию» </a:t>
            </a:r>
            <a:endParaRPr>
              <a:solidFill>
                <a:schemeClr val="dk1"/>
              </a:solidFill>
              <a:latin typeface="Open Sans"/>
              <a:ea typeface="Open Sans"/>
              <a:cs typeface="Open Sans"/>
              <a:sym typeface="Open Sans"/>
            </a:endParaRPr>
          </a:p>
          <a:p>
            <a:pPr indent="-545465" lvl="0" marL="906780" rtl="0" algn="just">
              <a:lnSpc>
                <a:spcPct val="150000"/>
              </a:lnSpc>
              <a:spcBef>
                <a:spcPts val="100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Теперь нужно заполнить название компании, добавить адрес, телефон, сайт, создать описание, а также указать электронную почту, на которую придет доступ к странице. После этого останется нажать на «Добавить».</a:t>
            </a:r>
            <a:endParaRPr>
              <a:solidFill>
                <a:schemeClr val="dk1"/>
              </a:solidFill>
              <a:latin typeface="Open Sans"/>
              <a:ea typeface="Open Sans"/>
              <a:cs typeface="Open Sans"/>
              <a:sym typeface="Open Sans"/>
            </a:endParaRPr>
          </a:p>
          <a:p>
            <a:pPr indent="0" lvl="0" marL="0" rtl="0" algn="just">
              <a:lnSpc>
                <a:spcPct val="150000"/>
              </a:lnSpc>
              <a:spcBef>
                <a:spcPts val="1000"/>
              </a:spcBef>
              <a:spcAft>
                <a:spcPts val="0"/>
              </a:spcAft>
              <a:buNone/>
            </a:pPr>
            <a:r>
              <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1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6" name="Shape 3746"/>
        <p:cNvGrpSpPr/>
        <p:nvPr/>
      </p:nvGrpSpPr>
      <p:grpSpPr>
        <a:xfrm>
          <a:off x="0" y="0"/>
          <a:ext cx="0" cy="0"/>
          <a:chOff x="0" y="0"/>
          <a:chExt cx="0" cy="0"/>
        </a:xfrm>
      </p:grpSpPr>
      <p:pic>
        <p:nvPicPr>
          <p:cNvPr id="3747" name="Google Shape;3747;p221"/>
          <p:cNvPicPr preferRelativeResize="0"/>
          <p:nvPr/>
        </p:nvPicPr>
        <p:blipFill rotWithShape="1">
          <a:blip r:embed="rId3">
            <a:alphaModFix/>
          </a:blip>
          <a:srcRect b="0" l="0" r="8466" t="0"/>
          <a:stretch/>
        </p:blipFill>
        <p:spPr>
          <a:xfrm>
            <a:off x="5023525" y="1068750"/>
            <a:ext cx="4120476" cy="3006000"/>
          </a:xfrm>
          <a:prstGeom prst="rect">
            <a:avLst/>
          </a:prstGeom>
          <a:noFill/>
          <a:ln>
            <a:noFill/>
          </a:ln>
        </p:spPr>
      </p:pic>
      <p:sp>
        <p:nvSpPr>
          <p:cNvPr id="3748" name="Google Shape;3748;p221"/>
          <p:cNvSpPr/>
          <p:nvPr/>
        </p:nvSpPr>
        <p:spPr>
          <a:xfrm>
            <a:off x="4419600" y="1068750"/>
            <a:ext cx="2779200" cy="3006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21"/>
          <p:cNvSpPr/>
          <p:nvPr/>
        </p:nvSpPr>
        <p:spPr>
          <a:xfrm>
            <a:off x="465275" y="630000"/>
            <a:ext cx="5565600" cy="3938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21"/>
          <p:cNvSpPr txBox="1"/>
          <p:nvPr>
            <p:ph type="title"/>
          </p:nvPr>
        </p:nvSpPr>
        <p:spPr>
          <a:xfrm>
            <a:off x="720000" y="3244225"/>
            <a:ext cx="5045400" cy="10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ВЕДЕНИЕ ОТЧЕТНОСТИ</a:t>
            </a:r>
            <a:endParaRPr/>
          </a:p>
        </p:txBody>
      </p:sp>
      <p:sp>
        <p:nvSpPr>
          <p:cNvPr id="3751" name="Google Shape;3751;p221"/>
          <p:cNvSpPr txBox="1"/>
          <p:nvPr>
            <p:ph idx="2" type="title"/>
          </p:nvPr>
        </p:nvSpPr>
        <p:spPr>
          <a:xfrm>
            <a:off x="3369625" y="801450"/>
            <a:ext cx="2325600" cy="179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07</a:t>
            </a:r>
            <a:endParaRPr/>
          </a:p>
        </p:txBody>
      </p:sp>
      <p:grpSp>
        <p:nvGrpSpPr>
          <p:cNvPr id="3752" name="Google Shape;3752;p221"/>
          <p:cNvGrpSpPr/>
          <p:nvPr/>
        </p:nvGrpSpPr>
        <p:grpSpPr>
          <a:xfrm>
            <a:off x="5923861" y="1725294"/>
            <a:ext cx="312682" cy="1748105"/>
            <a:chOff x="8954936" y="1923919"/>
            <a:chExt cx="312682" cy="1748105"/>
          </a:xfrm>
        </p:grpSpPr>
        <p:sp>
          <p:nvSpPr>
            <p:cNvPr id="3753" name="Google Shape;3753;p221"/>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21"/>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21"/>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21"/>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21"/>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21"/>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21"/>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21"/>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21"/>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21"/>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21"/>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21"/>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21"/>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21"/>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21"/>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21"/>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21"/>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21"/>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21"/>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21"/>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21"/>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21"/>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21"/>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21"/>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0" name="Shape 3780"/>
        <p:cNvGrpSpPr/>
        <p:nvPr/>
      </p:nvGrpSpPr>
      <p:grpSpPr>
        <a:xfrm>
          <a:off x="0" y="0"/>
          <a:ext cx="0" cy="0"/>
          <a:chOff x="0" y="0"/>
          <a:chExt cx="0" cy="0"/>
        </a:xfrm>
      </p:grpSpPr>
      <p:sp>
        <p:nvSpPr>
          <p:cNvPr id="3781" name="Google Shape;3781;p222"/>
          <p:cNvSpPr txBox="1"/>
          <p:nvPr>
            <p:ph idx="1" type="subTitle"/>
          </p:nvPr>
        </p:nvSpPr>
        <p:spPr>
          <a:xfrm>
            <a:off x="491400" y="1332075"/>
            <a:ext cx="6460200" cy="298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Данный раздел представляет собой выдержку ключевых пунктов главы “Место ведения бизнеса”.</a:t>
            </a:r>
            <a:endParaRPr sz="1300"/>
          </a:p>
          <a:p>
            <a:pPr indent="0" lvl="0" marL="0" rtl="0" algn="l">
              <a:lnSpc>
                <a:spcPct val="115000"/>
              </a:lnSpc>
              <a:spcBef>
                <a:spcPts val="1000"/>
              </a:spcBef>
              <a:spcAft>
                <a:spcPts val="0"/>
              </a:spcAft>
              <a:buNone/>
            </a:pPr>
            <a:r>
              <a:rPr lang="en" sz="1300"/>
              <a:t>В нем вы узнаете:</a:t>
            </a:r>
            <a:endParaRPr sz="1300"/>
          </a:p>
          <a:p>
            <a:pPr indent="-311150" lvl="0" marL="457200" rtl="0" algn="l">
              <a:lnSpc>
                <a:spcPct val="115000"/>
              </a:lnSpc>
              <a:spcBef>
                <a:spcPts val="1000"/>
              </a:spcBef>
              <a:spcAft>
                <a:spcPts val="0"/>
              </a:spcAft>
              <a:buClr>
                <a:schemeClr val="accent1"/>
              </a:buClr>
              <a:buSzPts val="1300"/>
              <a:buChar char="●"/>
            </a:pPr>
            <a:r>
              <a:rPr lang="en" sz="1300"/>
              <a:t>Бухгалтерская отчетность</a:t>
            </a:r>
            <a:endParaRPr sz="1300"/>
          </a:p>
          <a:p>
            <a:pPr indent="-311150" lvl="0" marL="457200" rtl="0" algn="l">
              <a:lnSpc>
                <a:spcPct val="115000"/>
              </a:lnSpc>
              <a:spcBef>
                <a:spcPts val="1000"/>
              </a:spcBef>
              <a:spcAft>
                <a:spcPts val="0"/>
              </a:spcAft>
              <a:buClr>
                <a:schemeClr val="accent1"/>
              </a:buClr>
              <a:buSzPts val="1300"/>
              <a:buChar char="●"/>
            </a:pPr>
            <a:r>
              <a:rPr lang="en" sz="1300"/>
              <a:t>Расчетная ведомость</a:t>
            </a:r>
            <a:endParaRPr sz="1300"/>
          </a:p>
          <a:p>
            <a:pPr indent="-311150" lvl="0" marL="457200" rtl="0" algn="l">
              <a:lnSpc>
                <a:spcPct val="115000"/>
              </a:lnSpc>
              <a:spcBef>
                <a:spcPts val="1000"/>
              </a:spcBef>
              <a:spcAft>
                <a:spcPts val="0"/>
              </a:spcAft>
              <a:buClr>
                <a:schemeClr val="accent1"/>
              </a:buClr>
              <a:buSzPts val="1300"/>
              <a:buChar char="●"/>
            </a:pPr>
            <a:r>
              <a:rPr lang="en" sz="1300"/>
              <a:t>Платежная ведомость</a:t>
            </a:r>
            <a:endParaRPr sz="1300"/>
          </a:p>
          <a:p>
            <a:pPr indent="-311150" lvl="0" marL="457200" rtl="0" algn="l">
              <a:lnSpc>
                <a:spcPct val="115000"/>
              </a:lnSpc>
              <a:spcBef>
                <a:spcPts val="1000"/>
              </a:spcBef>
              <a:spcAft>
                <a:spcPts val="0"/>
              </a:spcAft>
              <a:buClr>
                <a:schemeClr val="accent1"/>
              </a:buClr>
              <a:buSzPts val="1300"/>
              <a:buChar char="●"/>
            </a:pPr>
            <a:r>
              <a:rPr lang="en" sz="1300"/>
              <a:t>Инвентаризация</a:t>
            </a:r>
            <a:endParaRPr sz="1300"/>
          </a:p>
          <a:p>
            <a:pPr indent="-311150" lvl="0" marL="457200" rtl="0" algn="l">
              <a:lnSpc>
                <a:spcPct val="115000"/>
              </a:lnSpc>
              <a:spcBef>
                <a:spcPts val="1000"/>
              </a:spcBef>
              <a:spcAft>
                <a:spcPts val="0"/>
              </a:spcAft>
              <a:buClr>
                <a:schemeClr val="accent1"/>
              </a:buClr>
              <a:buSzPts val="1300"/>
              <a:buChar char="●"/>
            </a:pPr>
            <a:r>
              <a:rPr lang="en" sz="1300"/>
              <a:t>Управленческая отчетность</a:t>
            </a:r>
            <a:endParaRPr sz="1300"/>
          </a:p>
          <a:p>
            <a:pPr indent="-311150" lvl="0" marL="457200" rtl="0" algn="l">
              <a:lnSpc>
                <a:spcPct val="115000"/>
              </a:lnSpc>
              <a:spcBef>
                <a:spcPts val="1000"/>
              </a:spcBef>
              <a:spcAft>
                <a:spcPts val="0"/>
              </a:spcAft>
              <a:buClr>
                <a:schemeClr val="accent1"/>
              </a:buClr>
              <a:buSzPts val="1300"/>
              <a:buChar char="●"/>
            </a:pPr>
            <a:r>
              <a:rPr lang="en" sz="1300"/>
              <a:t>Контроль качества</a:t>
            </a:r>
            <a:endParaRPr sz="1300"/>
          </a:p>
          <a:p>
            <a:pPr indent="0" lvl="0" marL="0" rtl="0" algn="l">
              <a:lnSpc>
                <a:spcPct val="115000"/>
              </a:lnSpc>
              <a:spcBef>
                <a:spcPts val="1000"/>
              </a:spcBef>
              <a:spcAft>
                <a:spcPts val="0"/>
              </a:spcAft>
              <a:buNone/>
            </a:pPr>
            <a:r>
              <a:t/>
            </a:r>
            <a:endParaRPr sz="1300"/>
          </a:p>
          <a:p>
            <a:pPr indent="0" lvl="0" marL="0" rtl="0" algn="l">
              <a:lnSpc>
                <a:spcPct val="115000"/>
              </a:lnSpc>
              <a:spcBef>
                <a:spcPts val="1000"/>
              </a:spcBef>
              <a:spcAft>
                <a:spcPts val="1000"/>
              </a:spcAft>
              <a:buClr>
                <a:schemeClr val="dk1"/>
              </a:buClr>
              <a:buSzPts val="1100"/>
              <a:buFont typeface="Arial"/>
              <a:buNone/>
            </a:pPr>
            <a:r>
              <a:rPr lang="en" sz="1300"/>
              <a:t>Подробнее в главе: </a:t>
            </a:r>
            <a:r>
              <a:rPr lang="en" sz="1300" u="sng">
                <a:solidFill>
                  <a:schemeClr val="hlink"/>
                </a:solidFill>
                <a:hlinkClick r:id="rId3"/>
              </a:rPr>
              <a:t>“Финансы”.</a:t>
            </a:r>
            <a:endParaRPr sz="1300"/>
          </a:p>
        </p:txBody>
      </p:sp>
      <p:sp>
        <p:nvSpPr>
          <p:cNvPr id="3782" name="Google Shape;3782;p222"/>
          <p:cNvSpPr txBox="1"/>
          <p:nvPr>
            <p:ph type="title"/>
          </p:nvPr>
        </p:nvSpPr>
        <p:spPr>
          <a:xfrm>
            <a:off x="491400" y="325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Предисловие к разделу</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52"/>
          <p:cNvSpPr txBox="1"/>
          <p:nvPr>
            <p:ph idx="1" type="subTitle"/>
          </p:nvPr>
        </p:nvSpPr>
        <p:spPr>
          <a:xfrm>
            <a:off x="588853" y="1548025"/>
            <a:ext cx="6460200" cy="2400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Данный раздел представляет собой выдержку ключевых пунктов главы “Запуск бизнеса”.</a:t>
            </a:r>
            <a:endParaRPr sz="1300"/>
          </a:p>
          <a:p>
            <a:pPr indent="0" lvl="0" marL="0" rtl="0" algn="l">
              <a:lnSpc>
                <a:spcPct val="115000"/>
              </a:lnSpc>
              <a:spcBef>
                <a:spcPts val="1000"/>
              </a:spcBef>
              <a:spcAft>
                <a:spcPts val="0"/>
              </a:spcAft>
              <a:buNone/>
            </a:pPr>
            <a:r>
              <a:rPr lang="en" sz="1300"/>
              <a:t>В нем вы узнаете:</a:t>
            </a:r>
            <a:endParaRPr sz="1300"/>
          </a:p>
          <a:p>
            <a:pPr indent="-311150" lvl="0" marL="457200" rtl="0" algn="l">
              <a:lnSpc>
                <a:spcPct val="115000"/>
              </a:lnSpc>
              <a:spcBef>
                <a:spcPts val="1000"/>
              </a:spcBef>
              <a:spcAft>
                <a:spcPts val="0"/>
              </a:spcAft>
              <a:buClr>
                <a:schemeClr val="accent1"/>
              </a:buClr>
              <a:buSzPts val="1300"/>
              <a:buChar char="●"/>
            </a:pPr>
            <a:r>
              <a:rPr lang="en" sz="1300"/>
              <a:t>Этапы запуска барбершопа</a:t>
            </a:r>
            <a:endParaRPr sz="1300"/>
          </a:p>
          <a:p>
            <a:pPr indent="-311150" lvl="0" marL="457200" rtl="0" algn="l">
              <a:lnSpc>
                <a:spcPct val="115000"/>
              </a:lnSpc>
              <a:spcBef>
                <a:spcPts val="1000"/>
              </a:spcBef>
              <a:spcAft>
                <a:spcPts val="0"/>
              </a:spcAft>
              <a:buClr>
                <a:schemeClr val="accent1"/>
              </a:buClr>
              <a:buSzPts val="1300"/>
              <a:buChar char="●"/>
            </a:pPr>
            <a:r>
              <a:rPr lang="en" sz="1300"/>
              <a:t>Регистрация юрлица и выбор ОКВЭД</a:t>
            </a:r>
            <a:endParaRPr sz="1300"/>
          </a:p>
          <a:p>
            <a:pPr indent="-311150" lvl="0" marL="457200" rtl="0" algn="l">
              <a:lnSpc>
                <a:spcPct val="115000"/>
              </a:lnSpc>
              <a:spcBef>
                <a:spcPts val="1000"/>
              </a:spcBef>
              <a:spcAft>
                <a:spcPts val="0"/>
              </a:spcAft>
              <a:buClr>
                <a:schemeClr val="accent1"/>
              </a:buClr>
              <a:buSzPts val="1300"/>
              <a:buChar char="●"/>
            </a:pPr>
            <a:r>
              <a:rPr lang="en" sz="1300"/>
              <a:t>Открытие расчетного счета </a:t>
            </a:r>
            <a:endParaRPr sz="1300"/>
          </a:p>
          <a:p>
            <a:pPr indent="-311150" lvl="0" marL="457200" rtl="0" algn="l">
              <a:lnSpc>
                <a:spcPct val="115000"/>
              </a:lnSpc>
              <a:spcBef>
                <a:spcPts val="1000"/>
              </a:spcBef>
              <a:spcAft>
                <a:spcPts val="0"/>
              </a:spcAft>
              <a:buClr>
                <a:schemeClr val="accent1"/>
              </a:buClr>
              <a:buSzPts val="1300"/>
              <a:buChar char="●"/>
            </a:pPr>
            <a:r>
              <a:rPr lang="en" sz="1300"/>
              <a:t>Регистрация в Роспотребнадзоре.</a:t>
            </a:r>
            <a:endParaRPr sz="1300"/>
          </a:p>
          <a:p>
            <a:pPr indent="0" lvl="0" marL="0" rtl="0" algn="l">
              <a:lnSpc>
                <a:spcPct val="115000"/>
              </a:lnSpc>
              <a:spcBef>
                <a:spcPts val="1000"/>
              </a:spcBef>
              <a:spcAft>
                <a:spcPts val="0"/>
              </a:spcAft>
              <a:buNone/>
            </a:pPr>
            <a:r>
              <a:t/>
            </a:r>
            <a:endParaRPr sz="1300"/>
          </a:p>
          <a:p>
            <a:pPr indent="0" lvl="0" marL="0" rtl="0" algn="l">
              <a:lnSpc>
                <a:spcPct val="115000"/>
              </a:lnSpc>
              <a:spcBef>
                <a:spcPts val="1000"/>
              </a:spcBef>
              <a:spcAft>
                <a:spcPts val="1000"/>
              </a:spcAft>
              <a:buClr>
                <a:schemeClr val="dk1"/>
              </a:buClr>
              <a:buSzPts val="1100"/>
              <a:buFont typeface="Arial"/>
              <a:buNone/>
            </a:pPr>
            <a:r>
              <a:rPr lang="en" sz="1300"/>
              <a:t>Подробнее: </a:t>
            </a:r>
            <a:r>
              <a:rPr lang="en" sz="1300" u="sng">
                <a:solidFill>
                  <a:schemeClr val="hlink"/>
                </a:solidFill>
                <a:hlinkClick r:id="rId3"/>
              </a:rPr>
              <a:t>“Запуск бизнеса”.</a:t>
            </a:r>
            <a:endParaRPr sz="1300"/>
          </a:p>
        </p:txBody>
      </p:sp>
      <p:sp>
        <p:nvSpPr>
          <p:cNvPr id="1697" name="Google Shape;1697;p52"/>
          <p:cNvSpPr txBox="1"/>
          <p:nvPr>
            <p:ph type="title"/>
          </p:nvPr>
        </p:nvSpPr>
        <p:spPr>
          <a:xfrm>
            <a:off x="491400" y="325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Предисловие к разделу</a:t>
            </a:r>
            <a:endParaRPr/>
          </a:p>
        </p:txBody>
      </p:sp>
    </p:spTree>
  </p:cSld>
  <p:clrMapOvr>
    <a:masterClrMapping/>
  </p:clrMapOvr>
</p:sld>
</file>

<file path=ppt/slides/slide1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6" name="Shape 3786"/>
        <p:cNvGrpSpPr/>
        <p:nvPr/>
      </p:nvGrpSpPr>
      <p:grpSpPr>
        <a:xfrm>
          <a:off x="0" y="0"/>
          <a:ext cx="0" cy="0"/>
          <a:chOff x="0" y="0"/>
          <a:chExt cx="0" cy="0"/>
        </a:xfrm>
      </p:grpSpPr>
      <p:pic>
        <p:nvPicPr>
          <p:cNvPr id="3787" name="Google Shape;3787;p223"/>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3788" name="Google Shape;3788;p223"/>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23"/>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0" name="Google Shape;3790;p223"/>
          <p:cNvGrpSpPr/>
          <p:nvPr/>
        </p:nvGrpSpPr>
        <p:grpSpPr>
          <a:xfrm>
            <a:off x="8831314" y="1474774"/>
            <a:ext cx="312682" cy="2193963"/>
            <a:chOff x="8954936" y="1478060"/>
            <a:chExt cx="312682" cy="2193963"/>
          </a:xfrm>
        </p:grpSpPr>
        <p:sp>
          <p:nvSpPr>
            <p:cNvPr id="3791" name="Google Shape;3791;p223"/>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23"/>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23"/>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23"/>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23"/>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23"/>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23"/>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23"/>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23"/>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23"/>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23"/>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23"/>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23"/>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23"/>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23"/>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23"/>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23"/>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23"/>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23"/>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23"/>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23"/>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23"/>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23"/>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23"/>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23"/>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23"/>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23"/>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23"/>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23"/>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23"/>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1" name="Google Shape;3821;p223"/>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a:t>
            </a:r>
            <a:r>
              <a:rPr lang="en"/>
              <a:t>.1.</a:t>
            </a:r>
            <a:endParaRPr/>
          </a:p>
        </p:txBody>
      </p:sp>
      <p:sp>
        <p:nvSpPr>
          <p:cNvPr id="3822" name="Google Shape;3822;p223"/>
          <p:cNvSpPr txBox="1"/>
          <p:nvPr>
            <p:ph idx="1" type="subTitle"/>
          </p:nvPr>
        </p:nvSpPr>
        <p:spPr>
          <a:xfrm>
            <a:off x="720000" y="26809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Бухгалтерская отчетность</a:t>
            </a:r>
            <a:endParaRPr b="1"/>
          </a:p>
        </p:txBody>
      </p:sp>
    </p:spTree>
  </p:cSld>
  <p:clrMapOvr>
    <a:masterClrMapping/>
  </p:clrMapOvr>
</p:sld>
</file>

<file path=ppt/slides/slide1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6" name="Shape 3826"/>
        <p:cNvGrpSpPr/>
        <p:nvPr/>
      </p:nvGrpSpPr>
      <p:grpSpPr>
        <a:xfrm>
          <a:off x="0" y="0"/>
          <a:ext cx="0" cy="0"/>
          <a:chOff x="0" y="0"/>
          <a:chExt cx="0" cy="0"/>
        </a:xfrm>
      </p:grpSpPr>
      <p:sp>
        <p:nvSpPr>
          <p:cNvPr id="3827" name="Google Shape;3827;p224"/>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Бухгалтерская отчетность</a:t>
            </a:r>
            <a:endParaRPr sz="3000"/>
          </a:p>
        </p:txBody>
      </p:sp>
      <p:sp>
        <p:nvSpPr>
          <p:cNvPr id="3828" name="Google Shape;3828;p224"/>
          <p:cNvSpPr txBox="1"/>
          <p:nvPr/>
        </p:nvSpPr>
        <p:spPr>
          <a:xfrm>
            <a:off x="431250" y="1366250"/>
            <a:ext cx="7951500" cy="3466800"/>
          </a:xfrm>
          <a:prstGeom prst="rect">
            <a:avLst/>
          </a:prstGeom>
          <a:noFill/>
          <a:ln>
            <a:noFill/>
          </a:ln>
        </p:spPr>
        <p:txBody>
          <a:bodyPr anchorCtr="0" anchor="ctr" bIns="91425" lIns="91425" spcFirstLastPara="1" rIns="91425" wrap="square" tIns="91425">
            <a:noAutofit/>
          </a:bodyPr>
          <a:lstStyle/>
          <a:p>
            <a:pPr indent="450215"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a:p>
            <a:pPr indent="450215"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Ведение отчетности – обязательная мера, необходимая для того, чтобы вы могли следить за деятельностью компании, вовремя замечать недочеты и своевременно их корректировать. Также существует отчетность для налоговой инспекции, которую периодически необходимо предоставлять в этот орган.</a:t>
            </a:r>
            <a:endParaRPr>
              <a:solidFill>
                <a:schemeClr val="dk1"/>
              </a:solidFill>
              <a:latin typeface="Open Sans"/>
              <a:ea typeface="Open Sans"/>
              <a:cs typeface="Open Sans"/>
              <a:sym typeface="Open Sans"/>
            </a:endParaRPr>
          </a:p>
          <a:p>
            <a:pPr indent="449580" lvl="0" marL="0" rtl="0" algn="just">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Для вашего удобства бухгалтерский учет барбершопов ведут бухгалтеры от головного офиса.</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1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2" name="Shape 3832"/>
        <p:cNvGrpSpPr/>
        <p:nvPr/>
      </p:nvGrpSpPr>
      <p:grpSpPr>
        <a:xfrm>
          <a:off x="0" y="0"/>
          <a:ext cx="0" cy="0"/>
          <a:chOff x="0" y="0"/>
          <a:chExt cx="0" cy="0"/>
        </a:xfrm>
      </p:grpSpPr>
      <p:sp>
        <p:nvSpPr>
          <p:cNvPr id="3833" name="Google Shape;3833;p225"/>
          <p:cNvSpPr txBox="1"/>
          <p:nvPr>
            <p:ph type="title"/>
          </p:nvPr>
        </p:nvSpPr>
        <p:spPr>
          <a:xfrm>
            <a:off x="475725" y="4344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Расчетная ведомость</a:t>
            </a:r>
            <a:endParaRPr sz="3000"/>
          </a:p>
        </p:txBody>
      </p:sp>
      <p:sp>
        <p:nvSpPr>
          <p:cNvPr id="3834" name="Google Shape;3834;p225"/>
          <p:cNvSpPr txBox="1"/>
          <p:nvPr/>
        </p:nvSpPr>
        <p:spPr>
          <a:xfrm>
            <a:off x="475725" y="1321750"/>
            <a:ext cx="7467900" cy="3466800"/>
          </a:xfrm>
          <a:prstGeom prst="rect">
            <a:avLst/>
          </a:prstGeom>
          <a:noFill/>
          <a:ln>
            <a:noFill/>
          </a:ln>
        </p:spPr>
        <p:txBody>
          <a:bodyPr anchorCtr="0" anchor="ctr" bIns="91425" lIns="91425" spcFirstLastPara="1" rIns="91425" wrap="square" tIns="91425">
            <a:noAutofit/>
          </a:bodyPr>
          <a:lstStyle/>
          <a:p>
            <a:pPr indent="45720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Расчетная ведомость – документ для расчета и выплаты заработной платы. Расчетную ведомость может заполнять как бухгалтер и собственник, так и доверенное лицо (управляющий). </a:t>
            </a:r>
            <a:endParaRPr>
              <a:solidFill>
                <a:schemeClr val="dk1"/>
              </a:solidFill>
              <a:latin typeface="Open Sans"/>
              <a:ea typeface="Open Sans"/>
              <a:cs typeface="Open Sans"/>
              <a:sym typeface="Open Sans"/>
            </a:endParaRPr>
          </a:p>
          <a:p>
            <a:pPr indent="449580" lvl="0" marL="0" rtl="0" algn="just">
              <a:lnSpc>
                <a:spcPct val="150000"/>
              </a:lnSpc>
              <a:spcBef>
                <a:spcPts val="1200"/>
              </a:spcBef>
              <a:spcAft>
                <a:spcPts val="0"/>
              </a:spcAft>
              <a:buNone/>
            </a:pPr>
            <a:r>
              <a:rPr lang="en">
                <a:solidFill>
                  <a:schemeClr val="dk1"/>
                </a:solidFill>
                <a:latin typeface="Open Sans"/>
                <a:ea typeface="Open Sans"/>
                <a:cs typeface="Open Sans"/>
                <a:sym typeface="Open Sans"/>
              </a:rPr>
              <a:t>Расчётная ведомость формы Т-51 (бухгалтерский документ) служит для иллюстрации и документального оформления основной части выдачи заработной платы сотрудникам учреждения. На основе расчётной ведомости по форме Т-51 производятся регулярные выплаты заработных плат сотрудникам организаций. </a:t>
            </a:r>
            <a:endParaRPr b="1">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1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8" name="Shape 3838"/>
        <p:cNvGrpSpPr/>
        <p:nvPr/>
      </p:nvGrpSpPr>
      <p:grpSpPr>
        <a:xfrm>
          <a:off x="0" y="0"/>
          <a:ext cx="0" cy="0"/>
          <a:chOff x="0" y="0"/>
          <a:chExt cx="0" cy="0"/>
        </a:xfrm>
      </p:grpSpPr>
      <p:sp>
        <p:nvSpPr>
          <p:cNvPr id="3839" name="Google Shape;3839;p226"/>
          <p:cNvSpPr txBox="1"/>
          <p:nvPr>
            <p:ph type="title"/>
          </p:nvPr>
        </p:nvSpPr>
        <p:spPr>
          <a:xfrm>
            <a:off x="401525"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Расчетная ведомость</a:t>
            </a:r>
            <a:endParaRPr sz="3000"/>
          </a:p>
        </p:txBody>
      </p:sp>
      <p:sp>
        <p:nvSpPr>
          <p:cNvPr id="3840" name="Google Shape;3840;p226"/>
          <p:cNvSpPr txBox="1"/>
          <p:nvPr/>
        </p:nvSpPr>
        <p:spPr>
          <a:xfrm>
            <a:off x="401525" y="1312850"/>
            <a:ext cx="7467900" cy="34668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1200"/>
              </a:spcBef>
              <a:spcAft>
                <a:spcPts val="0"/>
              </a:spcAft>
              <a:buNone/>
            </a:pPr>
            <a:r>
              <a:rPr lang="en">
                <a:solidFill>
                  <a:schemeClr val="dk1"/>
                </a:solidFill>
                <a:latin typeface="Open Sans"/>
                <a:ea typeface="Open Sans"/>
                <a:cs typeface="Open Sans"/>
                <a:sym typeface="Open Sans"/>
              </a:rPr>
              <a:t>Форма расчётной ведомости Т-51 и образец заполнения вы можете найти </a:t>
            </a:r>
            <a:r>
              <a:rPr b="1" lang="en">
                <a:solidFill>
                  <a:schemeClr val="dk1"/>
                </a:solidFill>
                <a:latin typeface="Open Sans"/>
                <a:ea typeface="Open Sans"/>
                <a:cs typeface="Open Sans"/>
                <a:sym typeface="Open Sans"/>
              </a:rPr>
              <a:t>в Приложении к главе.</a:t>
            </a:r>
            <a:endParaRPr b="1">
              <a:solidFill>
                <a:schemeClr val="dk1"/>
              </a:solidFill>
              <a:latin typeface="Open Sans"/>
              <a:ea typeface="Open Sans"/>
              <a:cs typeface="Open Sans"/>
              <a:sym typeface="Open Sans"/>
            </a:endParaRPr>
          </a:p>
          <a:p>
            <a:pPr indent="449580" lvl="0" marL="0" rtl="0" algn="just">
              <a:lnSpc>
                <a:spcPct val="150000"/>
              </a:lnSpc>
              <a:spcBef>
                <a:spcPts val="1200"/>
              </a:spcBef>
              <a:spcAft>
                <a:spcPts val="0"/>
              </a:spcAft>
              <a:buNone/>
            </a:pPr>
            <a:r>
              <a:rPr b="1" lang="en">
                <a:solidFill>
                  <a:schemeClr val="dk1"/>
                </a:solidFill>
                <a:latin typeface="Open Sans"/>
                <a:ea typeface="Open Sans"/>
                <a:cs typeface="Open Sans"/>
                <a:sym typeface="Open Sans"/>
              </a:rPr>
              <a:t>Примечание:</a:t>
            </a:r>
            <a:r>
              <a:rPr lang="en">
                <a:solidFill>
                  <a:schemeClr val="dk1"/>
                </a:solidFill>
                <a:latin typeface="Open Sans"/>
                <a:ea typeface="Open Sans"/>
                <a:cs typeface="Open Sans"/>
                <a:sym typeface="Open Sans"/>
              </a:rPr>
              <a:t> на работников, которые свою заработную плату получают на банковскую карту, составляется исключительно расчётная ведомость Т-51, платёжная и расчётно-платёжная ведомости для таких сотрудников не требуются.</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1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4" name="Shape 3844"/>
        <p:cNvGrpSpPr/>
        <p:nvPr/>
      </p:nvGrpSpPr>
      <p:grpSpPr>
        <a:xfrm>
          <a:off x="0" y="0"/>
          <a:ext cx="0" cy="0"/>
          <a:chOff x="0" y="0"/>
          <a:chExt cx="0" cy="0"/>
        </a:xfrm>
      </p:grpSpPr>
      <p:sp>
        <p:nvSpPr>
          <p:cNvPr id="3845" name="Google Shape;3845;p227"/>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Заполнение формы Т-51</a:t>
            </a:r>
            <a:endParaRPr sz="3000"/>
          </a:p>
        </p:txBody>
      </p:sp>
      <p:sp>
        <p:nvSpPr>
          <p:cNvPr id="3846" name="Google Shape;3846;p227"/>
          <p:cNvSpPr txBox="1"/>
          <p:nvPr/>
        </p:nvSpPr>
        <p:spPr>
          <a:xfrm>
            <a:off x="288850" y="1206050"/>
            <a:ext cx="8094900" cy="34668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1200"/>
              </a:spcBef>
              <a:spcAft>
                <a:spcPts val="0"/>
              </a:spcAft>
              <a:buNone/>
            </a:pPr>
            <a:r>
              <a:t/>
            </a:r>
            <a:endParaRPr b="1"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Титульный лист.</a:t>
            </a:r>
            <a:r>
              <a:rPr lang="en" sz="1200">
                <a:solidFill>
                  <a:schemeClr val="dk1"/>
                </a:solidFill>
                <a:latin typeface="Open Sans"/>
                <a:ea typeface="Open Sans"/>
                <a:cs typeface="Open Sans"/>
                <a:sym typeface="Open Sans"/>
              </a:rPr>
              <a:t> Указываем название организации или ИП; если зарплата рассчитывается для какого-то конкретного структурного подразделения, то указываем его название.</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Графа «Код по ОКПО». </a:t>
            </a:r>
            <a:r>
              <a:rPr lang="en" sz="1200">
                <a:solidFill>
                  <a:schemeClr val="dk1"/>
                </a:solidFill>
                <a:latin typeface="Open Sans"/>
                <a:ea typeface="Open Sans"/>
                <a:cs typeface="Open Sans"/>
                <a:sym typeface="Open Sans"/>
              </a:rPr>
              <a:t>Указывается код по ОКПО согласно данным в уведомлении из Росстата.</a:t>
            </a:r>
            <a:endParaRPr sz="1200">
              <a:solidFill>
                <a:schemeClr val="dk1"/>
              </a:solidFill>
              <a:latin typeface="Open Sans"/>
              <a:ea typeface="Open Sans"/>
              <a:cs typeface="Open Sans"/>
              <a:sym typeface="Open Sans"/>
            </a:endParaRPr>
          </a:p>
          <a:p>
            <a:pPr indent="0" lvl="0" marL="0" rtl="0" algn="just">
              <a:lnSpc>
                <a:spcPct val="150000"/>
              </a:lnSpc>
              <a:spcBef>
                <a:spcPts val="1200"/>
              </a:spcBef>
              <a:spcAft>
                <a:spcPts val="0"/>
              </a:spcAft>
              <a:buNone/>
            </a:pPr>
            <a:r>
              <a:rPr lang="en" sz="1200">
                <a:solidFill>
                  <a:schemeClr val="dk1"/>
                </a:solidFill>
                <a:latin typeface="Open Sans"/>
                <a:ea typeface="Open Sans"/>
                <a:cs typeface="Open Sans"/>
                <a:sym typeface="Open Sans"/>
              </a:rPr>
              <a:t>Ниже – номер документа (отчёт с начала года) и дата его составления. Также указывается отчётный период, за который начисляется заработная плата (обычно месяц).</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Таблица. Графа 2-5.</a:t>
            </a:r>
            <a:r>
              <a:rPr lang="en" sz="1200">
                <a:solidFill>
                  <a:schemeClr val="dk1"/>
                </a:solidFill>
                <a:latin typeface="Open Sans"/>
                <a:ea typeface="Open Sans"/>
                <a:cs typeface="Open Sans"/>
                <a:sym typeface="Open Sans"/>
              </a:rPr>
              <a:t> Пишем ФИО, табельный номер сотрудника (данные из личной карточки), а также его должность и тарифную ставку, оклад.</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Графа 6 и 7.</a:t>
            </a:r>
            <a:r>
              <a:rPr lang="en" sz="1200">
                <a:solidFill>
                  <a:schemeClr val="dk1"/>
                </a:solidFill>
                <a:latin typeface="Open Sans"/>
                <a:ea typeface="Open Sans"/>
                <a:cs typeface="Open Sans"/>
                <a:sym typeface="Open Sans"/>
              </a:rPr>
              <a:t> Указывается, сколько дней (часов) отработано сотрудником в отчётном периоде (смотрим сведения в табеле учёта рабочего времени). </a:t>
            </a:r>
            <a:endParaRPr sz="12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1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0" name="Shape 3850"/>
        <p:cNvGrpSpPr/>
        <p:nvPr/>
      </p:nvGrpSpPr>
      <p:grpSpPr>
        <a:xfrm>
          <a:off x="0" y="0"/>
          <a:ext cx="0" cy="0"/>
          <a:chOff x="0" y="0"/>
          <a:chExt cx="0" cy="0"/>
        </a:xfrm>
      </p:grpSpPr>
      <p:sp>
        <p:nvSpPr>
          <p:cNvPr id="3851" name="Google Shape;3851;p228"/>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Заполнение формы Т-51</a:t>
            </a:r>
            <a:endParaRPr sz="3000"/>
          </a:p>
        </p:txBody>
      </p:sp>
      <p:sp>
        <p:nvSpPr>
          <p:cNvPr id="3852" name="Google Shape;3852;p228"/>
          <p:cNvSpPr txBox="1"/>
          <p:nvPr/>
        </p:nvSpPr>
        <p:spPr>
          <a:xfrm>
            <a:off x="342250" y="1232775"/>
            <a:ext cx="8094900" cy="34668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1200"/>
              </a:spcBef>
              <a:spcAft>
                <a:spcPts val="0"/>
              </a:spcAft>
              <a:buNone/>
            </a:pPr>
            <a:r>
              <a:t/>
            </a:r>
            <a:endParaRPr b="1">
              <a:solidFill>
                <a:schemeClr val="dk1"/>
              </a:solidFill>
              <a:latin typeface="Times New Roman"/>
              <a:ea typeface="Times New Roman"/>
              <a:cs typeface="Times New Roman"/>
              <a:sym typeface="Times New Roman"/>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Графа 8-11.</a:t>
            </a:r>
            <a:r>
              <a:rPr lang="en" sz="1200">
                <a:solidFill>
                  <a:schemeClr val="dk1"/>
                </a:solidFill>
                <a:latin typeface="Open Sans"/>
                <a:ea typeface="Open Sans"/>
                <a:cs typeface="Open Sans"/>
                <a:sym typeface="Open Sans"/>
              </a:rPr>
              <a:t> Пишем все начисления, произведённые работнику за отчётный месяц. Это, в первую очередь, заработная плата, сумма которой складывается из установленной тарифной ставки и числа отработанных дней. Затем это может быть премия, больничные выплаты и другие доходы в виде материальных и социальных благ (для каждого вида начислений отдельная графа).</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Графа 12.</a:t>
            </a:r>
            <a:r>
              <a:rPr lang="en" sz="1200">
                <a:solidFill>
                  <a:schemeClr val="dk1"/>
                </a:solidFill>
                <a:latin typeface="Open Sans"/>
                <a:ea typeface="Open Sans"/>
                <a:cs typeface="Open Sans"/>
                <a:sym typeface="Open Sans"/>
              </a:rPr>
              <a:t> Выводится итоговая сумма заработка сотрудника (сложить суммы граф с 8 по 11).</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Графа 13.</a:t>
            </a:r>
            <a:r>
              <a:rPr lang="en" sz="1200">
                <a:solidFill>
                  <a:schemeClr val="dk1"/>
                </a:solidFill>
                <a:latin typeface="Open Sans"/>
                <a:ea typeface="Open Sans"/>
                <a:cs typeface="Open Sans"/>
                <a:sym typeface="Open Sans"/>
              </a:rPr>
              <a:t> Вписываем сумму НДФЛ (подоходный налог 13%), исчисленную с ЗП работника.</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Графа 14.</a:t>
            </a:r>
            <a:r>
              <a:rPr lang="en" sz="1200">
                <a:solidFill>
                  <a:schemeClr val="dk1"/>
                </a:solidFill>
                <a:latin typeface="Open Sans"/>
                <a:ea typeface="Open Sans"/>
                <a:cs typeface="Open Sans"/>
                <a:sym typeface="Open Sans"/>
              </a:rPr>
              <a:t> Указываются прочие удержанные из зарплаты суммы (не НДФЛ): ранее выплаченный аванс, удержания по исполнительным листам (например, алименты), задолженность по подотчётным суммам и др.</a:t>
            </a:r>
            <a:endParaRPr b="1" sz="12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1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6" name="Shape 3856"/>
        <p:cNvGrpSpPr/>
        <p:nvPr/>
      </p:nvGrpSpPr>
      <p:grpSpPr>
        <a:xfrm>
          <a:off x="0" y="0"/>
          <a:ext cx="0" cy="0"/>
          <a:chOff x="0" y="0"/>
          <a:chExt cx="0" cy="0"/>
        </a:xfrm>
      </p:grpSpPr>
      <p:sp>
        <p:nvSpPr>
          <p:cNvPr id="3857" name="Google Shape;3857;p229"/>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Заполнение формы Т-51</a:t>
            </a:r>
            <a:endParaRPr sz="3000"/>
          </a:p>
        </p:txBody>
      </p:sp>
      <p:sp>
        <p:nvSpPr>
          <p:cNvPr id="3858" name="Google Shape;3858;p229"/>
          <p:cNvSpPr txBox="1"/>
          <p:nvPr/>
        </p:nvSpPr>
        <p:spPr>
          <a:xfrm>
            <a:off x="288850" y="1197150"/>
            <a:ext cx="8094900" cy="34668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1200"/>
              </a:spcBef>
              <a:spcAft>
                <a:spcPts val="0"/>
              </a:spcAft>
              <a:buNone/>
            </a:pPr>
            <a:r>
              <a:t/>
            </a:r>
            <a:endParaRPr b="1">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Times New Roman"/>
              <a:buChar char="●"/>
            </a:pPr>
            <a:r>
              <a:rPr b="1" lang="en">
                <a:solidFill>
                  <a:schemeClr val="dk1"/>
                </a:solidFill>
                <a:latin typeface="Open Sans"/>
                <a:ea typeface="Open Sans"/>
                <a:cs typeface="Open Sans"/>
                <a:sym typeface="Open Sans"/>
              </a:rPr>
              <a:t>Графа 15.</a:t>
            </a:r>
            <a:r>
              <a:rPr lang="en">
                <a:solidFill>
                  <a:schemeClr val="dk1"/>
                </a:solidFill>
                <a:latin typeface="Open Sans"/>
                <a:ea typeface="Open Sans"/>
                <a:cs typeface="Open Sans"/>
                <a:sym typeface="Open Sans"/>
              </a:rPr>
              <a:t> Итоговая сумма всех удержаний.</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Times New Roman"/>
              <a:buChar char="●"/>
            </a:pPr>
            <a:r>
              <a:rPr b="1" lang="en">
                <a:solidFill>
                  <a:schemeClr val="dk1"/>
                </a:solidFill>
                <a:latin typeface="Open Sans"/>
                <a:ea typeface="Open Sans"/>
                <a:cs typeface="Open Sans"/>
                <a:sym typeface="Open Sans"/>
              </a:rPr>
              <a:t>Графа 16.</a:t>
            </a:r>
            <a:r>
              <a:rPr lang="en">
                <a:solidFill>
                  <a:schemeClr val="dk1"/>
                </a:solidFill>
                <a:latin typeface="Open Sans"/>
                <a:ea typeface="Open Sans"/>
                <a:cs typeface="Open Sans"/>
                <a:sym typeface="Open Sans"/>
              </a:rPr>
              <a:t>  Если у организации есть задолженность перед работником, то указываем её в этой графе. Это могут быть, например, какие-то невыплаченные суммы за предыдущие месяцы.</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Times New Roman"/>
              <a:buChar char="●"/>
            </a:pPr>
            <a:r>
              <a:rPr b="1" lang="en">
                <a:solidFill>
                  <a:schemeClr val="dk1"/>
                </a:solidFill>
                <a:latin typeface="Open Sans"/>
                <a:ea typeface="Open Sans"/>
                <a:cs typeface="Open Sans"/>
                <a:sym typeface="Open Sans"/>
              </a:rPr>
              <a:t>Графа 17.</a:t>
            </a:r>
            <a:r>
              <a:rPr lang="en">
                <a:solidFill>
                  <a:schemeClr val="dk1"/>
                </a:solidFill>
                <a:latin typeface="Open Sans"/>
                <a:ea typeface="Open Sans"/>
                <a:cs typeface="Open Sans"/>
                <a:sym typeface="Open Sans"/>
              </a:rPr>
              <a:t> Сумма задолженности работника перед организацией.</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Times New Roman"/>
              <a:buChar char="●"/>
            </a:pPr>
            <a:r>
              <a:rPr b="1" lang="en">
                <a:solidFill>
                  <a:schemeClr val="dk1"/>
                </a:solidFill>
                <a:latin typeface="Open Sans"/>
                <a:ea typeface="Open Sans"/>
                <a:cs typeface="Open Sans"/>
                <a:sym typeface="Open Sans"/>
              </a:rPr>
              <a:t>Графа 18.</a:t>
            </a:r>
            <a:r>
              <a:rPr lang="en">
                <a:solidFill>
                  <a:schemeClr val="dk1"/>
                </a:solidFill>
                <a:latin typeface="Open Sans"/>
                <a:ea typeface="Open Sans"/>
                <a:cs typeface="Open Sans"/>
                <a:sym typeface="Open Sans"/>
              </a:rPr>
              <a:t> Сумма денег, которую получит работник после всех удержаний.</a:t>
            </a:r>
            <a:endParaRPr>
              <a:solidFill>
                <a:schemeClr val="dk1"/>
              </a:solidFill>
              <a:latin typeface="Open Sans"/>
              <a:ea typeface="Open Sans"/>
              <a:cs typeface="Open Sans"/>
              <a:sym typeface="Open Sans"/>
            </a:endParaRPr>
          </a:p>
          <a:p>
            <a:pPr indent="449580" lvl="0" marL="0" rtl="0" algn="just">
              <a:lnSpc>
                <a:spcPct val="150000"/>
              </a:lnSpc>
              <a:spcBef>
                <a:spcPts val="1200"/>
              </a:spcBef>
              <a:spcAft>
                <a:spcPts val="0"/>
              </a:spcAft>
              <a:buNone/>
            </a:pPr>
            <a:r>
              <a:rPr lang="en">
                <a:solidFill>
                  <a:schemeClr val="dk1"/>
                </a:solidFill>
                <a:latin typeface="Open Sans"/>
                <a:ea typeface="Open Sans"/>
                <a:cs typeface="Open Sans"/>
                <a:sym typeface="Open Sans"/>
              </a:rPr>
              <a:t>Внизу бланка составитель расписывается и указывает свою должность.</a:t>
            </a:r>
            <a:endParaRPr b="1">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1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2" name="Shape 3862"/>
        <p:cNvGrpSpPr/>
        <p:nvPr/>
      </p:nvGrpSpPr>
      <p:grpSpPr>
        <a:xfrm>
          <a:off x="0" y="0"/>
          <a:ext cx="0" cy="0"/>
          <a:chOff x="0" y="0"/>
          <a:chExt cx="0" cy="0"/>
        </a:xfrm>
      </p:grpSpPr>
      <p:sp>
        <p:nvSpPr>
          <p:cNvPr id="3863" name="Google Shape;3863;p230"/>
          <p:cNvSpPr txBox="1"/>
          <p:nvPr>
            <p:ph type="title"/>
          </p:nvPr>
        </p:nvSpPr>
        <p:spPr>
          <a:xfrm>
            <a:off x="288850" y="5857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Платежная ведомость</a:t>
            </a:r>
            <a:endParaRPr sz="3000"/>
          </a:p>
        </p:txBody>
      </p:sp>
      <p:sp>
        <p:nvSpPr>
          <p:cNvPr id="3864" name="Google Shape;3864;p230"/>
          <p:cNvSpPr txBox="1"/>
          <p:nvPr/>
        </p:nvSpPr>
        <p:spPr>
          <a:xfrm>
            <a:off x="288850" y="1571000"/>
            <a:ext cx="8094900" cy="24093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1200"/>
              </a:spcBef>
              <a:spcAft>
                <a:spcPts val="0"/>
              </a:spcAft>
              <a:buNone/>
            </a:pPr>
            <a:r>
              <a:t/>
            </a:r>
            <a:endParaRPr b="1">
              <a:solidFill>
                <a:schemeClr val="dk1"/>
              </a:solidFill>
              <a:latin typeface="Open Sans"/>
              <a:ea typeface="Open Sans"/>
              <a:cs typeface="Open Sans"/>
              <a:sym typeface="Open Sans"/>
            </a:endParaRPr>
          </a:p>
          <a:p>
            <a:pPr indent="44958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Платежная ведомость – документ, который отражает выплату заработной платы работникам. Составление её обязательно при выдаче заработной платы наличными средствами.</a:t>
            </a:r>
            <a:endParaRPr>
              <a:solidFill>
                <a:schemeClr val="dk1"/>
              </a:solidFill>
              <a:latin typeface="Open Sans"/>
              <a:ea typeface="Open Sans"/>
              <a:cs typeface="Open Sans"/>
              <a:sym typeface="Open Sans"/>
            </a:endParaRPr>
          </a:p>
          <a:p>
            <a:pPr indent="449580" lvl="0" marL="0" rtl="0" algn="just">
              <a:lnSpc>
                <a:spcPct val="150000"/>
              </a:lnSpc>
              <a:spcBef>
                <a:spcPts val="1200"/>
              </a:spcBef>
              <a:spcAft>
                <a:spcPts val="0"/>
              </a:spcAft>
              <a:buNone/>
            </a:pPr>
            <a:r>
              <a:rPr lang="en">
                <a:solidFill>
                  <a:schemeClr val="dk1"/>
                </a:solidFill>
                <a:latin typeface="Open Sans"/>
                <a:ea typeface="Open Sans"/>
                <a:cs typeface="Open Sans"/>
                <a:sym typeface="Open Sans"/>
              </a:rPr>
              <a:t>Образец платежной ведомости формы Т-53 в формате .doc и .xls вы найдете </a:t>
            </a:r>
            <a:r>
              <a:rPr lang="en" u="sng">
                <a:solidFill>
                  <a:schemeClr val="hlink"/>
                </a:solidFill>
                <a:latin typeface="Open Sans"/>
                <a:ea typeface="Open Sans"/>
                <a:cs typeface="Open Sans"/>
                <a:sym typeface="Open Sans"/>
                <a:hlinkClick r:id="rId3"/>
              </a:rPr>
              <a:t>в </a:t>
            </a:r>
            <a:r>
              <a:rPr b="1" lang="en" u="sng">
                <a:solidFill>
                  <a:schemeClr val="hlink"/>
                </a:solidFill>
                <a:latin typeface="Open Sans"/>
                <a:ea typeface="Open Sans"/>
                <a:cs typeface="Open Sans"/>
                <a:sym typeface="Open Sans"/>
                <a:hlinkClick r:id="rId4"/>
              </a:rPr>
              <a:t>Приложении к главе</a:t>
            </a:r>
            <a:r>
              <a:rPr b="1" lang="en">
                <a:solidFill>
                  <a:schemeClr val="dk1"/>
                </a:solidFill>
                <a:latin typeface="Open Sans"/>
                <a:ea typeface="Open Sans"/>
                <a:cs typeface="Open Sans"/>
                <a:sym typeface="Open Sans"/>
              </a:rPr>
              <a:t>.</a:t>
            </a:r>
            <a:endParaRPr b="1">
              <a:solidFill>
                <a:schemeClr val="dk1"/>
              </a:solidFill>
              <a:latin typeface="Open Sans"/>
              <a:ea typeface="Open Sans"/>
              <a:cs typeface="Open Sans"/>
              <a:sym typeface="Open Sans"/>
            </a:endParaRPr>
          </a:p>
          <a:p>
            <a:pPr indent="0" lvl="0" marL="0" rtl="0" algn="just">
              <a:lnSpc>
                <a:spcPct val="150000"/>
              </a:lnSpc>
              <a:spcBef>
                <a:spcPts val="100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1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8" name="Shape 3868"/>
        <p:cNvGrpSpPr/>
        <p:nvPr/>
      </p:nvGrpSpPr>
      <p:grpSpPr>
        <a:xfrm>
          <a:off x="0" y="0"/>
          <a:ext cx="0" cy="0"/>
          <a:chOff x="0" y="0"/>
          <a:chExt cx="0" cy="0"/>
        </a:xfrm>
      </p:grpSpPr>
      <p:sp>
        <p:nvSpPr>
          <p:cNvPr id="3869" name="Google Shape;3869;p231"/>
          <p:cNvSpPr txBox="1"/>
          <p:nvPr>
            <p:ph type="title"/>
          </p:nvPr>
        </p:nvSpPr>
        <p:spPr>
          <a:xfrm>
            <a:off x="364375"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Платежная ведомость</a:t>
            </a:r>
            <a:endParaRPr sz="3000"/>
          </a:p>
        </p:txBody>
      </p:sp>
      <p:sp>
        <p:nvSpPr>
          <p:cNvPr id="3870" name="Google Shape;3870;p231"/>
          <p:cNvSpPr txBox="1"/>
          <p:nvPr/>
        </p:nvSpPr>
        <p:spPr>
          <a:xfrm>
            <a:off x="364375" y="1562100"/>
            <a:ext cx="8094900" cy="24093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1200"/>
              </a:spcBef>
              <a:spcAft>
                <a:spcPts val="0"/>
              </a:spcAft>
              <a:buNone/>
            </a:pPr>
            <a:r>
              <a:rPr b="1" lang="en">
                <a:solidFill>
                  <a:schemeClr val="dk1"/>
                </a:solidFill>
                <a:latin typeface="Open Sans"/>
                <a:ea typeface="Open Sans"/>
                <a:cs typeface="Open Sans"/>
                <a:sym typeface="Open Sans"/>
              </a:rPr>
              <a:t>Заполнить нужно два листа формы: </a:t>
            </a:r>
            <a:endParaRPr b="1">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На первом листе общая информация об организации, периоде расчета заработной платы и сумме, которую необходимо выплатить работникам.</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На втором листе вы найдете таблицу, в которую нужно внести список сотрудников для выдачи им зарплаты.</a:t>
            </a:r>
            <a:endParaRPr b="1">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1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4" name="Shape 3874"/>
        <p:cNvGrpSpPr/>
        <p:nvPr/>
      </p:nvGrpSpPr>
      <p:grpSpPr>
        <a:xfrm>
          <a:off x="0" y="0"/>
          <a:ext cx="0" cy="0"/>
          <a:chOff x="0" y="0"/>
          <a:chExt cx="0" cy="0"/>
        </a:xfrm>
      </p:grpSpPr>
      <p:sp>
        <p:nvSpPr>
          <p:cNvPr id="3875" name="Google Shape;3875;p232"/>
          <p:cNvSpPr txBox="1"/>
          <p:nvPr>
            <p:ph type="title"/>
          </p:nvPr>
        </p:nvSpPr>
        <p:spPr>
          <a:xfrm>
            <a:off x="357000" y="5590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Платежная ведомость</a:t>
            </a:r>
            <a:endParaRPr sz="3000"/>
          </a:p>
        </p:txBody>
      </p:sp>
      <p:sp>
        <p:nvSpPr>
          <p:cNvPr id="3876" name="Google Shape;3876;p232"/>
          <p:cNvSpPr txBox="1"/>
          <p:nvPr/>
        </p:nvSpPr>
        <p:spPr>
          <a:xfrm>
            <a:off x="357000" y="1579900"/>
            <a:ext cx="8094900" cy="24093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1200"/>
              </a:spcBef>
              <a:spcAft>
                <a:spcPts val="0"/>
              </a:spcAft>
              <a:buNone/>
            </a:pPr>
            <a:r>
              <a:rPr b="1" lang="en">
                <a:solidFill>
                  <a:schemeClr val="dk1"/>
                </a:solidFill>
                <a:latin typeface="Open Sans"/>
                <a:ea typeface="Open Sans"/>
                <a:cs typeface="Open Sans"/>
                <a:sym typeface="Open Sans"/>
              </a:rPr>
              <a:t>Заполнить нужно два листа формы: </a:t>
            </a:r>
            <a:endParaRPr b="1">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На первом листе общая информация об организации, периоде расчета заработной платы и сумме, которую необходимо выплатить работникам.</a:t>
            </a:r>
            <a:endParaRPr>
              <a:solidFill>
                <a:schemeClr val="dk1"/>
              </a:solidFill>
              <a:latin typeface="Open Sans"/>
              <a:ea typeface="Open Sans"/>
              <a:cs typeface="Open Sans"/>
              <a:sym typeface="Open Sans"/>
            </a:endParaRPr>
          </a:p>
          <a:p>
            <a:pPr indent="361315" lvl="0" marL="0"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На втором листе вы найдете таблицу, в которую нужно внести список сотрудников для выдачи им зарплаты.</a:t>
            </a:r>
            <a:endParaRPr b="1">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1" name="Shape 1231"/>
        <p:cNvGrpSpPr/>
        <p:nvPr/>
      </p:nvGrpSpPr>
      <p:grpSpPr>
        <a:xfrm>
          <a:off x="0" y="0"/>
          <a:ext cx="0" cy="0"/>
          <a:chOff x="0" y="0"/>
          <a:chExt cx="0" cy="0"/>
        </a:xfrm>
      </p:grpSpPr>
      <p:pic>
        <p:nvPicPr>
          <p:cNvPr id="1232" name="Google Shape;1232;p35"/>
          <p:cNvPicPr preferRelativeResize="0"/>
          <p:nvPr/>
        </p:nvPicPr>
        <p:blipFill rotWithShape="1">
          <a:blip r:embed="rId3">
            <a:alphaModFix/>
          </a:blip>
          <a:srcRect b="53" l="0" r="0" t="11049"/>
          <a:stretch/>
        </p:blipFill>
        <p:spPr>
          <a:xfrm>
            <a:off x="5081850" y="3300"/>
            <a:ext cx="3857875" cy="5140202"/>
          </a:xfrm>
          <a:prstGeom prst="rect">
            <a:avLst/>
          </a:prstGeom>
          <a:noFill/>
          <a:ln>
            <a:noFill/>
          </a:ln>
        </p:spPr>
      </p:pic>
      <p:sp>
        <p:nvSpPr>
          <p:cNvPr id="1233" name="Google Shape;1233;p35"/>
          <p:cNvSpPr/>
          <p:nvPr/>
        </p:nvSpPr>
        <p:spPr>
          <a:xfrm>
            <a:off x="-402275" y="321175"/>
            <a:ext cx="9265800" cy="4575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5"/>
          <p:cNvSpPr txBox="1"/>
          <p:nvPr>
            <p:ph type="title"/>
          </p:nvPr>
        </p:nvSpPr>
        <p:spPr>
          <a:xfrm>
            <a:off x="415200" y="574200"/>
            <a:ext cx="3353700" cy="9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Вступительное слово</a:t>
            </a:r>
            <a:endParaRPr sz="2700"/>
          </a:p>
        </p:txBody>
      </p:sp>
      <p:sp>
        <p:nvSpPr>
          <p:cNvPr id="1235" name="Google Shape;1235;p35"/>
          <p:cNvSpPr txBox="1"/>
          <p:nvPr>
            <p:ph idx="1" type="subTitle"/>
          </p:nvPr>
        </p:nvSpPr>
        <p:spPr>
          <a:xfrm>
            <a:off x="415200" y="1636725"/>
            <a:ext cx="3916500" cy="286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Дорогие друзья и мои новые бизнес-партнеры! </a:t>
            </a:r>
            <a:br>
              <a:rPr lang="en" sz="1200"/>
            </a:br>
            <a:br>
              <a:rPr lang="en" sz="1200"/>
            </a:br>
            <a:r>
              <a:rPr lang="en" sz="1200"/>
              <a:t>Рада приветствовать вас в нашей сети и в вашей новой роли франчайзи Барбер Клан! </a:t>
            </a:r>
            <a:br>
              <a:rPr lang="en" sz="1200"/>
            </a:br>
            <a:br>
              <a:rPr lang="en" sz="1200"/>
            </a:br>
            <a:r>
              <a:rPr lang="en" sz="1200"/>
              <a:t>В ближайший месяц вам предстоит пройти путь по запуску своего собственного барбершопа. </a:t>
            </a:r>
            <a:endParaRPr sz="1200"/>
          </a:p>
          <a:p>
            <a:pPr indent="0" lvl="0" marL="0" rtl="0" algn="l">
              <a:lnSpc>
                <a:spcPct val="115000"/>
              </a:lnSpc>
              <a:spcBef>
                <a:spcPts val="0"/>
              </a:spcBef>
              <a:spcAft>
                <a:spcPts val="0"/>
              </a:spcAft>
              <a:buNone/>
            </a:pPr>
            <a:r>
              <a:rPr lang="en" sz="1200"/>
              <a:t>Это очень интересный путь, который мы, с моей командой, постарались для вас максимально облегчить, чтобы вы получили максимум удовольствия и минимум головной боли. </a:t>
            </a:r>
            <a:br>
              <a:rPr lang="en" sz="1200"/>
            </a:br>
            <a:br>
              <a:rPr lang="en" sz="1200"/>
            </a:br>
            <a:r>
              <a:rPr lang="en" sz="1200"/>
              <a:t>Добро пожаловать!</a:t>
            </a:r>
            <a:endParaRPr sz="1200"/>
          </a:p>
        </p:txBody>
      </p:sp>
      <p:sp>
        <p:nvSpPr>
          <p:cNvPr id="1236" name="Google Shape;1236;p35"/>
          <p:cNvSpPr/>
          <p:nvPr/>
        </p:nvSpPr>
        <p:spPr>
          <a:xfrm>
            <a:off x="4572000" y="1462125"/>
            <a:ext cx="548100" cy="2219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 name="Google Shape;1237;p35"/>
          <p:cNvGrpSpPr/>
          <p:nvPr/>
        </p:nvGrpSpPr>
        <p:grpSpPr>
          <a:xfrm>
            <a:off x="8784736" y="1478060"/>
            <a:ext cx="312682" cy="2193963"/>
            <a:chOff x="8954936" y="1478060"/>
            <a:chExt cx="312682" cy="2193963"/>
          </a:xfrm>
        </p:grpSpPr>
        <p:sp>
          <p:nvSpPr>
            <p:cNvPr id="1238" name="Google Shape;1238;p35"/>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5"/>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5"/>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5"/>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5"/>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5"/>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5"/>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5"/>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5"/>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5"/>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5"/>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5"/>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5"/>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5"/>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5"/>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5"/>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5"/>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5"/>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5"/>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5"/>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5"/>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5"/>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5"/>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5"/>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5"/>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5"/>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5"/>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5"/>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5"/>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5"/>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 name="Google Shape;1268;p35"/>
          <p:cNvSpPr/>
          <p:nvPr/>
        </p:nvSpPr>
        <p:spPr>
          <a:xfrm flipH="1">
            <a:off x="8954936" y="5256900"/>
            <a:ext cx="312682" cy="44899"/>
          </a:xfrm>
          <a:custGeom>
            <a:rect b="b" l="l" r="r" t="t"/>
            <a:pathLst>
              <a:path extrusionOk="0" fill="none" h="1004" w="6992">
                <a:moveTo>
                  <a:pt x="1" y="912"/>
                </a:moveTo>
                <a:cubicBezTo>
                  <a:pt x="639" y="1004"/>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5"/>
          <p:cNvSpPr txBox="1"/>
          <p:nvPr>
            <p:ph type="title"/>
          </p:nvPr>
        </p:nvSpPr>
        <p:spPr>
          <a:xfrm>
            <a:off x="2535900" y="4195075"/>
            <a:ext cx="2294100" cy="57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Марина Кузякина</a:t>
            </a:r>
            <a:br>
              <a:rPr lang="en" sz="1400"/>
            </a:br>
            <a:r>
              <a:rPr lang="en" sz="1400"/>
              <a:t>Основательница сети</a:t>
            </a:r>
            <a:endParaRPr sz="1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1" name="Shape 1701"/>
        <p:cNvGrpSpPr/>
        <p:nvPr/>
      </p:nvGrpSpPr>
      <p:grpSpPr>
        <a:xfrm>
          <a:off x="0" y="0"/>
          <a:ext cx="0" cy="0"/>
          <a:chOff x="0" y="0"/>
          <a:chExt cx="0" cy="0"/>
        </a:xfrm>
      </p:grpSpPr>
      <p:sp>
        <p:nvSpPr>
          <p:cNvPr id="1702" name="Google Shape;1702;p53"/>
          <p:cNvSpPr txBox="1"/>
          <p:nvPr>
            <p:ph idx="1" type="subTitle"/>
          </p:nvPr>
        </p:nvSpPr>
        <p:spPr>
          <a:xfrm>
            <a:off x="643800" y="4586840"/>
            <a:ext cx="6266100" cy="45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t>Запуск барбершопа рассчитан на 36 дней. Подробнее:</a:t>
            </a:r>
            <a:r>
              <a:rPr lang="en" sz="1400" u="sng">
                <a:solidFill>
                  <a:schemeClr val="hlink"/>
                </a:solidFill>
                <a:hlinkClick r:id="rId3"/>
              </a:rPr>
              <a:t> план-график</a:t>
            </a:r>
            <a:endParaRPr sz="1400"/>
          </a:p>
        </p:txBody>
      </p:sp>
      <p:sp>
        <p:nvSpPr>
          <p:cNvPr id="1703" name="Google Shape;1703;p53"/>
          <p:cNvSpPr txBox="1"/>
          <p:nvPr>
            <p:ph type="title"/>
          </p:nvPr>
        </p:nvSpPr>
        <p:spPr>
          <a:xfrm>
            <a:off x="720000" y="20400"/>
            <a:ext cx="7704000" cy="6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Календарный план запуска</a:t>
            </a:r>
            <a:endParaRPr/>
          </a:p>
        </p:txBody>
      </p:sp>
      <p:grpSp>
        <p:nvGrpSpPr>
          <p:cNvPr id="1704" name="Google Shape;1704;p53"/>
          <p:cNvGrpSpPr/>
          <p:nvPr/>
        </p:nvGrpSpPr>
        <p:grpSpPr>
          <a:xfrm flipH="1">
            <a:off x="-3879593" y="5199014"/>
            <a:ext cx="3823739" cy="312682"/>
            <a:chOff x="9422000" y="4481475"/>
            <a:chExt cx="2137600" cy="174800"/>
          </a:xfrm>
        </p:grpSpPr>
        <p:sp>
          <p:nvSpPr>
            <p:cNvPr id="1705" name="Google Shape;1705;p53"/>
            <p:cNvSpPr/>
            <p:nvPr/>
          </p:nvSpPr>
          <p:spPr>
            <a:xfrm rot="5400000">
              <a:off x="114600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3"/>
            <p:cNvSpPr/>
            <p:nvPr/>
          </p:nvSpPr>
          <p:spPr>
            <a:xfrm rot="5400000">
              <a:off x="114189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3"/>
            <p:cNvSpPr/>
            <p:nvPr/>
          </p:nvSpPr>
          <p:spPr>
            <a:xfrm rot="5400000">
              <a:off x="113772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3"/>
            <p:cNvSpPr/>
            <p:nvPr/>
          </p:nvSpPr>
          <p:spPr>
            <a:xfrm rot="5400000">
              <a:off x="113354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3"/>
            <p:cNvSpPr/>
            <p:nvPr/>
          </p:nvSpPr>
          <p:spPr>
            <a:xfrm rot="5400000">
              <a:off x="11294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3"/>
            <p:cNvSpPr/>
            <p:nvPr/>
          </p:nvSpPr>
          <p:spPr>
            <a:xfrm rot="5400000">
              <a:off x="1125257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3"/>
            <p:cNvSpPr/>
            <p:nvPr/>
          </p:nvSpPr>
          <p:spPr>
            <a:xfrm rot="5400000">
              <a:off x="112107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3"/>
            <p:cNvSpPr/>
            <p:nvPr/>
          </p:nvSpPr>
          <p:spPr>
            <a:xfrm rot="5400000">
              <a:off x="111701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3"/>
            <p:cNvSpPr/>
            <p:nvPr/>
          </p:nvSpPr>
          <p:spPr>
            <a:xfrm rot="5400000">
              <a:off x="111283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3"/>
            <p:cNvSpPr/>
            <p:nvPr/>
          </p:nvSpPr>
          <p:spPr>
            <a:xfrm rot="5400000">
              <a:off x="1108767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3"/>
            <p:cNvSpPr/>
            <p:nvPr/>
          </p:nvSpPr>
          <p:spPr>
            <a:xfrm rot="5400000">
              <a:off x="110455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3"/>
            <p:cNvSpPr/>
            <p:nvPr/>
          </p:nvSpPr>
          <p:spPr>
            <a:xfrm rot="5400000">
              <a:off x="110040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3"/>
            <p:cNvSpPr/>
            <p:nvPr/>
          </p:nvSpPr>
          <p:spPr>
            <a:xfrm rot="5400000">
              <a:off x="10963050"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3"/>
            <p:cNvSpPr/>
            <p:nvPr/>
          </p:nvSpPr>
          <p:spPr>
            <a:xfrm rot="5400000">
              <a:off x="109212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3"/>
            <p:cNvSpPr/>
            <p:nvPr/>
          </p:nvSpPr>
          <p:spPr>
            <a:xfrm rot="5400000">
              <a:off x="108802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3"/>
            <p:cNvSpPr/>
            <p:nvPr/>
          </p:nvSpPr>
          <p:spPr>
            <a:xfrm rot="5400000">
              <a:off x="1083842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3"/>
            <p:cNvSpPr/>
            <p:nvPr/>
          </p:nvSpPr>
          <p:spPr>
            <a:xfrm rot="5400000">
              <a:off x="107966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3"/>
            <p:cNvSpPr/>
            <p:nvPr/>
          </p:nvSpPr>
          <p:spPr>
            <a:xfrm rot="5400000">
              <a:off x="10755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3"/>
            <p:cNvSpPr/>
            <p:nvPr/>
          </p:nvSpPr>
          <p:spPr>
            <a:xfrm rot="5400000">
              <a:off x="107142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3"/>
            <p:cNvSpPr/>
            <p:nvPr/>
          </p:nvSpPr>
          <p:spPr>
            <a:xfrm rot="5400000">
              <a:off x="10672400"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3"/>
            <p:cNvSpPr/>
            <p:nvPr/>
          </p:nvSpPr>
          <p:spPr>
            <a:xfrm rot="5400000">
              <a:off x="1063175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3"/>
            <p:cNvSpPr/>
            <p:nvPr/>
          </p:nvSpPr>
          <p:spPr>
            <a:xfrm rot="5400000">
              <a:off x="1058957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3"/>
            <p:cNvSpPr/>
            <p:nvPr/>
          </p:nvSpPr>
          <p:spPr>
            <a:xfrm rot="5400000">
              <a:off x="1054891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3"/>
            <p:cNvSpPr/>
            <p:nvPr/>
          </p:nvSpPr>
          <p:spPr>
            <a:xfrm rot="5400000">
              <a:off x="105071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3"/>
            <p:cNvSpPr/>
            <p:nvPr/>
          </p:nvSpPr>
          <p:spPr>
            <a:xfrm rot="5400000">
              <a:off x="10465325"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3"/>
            <p:cNvSpPr/>
            <p:nvPr/>
          </p:nvSpPr>
          <p:spPr>
            <a:xfrm rot="5400000">
              <a:off x="10424300"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3"/>
            <p:cNvSpPr/>
            <p:nvPr/>
          </p:nvSpPr>
          <p:spPr>
            <a:xfrm rot="5400000">
              <a:off x="1038250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3"/>
            <p:cNvSpPr/>
            <p:nvPr/>
          </p:nvSpPr>
          <p:spPr>
            <a:xfrm rot="5400000">
              <a:off x="1034185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3"/>
            <p:cNvSpPr/>
            <p:nvPr/>
          </p:nvSpPr>
          <p:spPr>
            <a:xfrm rot="5400000">
              <a:off x="103000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3"/>
            <p:cNvSpPr/>
            <p:nvPr/>
          </p:nvSpPr>
          <p:spPr>
            <a:xfrm rot="5400000">
              <a:off x="1025825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3"/>
            <p:cNvSpPr/>
            <p:nvPr/>
          </p:nvSpPr>
          <p:spPr>
            <a:xfrm rot="5400000">
              <a:off x="1021722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3"/>
            <p:cNvSpPr/>
            <p:nvPr/>
          </p:nvSpPr>
          <p:spPr>
            <a:xfrm rot="5400000">
              <a:off x="101754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3"/>
            <p:cNvSpPr/>
            <p:nvPr/>
          </p:nvSpPr>
          <p:spPr>
            <a:xfrm rot="5400000">
              <a:off x="1013362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3"/>
            <p:cNvSpPr/>
            <p:nvPr/>
          </p:nvSpPr>
          <p:spPr>
            <a:xfrm rot="5400000">
              <a:off x="10092975" y="4556700"/>
              <a:ext cx="174800" cy="24350"/>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3"/>
            <p:cNvSpPr/>
            <p:nvPr/>
          </p:nvSpPr>
          <p:spPr>
            <a:xfrm rot="5400000">
              <a:off x="1005118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3"/>
            <p:cNvSpPr/>
            <p:nvPr/>
          </p:nvSpPr>
          <p:spPr>
            <a:xfrm rot="5400000">
              <a:off x="100101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3"/>
            <p:cNvSpPr/>
            <p:nvPr/>
          </p:nvSpPr>
          <p:spPr>
            <a:xfrm rot="5400000">
              <a:off x="99683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3"/>
            <p:cNvSpPr/>
            <p:nvPr/>
          </p:nvSpPr>
          <p:spPr>
            <a:xfrm rot="5400000">
              <a:off x="9926563"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3"/>
            <p:cNvSpPr/>
            <p:nvPr/>
          </p:nvSpPr>
          <p:spPr>
            <a:xfrm rot="5400000">
              <a:off x="9885900"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3"/>
            <p:cNvSpPr/>
            <p:nvPr/>
          </p:nvSpPr>
          <p:spPr>
            <a:xfrm rot="5400000">
              <a:off x="9844125"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3"/>
            <p:cNvSpPr/>
            <p:nvPr/>
          </p:nvSpPr>
          <p:spPr>
            <a:xfrm rot="5400000">
              <a:off x="98030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3"/>
            <p:cNvSpPr/>
            <p:nvPr/>
          </p:nvSpPr>
          <p:spPr>
            <a:xfrm rot="5400000">
              <a:off x="97613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3"/>
            <p:cNvSpPr/>
            <p:nvPr/>
          </p:nvSpPr>
          <p:spPr>
            <a:xfrm rot="5400000">
              <a:off x="9719500" y="4556325"/>
              <a:ext cx="174800" cy="25100"/>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3"/>
            <p:cNvSpPr/>
            <p:nvPr/>
          </p:nvSpPr>
          <p:spPr>
            <a:xfrm rot="5400000">
              <a:off x="9678838" y="4556713"/>
              <a:ext cx="174800" cy="24325"/>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3"/>
            <p:cNvSpPr/>
            <p:nvPr/>
          </p:nvSpPr>
          <p:spPr>
            <a:xfrm rot="5400000">
              <a:off x="9637050"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3"/>
            <p:cNvSpPr/>
            <p:nvPr/>
          </p:nvSpPr>
          <p:spPr>
            <a:xfrm rot="5400000">
              <a:off x="9595250" y="4556700"/>
              <a:ext cx="174800" cy="24350"/>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3"/>
            <p:cNvSpPr/>
            <p:nvPr/>
          </p:nvSpPr>
          <p:spPr>
            <a:xfrm rot="5400000">
              <a:off x="9554225" y="4556700"/>
              <a:ext cx="174800" cy="24350"/>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3"/>
            <p:cNvSpPr/>
            <p:nvPr/>
          </p:nvSpPr>
          <p:spPr>
            <a:xfrm rot="5400000">
              <a:off x="9512425" y="4556700"/>
              <a:ext cx="174800" cy="24350"/>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3"/>
            <p:cNvSpPr/>
            <p:nvPr/>
          </p:nvSpPr>
          <p:spPr>
            <a:xfrm rot="5400000">
              <a:off x="9471775" y="4556325"/>
              <a:ext cx="174800" cy="25100"/>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3"/>
            <p:cNvSpPr/>
            <p:nvPr/>
          </p:nvSpPr>
          <p:spPr>
            <a:xfrm rot="5400000">
              <a:off x="94299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3"/>
            <p:cNvSpPr/>
            <p:nvPr/>
          </p:nvSpPr>
          <p:spPr>
            <a:xfrm rot="5400000">
              <a:off x="9388175" y="4556325"/>
              <a:ext cx="174800" cy="25100"/>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3"/>
            <p:cNvSpPr/>
            <p:nvPr/>
          </p:nvSpPr>
          <p:spPr>
            <a:xfrm rot="5400000">
              <a:off x="9347150" y="4556325"/>
              <a:ext cx="174800" cy="25100"/>
            </a:xfrm>
            <a:custGeom>
              <a:rect b="b" l="l" r="r" t="t"/>
              <a:pathLst>
                <a:path extrusionOk="0" fill="none" h="1004" w="6992">
                  <a:moveTo>
                    <a:pt x="1" y="912"/>
                  </a:moveTo>
                  <a:cubicBezTo>
                    <a:pt x="639" y="1004"/>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57" name="Google Shape;1757;p53"/>
          <p:cNvCxnSpPr/>
          <p:nvPr/>
        </p:nvCxnSpPr>
        <p:spPr>
          <a:xfrm>
            <a:off x="8873150" y="-2600"/>
            <a:ext cx="0" cy="5285700"/>
          </a:xfrm>
          <a:prstGeom prst="straightConnector1">
            <a:avLst/>
          </a:prstGeom>
          <a:noFill/>
          <a:ln cap="flat" cmpd="sng" w="19050">
            <a:solidFill>
              <a:schemeClr val="dk1"/>
            </a:solidFill>
            <a:prstDash val="solid"/>
            <a:round/>
            <a:headEnd len="med" w="med" type="none"/>
            <a:tailEnd len="med" w="med" type="none"/>
          </a:ln>
        </p:spPr>
      </p:cxnSp>
      <p:pic>
        <p:nvPicPr>
          <p:cNvPr id="1758" name="Google Shape;1758;p53"/>
          <p:cNvPicPr preferRelativeResize="0"/>
          <p:nvPr/>
        </p:nvPicPr>
        <p:blipFill>
          <a:blip r:embed="rId4">
            <a:alphaModFix/>
          </a:blip>
          <a:stretch>
            <a:fillRect/>
          </a:stretch>
        </p:blipFill>
        <p:spPr>
          <a:xfrm>
            <a:off x="156325" y="782900"/>
            <a:ext cx="8524575" cy="3600476"/>
          </a:xfrm>
          <a:prstGeom prst="rect">
            <a:avLst/>
          </a:prstGeom>
          <a:noFill/>
          <a:ln>
            <a:noFill/>
          </a:ln>
        </p:spPr>
      </p:pic>
      <p:pic>
        <p:nvPicPr>
          <p:cNvPr id="1759" name="Google Shape;1759;p53"/>
          <p:cNvPicPr preferRelativeResize="0"/>
          <p:nvPr/>
        </p:nvPicPr>
        <p:blipFill>
          <a:blip r:embed="rId5">
            <a:alphaModFix/>
          </a:blip>
          <a:stretch>
            <a:fillRect/>
          </a:stretch>
        </p:blipFill>
        <p:spPr>
          <a:xfrm>
            <a:off x="330450" y="4638075"/>
            <a:ext cx="312675" cy="312675"/>
          </a:xfrm>
          <a:prstGeom prst="rect">
            <a:avLst/>
          </a:prstGeom>
          <a:noFill/>
          <a:ln>
            <a:noFill/>
          </a:ln>
        </p:spPr>
      </p:pic>
    </p:spTree>
  </p:cSld>
  <p:clrMapOvr>
    <a:masterClrMapping/>
  </p:clrMapOvr>
</p:sld>
</file>

<file path=ppt/slides/slide2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0" name="Shape 3880"/>
        <p:cNvGrpSpPr/>
        <p:nvPr/>
      </p:nvGrpSpPr>
      <p:grpSpPr>
        <a:xfrm>
          <a:off x="0" y="0"/>
          <a:ext cx="0" cy="0"/>
          <a:chOff x="0" y="0"/>
          <a:chExt cx="0" cy="0"/>
        </a:xfrm>
      </p:grpSpPr>
      <p:sp>
        <p:nvSpPr>
          <p:cNvPr id="3881" name="Google Shape;3881;p233"/>
          <p:cNvSpPr txBox="1"/>
          <p:nvPr>
            <p:ph type="title"/>
          </p:nvPr>
        </p:nvSpPr>
        <p:spPr>
          <a:xfrm>
            <a:off x="339225" y="478875"/>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Платежная ведомость(оформление 1-ой страницы)</a:t>
            </a:r>
            <a:endParaRPr sz="3000"/>
          </a:p>
        </p:txBody>
      </p:sp>
      <p:sp>
        <p:nvSpPr>
          <p:cNvPr id="3882" name="Google Shape;3882;p233"/>
          <p:cNvSpPr txBox="1"/>
          <p:nvPr/>
        </p:nvSpPr>
        <p:spPr>
          <a:xfrm>
            <a:off x="339225" y="2045200"/>
            <a:ext cx="8094900" cy="24093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1200"/>
              </a:spcBef>
              <a:spcAft>
                <a:spcPts val="0"/>
              </a:spcAft>
              <a:buNone/>
            </a:pPr>
            <a:r>
              <a:t/>
            </a:r>
            <a:endParaRPr b="1"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Первым делом на титульном листе необходимо указать полное название предприятия, а также структурное подразделение, на которое оформляется ведомость (если таковое имеет место быть).</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Далее необходимо вписать код по общему классификатору организаций и в столбце «Корреспондирующий счет» цифру 70.</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Затем указывается срок действия данной ведомости, который должен быть не менее 5 дней с момента ее подписания (Положение Банка России года № 373-П от 12.10.2011).</a:t>
            </a:r>
            <a:endParaRPr b="1" sz="12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2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6" name="Shape 3886"/>
        <p:cNvGrpSpPr/>
        <p:nvPr/>
      </p:nvGrpSpPr>
      <p:grpSpPr>
        <a:xfrm>
          <a:off x="0" y="0"/>
          <a:ext cx="0" cy="0"/>
          <a:chOff x="0" y="0"/>
          <a:chExt cx="0" cy="0"/>
        </a:xfrm>
      </p:grpSpPr>
      <p:sp>
        <p:nvSpPr>
          <p:cNvPr id="3887" name="Google Shape;3887;p234"/>
          <p:cNvSpPr txBox="1"/>
          <p:nvPr>
            <p:ph type="title"/>
          </p:nvPr>
        </p:nvSpPr>
        <p:spPr>
          <a:xfrm>
            <a:off x="329800" y="4344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Платежная ведомость(оформление 1-ой страницы)</a:t>
            </a:r>
            <a:endParaRPr sz="3000"/>
          </a:p>
        </p:txBody>
      </p:sp>
      <p:sp>
        <p:nvSpPr>
          <p:cNvPr id="3888" name="Google Shape;3888;p234"/>
          <p:cNvSpPr txBox="1"/>
          <p:nvPr/>
        </p:nvSpPr>
        <p:spPr>
          <a:xfrm>
            <a:off x="365400" y="2189875"/>
            <a:ext cx="8094900" cy="2409300"/>
          </a:xfrm>
          <a:prstGeom prst="rect">
            <a:avLst/>
          </a:prstGeom>
          <a:noFill/>
          <a:ln>
            <a:noFill/>
          </a:ln>
        </p:spPr>
        <p:txBody>
          <a:bodyPr anchorCtr="0" anchor="ctr" bIns="91425" lIns="91425" spcFirstLastPara="1" rIns="91425" wrap="square" tIns="91425">
            <a:noAutofit/>
          </a:bodyPr>
          <a:lstStyle/>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В обязательном порядке в соответствующую строку первой страницы платежной ведомости должна быть вписана общая сумма, подлежащая выдаче работнику за рассчитываемый период по ведомости в целом, причем как в цифровом, так и прописью.</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После этого надо указать дату составления платежной ведомости, а также ее порядковый номер по внутреннему документообороту.</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Последнее, что нужно вписать на титульный лист формы Т-53 – это период, за который производится выплата. Здесь нужно указать конкретные даты.</a:t>
            </a:r>
            <a:endParaRPr sz="12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2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2" name="Shape 3892"/>
        <p:cNvGrpSpPr/>
        <p:nvPr/>
      </p:nvGrpSpPr>
      <p:grpSpPr>
        <a:xfrm>
          <a:off x="0" y="0"/>
          <a:ext cx="0" cy="0"/>
          <a:chOff x="0" y="0"/>
          <a:chExt cx="0" cy="0"/>
        </a:xfrm>
      </p:grpSpPr>
      <p:sp>
        <p:nvSpPr>
          <p:cNvPr id="3893" name="Google Shape;3893;p235"/>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Платежная ведомость(оформление 2-ой страницы)</a:t>
            </a:r>
            <a:endParaRPr sz="3000"/>
          </a:p>
        </p:txBody>
      </p:sp>
      <p:sp>
        <p:nvSpPr>
          <p:cNvPr id="3894" name="Google Shape;3894;p235"/>
          <p:cNvSpPr txBox="1"/>
          <p:nvPr/>
        </p:nvSpPr>
        <p:spPr>
          <a:xfrm>
            <a:off x="267525" y="2296675"/>
            <a:ext cx="8094900" cy="24093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Размер платежной ведомости напрямую зависит от количества работающих на предприятии сотрудников – чем их больше, тем длиннее будет данный документ. Количество листов платежной ведомости нужно обязательно указать в соответствующей графе.</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Первый столбик</a:t>
            </a:r>
            <a:r>
              <a:rPr lang="en" sz="1200">
                <a:solidFill>
                  <a:schemeClr val="dk1"/>
                </a:solidFill>
                <a:latin typeface="Open Sans"/>
                <a:ea typeface="Open Sans"/>
                <a:cs typeface="Open Sans"/>
                <a:sym typeface="Open Sans"/>
              </a:rPr>
              <a:t> основной таблицы ведомости отведен под порядковую нумерацию сотрудников.</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Второй </a:t>
            </a:r>
            <a:r>
              <a:rPr lang="en" sz="1200">
                <a:solidFill>
                  <a:schemeClr val="dk1"/>
                </a:solidFill>
                <a:latin typeface="Open Sans"/>
                <a:ea typeface="Open Sans"/>
                <a:cs typeface="Open Sans"/>
                <a:sym typeface="Open Sans"/>
              </a:rPr>
              <a:t>– под внесение табельного номера (эти данные хранятся </a:t>
            </a:r>
            <a:r>
              <a:rPr lang="en" sz="1200">
                <a:solidFill>
                  <a:schemeClr val="dk1"/>
                </a:solidFill>
                <a:uFill>
                  <a:noFill/>
                </a:uFill>
                <a:latin typeface="Open Sans"/>
                <a:ea typeface="Open Sans"/>
                <a:cs typeface="Open Sans"/>
                <a:sym typeface="Open Sans"/>
                <a:hlinkClick r:id="rId3">
                  <a:extLst>
                    <a:ext uri="{A12FA001-AC4F-418D-AE19-62706E023703}">
                      <ahyp:hlinkClr val="tx"/>
                    </a:ext>
                  </a:extLst>
                </a:hlinkClick>
              </a:rPr>
              <a:t>в личных карточках работников</a:t>
            </a:r>
            <a:r>
              <a:rPr lang="en" sz="1200">
                <a:solidFill>
                  <a:schemeClr val="dk1"/>
                </a:solidFill>
                <a:latin typeface="Open Sans"/>
                <a:ea typeface="Open Sans"/>
                <a:cs typeface="Open Sans"/>
                <a:sym typeface="Open Sans"/>
              </a:rPr>
              <a:t> организации).</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В третий</a:t>
            </a:r>
            <a:r>
              <a:rPr lang="en" sz="1200">
                <a:solidFill>
                  <a:schemeClr val="dk1"/>
                </a:solidFill>
                <a:latin typeface="Open Sans"/>
                <a:ea typeface="Open Sans"/>
                <a:cs typeface="Open Sans"/>
                <a:sym typeface="Open Sans"/>
              </a:rPr>
              <a:t> вписываются ФИО получателей зарплаты (лучше, во избежание возможной путаницы, делать это с полной расшифровкой имени и отчества).</a:t>
            </a:r>
            <a:endParaRPr b="1">
              <a:solidFill>
                <a:schemeClr val="dk1"/>
              </a:solidFill>
              <a:latin typeface="Open Sans"/>
              <a:ea typeface="Open Sans"/>
              <a:cs typeface="Open Sans"/>
              <a:sym typeface="Open Sans"/>
            </a:endParaRPr>
          </a:p>
        </p:txBody>
      </p:sp>
    </p:spTree>
  </p:cSld>
  <p:clrMapOvr>
    <a:masterClrMapping/>
  </p:clrMapOvr>
</p:sld>
</file>

<file path=ppt/slides/slide2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8" name="Shape 3898"/>
        <p:cNvGrpSpPr/>
        <p:nvPr/>
      </p:nvGrpSpPr>
      <p:grpSpPr>
        <a:xfrm>
          <a:off x="0" y="0"/>
          <a:ext cx="0" cy="0"/>
          <a:chOff x="0" y="0"/>
          <a:chExt cx="0" cy="0"/>
        </a:xfrm>
      </p:grpSpPr>
      <p:sp>
        <p:nvSpPr>
          <p:cNvPr id="3899" name="Google Shape;3899;p236"/>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Платежная ведомость(оформление 2-ой страницы)</a:t>
            </a:r>
            <a:endParaRPr sz="3000"/>
          </a:p>
        </p:txBody>
      </p:sp>
      <p:sp>
        <p:nvSpPr>
          <p:cNvPr id="3900" name="Google Shape;3900;p236"/>
          <p:cNvSpPr txBox="1"/>
          <p:nvPr/>
        </p:nvSpPr>
        <p:spPr>
          <a:xfrm>
            <a:off x="276425" y="2243300"/>
            <a:ext cx="8094900" cy="2409300"/>
          </a:xfrm>
          <a:prstGeom prst="rect">
            <a:avLst/>
          </a:prstGeom>
          <a:noFill/>
          <a:ln>
            <a:noFill/>
          </a:ln>
        </p:spPr>
        <p:txBody>
          <a:bodyPr anchorCtr="0" anchor="ctr" bIns="91425" lIns="91425" spcFirstLastPara="1" rIns="91425" wrap="square" tIns="91425">
            <a:noAutofit/>
          </a:bodyPr>
          <a:lstStyle/>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В четвертый</a:t>
            </a:r>
            <a:r>
              <a:rPr lang="en" sz="1200">
                <a:solidFill>
                  <a:schemeClr val="dk1"/>
                </a:solidFill>
                <a:latin typeface="Open Sans"/>
                <a:ea typeface="Open Sans"/>
                <a:cs typeface="Open Sans"/>
                <a:sym typeface="Open Sans"/>
              </a:rPr>
              <a:t> столбик бухгалтер предприятия вносит сумму начисленных к выдаче средств по каждому отдельному человеку (цифрами).</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В пятом</a:t>
            </a:r>
            <a:r>
              <a:rPr lang="en" sz="1200">
                <a:solidFill>
                  <a:schemeClr val="dk1"/>
                </a:solidFill>
                <a:latin typeface="Open Sans"/>
                <a:ea typeface="Open Sans"/>
                <a:cs typeface="Open Sans"/>
                <a:sym typeface="Open Sans"/>
              </a:rPr>
              <a:t> столбике каждый работник должен расписаться о получении заработной платы.</a:t>
            </a:r>
            <a:endParaRPr sz="1200">
              <a:solidFill>
                <a:schemeClr val="dk1"/>
              </a:solidFill>
              <a:latin typeface="Open Sans"/>
              <a:ea typeface="Open Sans"/>
              <a:cs typeface="Open Sans"/>
              <a:sym typeface="Open Sans"/>
            </a:endParaRPr>
          </a:p>
          <a:p>
            <a:pPr indent="374015" lvl="0" marL="0" rtl="0" algn="just">
              <a:lnSpc>
                <a:spcPct val="150000"/>
              </a:lnSpc>
              <a:spcBef>
                <a:spcPts val="0"/>
              </a:spcBef>
              <a:spcAft>
                <a:spcPts val="0"/>
              </a:spcAft>
              <a:buClr>
                <a:schemeClr val="dk1"/>
              </a:buClr>
              <a:buSzPts val="1200"/>
              <a:buFont typeface="Times New Roman"/>
              <a:buChar char="●"/>
            </a:pPr>
            <a:r>
              <a:rPr b="1" lang="en" sz="1200">
                <a:solidFill>
                  <a:schemeClr val="dk1"/>
                </a:solidFill>
                <a:latin typeface="Open Sans"/>
                <a:ea typeface="Open Sans"/>
                <a:cs typeface="Open Sans"/>
                <a:sym typeface="Open Sans"/>
              </a:rPr>
              <a:t>Шестой</a:t>
            </a:r>
            <a:r>
              <a:rPr lang="en" sz="1200">
                <a:solidFill>
                  <a:schemeClr val="dk1"/>
                </a:solidFill>
                <a:latin typeface="Open Sans"/>
                <a:ea typeface="Open Sans"/>
                <a:cs typeface="Open Sans"/>
                <a:sym typeface="Open Sans"/>
              </a:rPr>
              <a:t> столбик предназначен для внесения ссылок на документы для расчетов по кассе (это могут быть доверенности, заявления сотрудников и т.п.) Если никаких отдельных примечаний по сотрудникам нет, то этот столбец можно перечеркнуть.</a:t>
            </a:r>
            <a:endParaRPr sz="1200">
              <a:solidFill>
                <a:schemeClr val="dk1"/>
              </a:solidFill>
              <a:latin typeface="Open Sans"/>
              <a:ea typeface="Open Sans"/>
              <a:cs typeface="Open Sans"/>
              <a:sym typeface="Open Sans"/>
            </a:endParaRPr>
          </a:p>
          <a:p>
            <a:pPr indent="449580" lvl="0" marL="0" rtl="0" algn="just">
              <a:lnSpc>
                <a:spcPct val="150000"/>
              </a:lnSpc>
              <a:spcBef>
                <a:spcPts val="120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В строке под таблицей нужно еще раз указать цифрами и прописью общую сумму средств, выданную работникам (а также депонированную).</a:t>
            </a:r>
            <a:endParaRPr b="1" sz="1200">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2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4" name="Shape 3904"/>
        <p:cNvGrpSpPr/>
        <p:nvPr/>
      </p:nvGrpSpPr>
      <p:grpSpPr>
        <a:xfrm>
          <a:off x="0" y="0"/>
          <a:ext cx="0" cy="0"/>
          <a:chOff x="0" y="0"/>
          <a:chExt cx="0" cy="0"/>
        </a:xfrm>
      </p:grpSpPr>
      <p:sp>
        <p:nvSpPr>
          <p:cNvPr id="3905" name="Google Shape;3905;p237"/>
          <p:cNvSpPr txBox="1"/>
          <p:nvPr>
            <p:ph type="title"/>
          </p:nvPr>
        </p:nvSpPr>
        <p:spPr>
          <a:xfrm>
            <a:off x="339225"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Инвентаризация</a:t>
            </a:r>
            <a:endParaRPr sz="3000"/>
          </a:p>
        </p:txBody>
      </p:sp>
      <p:sp>
        <p:nvSpPr>
          <p:cNvPr id="3906" name="Google Shape;3906;p237"/>
          <p:cNvSpPr txBox="1"/>
          <p:nvPr/>
        </p:nvSpPr>
        <p:spPr>
          <a:xfrm>
            <a:off x="287475" y="2183525"/>
            <a:ext cx="8094900" cy="24093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Для успешного функционирования вашего барбершопа обязательно проведение инвентаризации.</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	</a:t>
            </a:r>
            <a:r>
              <a:rPr b="1" lang="en">
                <a:solidFill>
                  <a:schemeClr val="dk1"/>
                </a:solidFill>
                <a:latin typeface="Open Sans"/>
                <a:ea typeface="Open Sans"/>
                <a:cs typeface="Open Sans"/>
                <a:sym typeface="Open Sans"/>
              </a:rPr>
              <a:t>Задачи инвентаризации:</a:t>
            </a:r>
            <a:endParaRPr b="1">
              <a:solidFill>
                <a:schemeClr val="dk1"/>
              </a:solidFill>
              <a:latin typeface="Open Sans"/>
              <a:ea typeface="Open Sans"/>
              <a:cs typeface="Open Sans"/>
              <a:sym typeface="Open Sans"/>
            </a:endParaRPr>
          </a:p>
          <a:p>
            <a:pPr indent="-317500" lvl="0" marL="904875"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Проверка основных средств салона на наличие повреждений и актуальность по количеству (стулья, часы, парикмахерские кресла, зеркала и прочее);</a:t>
            </a:r>
            <a:endParaRPr>
              <a:solidFill>
                <a:schemeClr val="dk1"/>
              </a:solidFill>
              <a:latin typeface="Open Sans"/>
              <a:ea typeface="Open Sans"/>
              <a:cs typeface="Open Sans"/>
              <a:sym typeface="Open Sans"/>
            </a:endParaRPr>
          </a:p>
          <a:p>
            <a:pPr indent="-317500" lvl="0" marL="904875"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Сверка фактических остатков косметики и расходных материалов с текущими;</a:t>
            </a:r>
            <a:endParaRPr>
              <a:solidFill>
                <a:schemeClr val="dk1"/>
              </a:solidFill>
              <a:latin typeface="Open Sans"/>
              <a:ea typeface="Open Sans"/>
              <a:cs typeface="Open Sans"/>
              <a:sym typeface="Open Sans"/>
            </a:endParaRPr>
          </a:p>
          <a:p>
            <a:pPr indent="-317500" lvl="0" marL="904875"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Выявление пересорта или недостачи продукции;</a:t>
            </a:r>
            <a:endParaRPr>
              <a:solidFill>
                <a:schemeClr val="dk1"/>
              </a:solidFill>
              <a:latin typeface="Open Sans"/>
              <a:ea typeface="Open Sans"/>
              <a:cs typeface="Open Sans"/>
              <a:sym typeface="Open Sans"/>
            </a:endParaRPr>
          </a:p>
          <a:p>
            <a:pPr indent="-317500" lvl="0" marL="904875" rtl="0" algn="just">
              <a:lnSpc>
                <a:spcPct val="150000"/>
              </a:lnSpc>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Проверка сроков годности и выявление просрочки.</a:t>
            </a:r>
            <a:endParaRPr>
              <a:solidFill>
                <a:schemeClr val="dk1"/>
              </a:solidFill>
              <a:latin typeface="Open Sans"/>
              <a:ea typeface="Open Sans"/>
              <a:cs typeface="Open Sans"/>
              <a:sym typeface="Open Sans"/>
            </a:endParaRPr>
          </a:p>
          <a:p>
            <a:pPr indent="449580" lvl="0" marL="0" rtl="0" algn="just">
              <a:lnSpc>
                <a:spcPct val="150000"/>
              </a:lnSpc>
              <a:spcBef>
                <a:spcPts val="1200"/>
              </a:spcBef>
              <a:spcAft>
                <a:spcPts val="0"/>
              </a:spcAft>
              <a:buNone/>
            </a:pPr>
            <a:r>
              <a:t/>
            </a:r>
            <a:endParaRPr b="1">
              <a:solidFill>
                <a:schemeClr val="dk1"/>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2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0" name="Shape 3910"/>
        <p:cNvGrpSpPr/>
        <p:nvPr/>
      </p:nvGrpSpPr>
      <p:grpSpPr>
        <a:xfrm>
          <a:off x="0" y="0"/>
          <a:ext cx="0" cy="0"/>
          <a:chOff x="0" y="0"/>
          <a:chExt cx="0" cy="0"/>
        </a:xfrm>
      </p:grpSpPr>
      <p:sp>
        <p:nvSpPr>
          <p:cNvPr id="3911" name="Google Shape;3911;p238"/>
          <p:cNvSpPr txBox="1"/>
          <p:nvPr>
            <p:ph type="title"/>
          </p:nvPr>
        </p:nvSpPr>
        <p:spPr>
          <a:xfrm>
            <a:off x="358675" y="4433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Инвентаризация</a:t>
            </a:r>
            <a:endParaRPr sz="3000"/>
          </a:p>
        </p:txBody>
      </p:sp>
      <p:sp>
        <p:nvSpPr>
          <p:cNvPr id="3912" name="Google Shape;3912;p238"/>
          <p:cNvSpPr txBox="1"/>
          <p:nvPr/>
        </p:nvSpPr>
        <p:spPr>
          <a:xfrm>
            <a:off x="358675" y="1535925"/>
            <a:ext cx="8094900" cy="28701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Мы рекомендуем проводить инвентаризацию каждый месяц в первые полгода работы барбершопа. Затем можно переходить на проверки 1 раз в квартал.</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По итогу инвентаризации сумма недостачи вычитается из заработной платы администраторов. Так как в барбершопе работает 2 администратора посменно, то материальную ответственность несут оба, и сумма делится пополам.</a:t>
            </a:r>
            <a:endParaRPr b="1">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2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6" name="Shape 3916"/>
        <p:cNvGrpSpPr/>
        <p:nvPr/>
      </p:nvGrpSpPr>
      <p:grpSpPr>
        <a:xfrm>
          <a:off x="0" y="0"/>
          <a:ext cx="0" cy="0"/>
          <a:chOff x="0" y="0"/>
          <a:chExt cx="0" cy="0"/>
        </a:xfrm>
      </p:grpSpPr>
      <p:sp>
        <p:nvSpPr>
          <p:cNvPr id="3917" name="Google Shape;3917;p239"/>
          <p:cNvSpPr txBox="1"/>
          <p:nvPr>
            <p:ph type="title"/>
          </p:nvPr>
        </p:nvSpPr>
        <p:spPr>
          <a:xfrm>
            <a:off x="339225" y="434425"/>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Управленческая отчетность</a:t>
            </a:r>
            <a:endParaRPr sz="3000"/>
          </a:p>
        </p:txBody>
      </p:sp>
      <p:sp>
        <p:nvSpPr>
          <p:cNvPr id="3918" name="Google Shape;3918;p239"/>
          <p:cNvSpPr txBox="1"/>
          <p:nvPr/>
        </p:nvSpPr>
        <p:spPr>
          <a:xfrm>
            <a:off x="339225" y="1509225"/>
            <a:ext cx="8094900" cy="28701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Мы разработали для вас форму управленческой отчетности, обязательную к заполнению ежемесячно и предоставлению в головной офис по запросу. Вы найдете форму отчета в Приложении. Данная отчетность поможет вам и нам видеть полную картину вашего бизнеса и выявлять проблемные места в случае необходимости. </a:t>
            </a:r>
            <a:endParaRPr>
              <a:solidFill>
                <a:schemeClr val="dk1"/>
              </a:solidFill>
              <a:latin typeface="Open Sans"/>
              <a:ea typeface="Open Sans"/>
              <a:cs typeface="Open Sans"/>
              <a:sym typeface="Open Sans"/>
            </a:endParaRPr>
          </a:p>
          <a:p>
            <a:pPr indent="449580" lvl="0" marL="0" rtl="0" algn="just">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Ряд отчетов формируются автоматически в системе учета YClients – это отчеты по движению товара, а также по доходам и расходам.</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2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2" name="Shape 3922"/>
        <p:cNvGrpSpPr/>
        <p:nvPr/>
      </p:nvGrpSpPr>
      <p:grpSpPr>
        <a:xfrm>
          <a:off x="0" y="0"/>
          <a:ext cx="0" cy="0"/>
          <a:chOff x="0" y="0"/>
          <a:chExt cx="0" cy="0"/>
        </a:xfrm>
      </p:grpSpPr>
      <p:pic>
        <p:nvPicPr>
          <p:cNvPr id="3923" name="Google Shape;3923;p240"/>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3924" name="Google Shape;3924;p240"/>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40"/>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6" name="Google Shape;3926;p240"/>
          <p:cNvGrpSpPr/>
          <p:nvPr/>
        </p:nvGrpSpPr>
        <p:grpSpPr>
          <a:xfrm>
            <a:off x="8831314" y="1474774"/>
            <a:ext cx="312682" cy="2193963"/>
            <a:chOff x="8954936" y="1478060"/>
            <a:chExt cx="312682" cy="2193963"/>
          </a:xfrm>
        </p:grpSpPr>
        <p:sp>
          <p:nvSpPr>
            <p:cNvPr id="3927" name="Google Shape;3927;p240"/>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40"/>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40"/>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40"/>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40"/>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40"/>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40"/>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40"/>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40"/>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40"/>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40"/>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40"/>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40"/>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40"/>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40"/>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40"/>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40"/>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40"/>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40"/>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40"/>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40"/>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40"/>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40"/>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40"/>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40"/>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40"/>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40"/>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40"/>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40"/>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40"/>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7" name="Google Shape;3957;p240"/>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a:t>
            </a:r>
            <a:r>
              <a:rPr lang="en"/>
              <a:t>.2.</a:t>
            </a:r>
            <a:endParaRPr/>
          </a:p>
        </p:txBody>
      </p:sp>
      <p:sp>
        <p:nvSpPr>
          <p:cNvPr id="3958" name="Google Shape;3958;p240"/>
          <p:cNvSpPr txBox="1"/>
          <p:nvPr>
            <p:ph idx="1" type="subTitle"/>
          </p:nvPr>
        </p:nvSpPr>
        <p:spPr>
          <a:xfrm>
            <a:off x="720000" y="26809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Контроль качества</a:t>
            </a:r>
            <a:endParaRPr b="1"/>
          </a:p>
        </p:txBody>
      </p:sp>
    </p:spTree>
  </p:cSld>
  <p:clrMapOvr>
    <a:masterClrMapping/>
  </p:clrMapOvr>
</p:sld>
</file>

<file path=ppt/slides/slide2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2" name="Shape 3962"/>
        <p:cNvGrpSpPr/>
        <p:nvPr/>
      </p:nvGrpSpPr>
      <p:grpSpPr>
        <a:xfrm>
          <a:off x="0" y="0"/>
          <a:ext cx="0" cy="0"/>
          <a:chOff x="0" y="0"/>
          <a:chExt cx="0" cy="0"/>
        </a:xfrm>
      </p:grpSpPr>
      <p:sp>
        <p:nvSpPr>
          <p:cNvPr id="3963" name="Google Shape;3963;p241"/>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Контроль качества работы персонала</a:t>
            </a:r>
            <a:endParaRPr sz="3000"/>
          </a:p>
        </p:txBody>
      </p:sp>
      <p:sp>
        <p:nvSpPr>
          <p:cNvPr id="3964" name="Google Shape;3964;p241"/>
          <p:cNvSpPr txBox="1"/>
          <p:nvPr/>
        </p:nvSpPr>
        <p:spPr>
          <a:xfrm>
            <a:off x="205750" y="1801825"/>
            <a:ext cx="8094900" cy="28701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1400"/>
              </a:spcBef>
              <a:spcAft>
                <a:spcPts val="0"/>
              </a:spcAft>
              <a:buNone/>
            </a:pPr>
            <a:r>
              <a:rPr lang="en" sz="1200">
                <a:solidFill>
                  <a:schemeClr val="dk1"/>
                </a:solidFill>
                <a:latin typeface="Open Sans"/>
                <a:ea typeface="Open Sans"/>
                <a:cs typeface="Open Sans"/>
                <a:sym typeface="Open Sans"/>
              </a:rPr>
              <a:t>Контроль за работой персонала необходим для правильной, качественной работы компании. </a:t>
            </a:r>
            <a:endParaRPr sz="1200">
              <a:solidFill>
                <a:schemeClr val="dk1"/>
              </a:solidFill>
              <a:latin typeface="Open Sans"/>
              <a:ea typeface="Open Sans"/>
              <a:cs typeface="Open Sans"/>
              <a:sym typeface="Open Sans"/>
            </a:endParaRPr>
          </a:p>
          <a:p>
            <a:pPr indent="449580" lvl="0" marL="0" rtl="0" algn="just">
              <a:lnSpc>
                <a:spcPct val="150000"/>
              </a:lnSpc>
              <a:spcBef>
                <a:spcPts val="1400"/>
              </a:spcBef>
              <a:spcAft>
                <a:spcPts val="0"/>
              </a:spcAft>
              <a:buNone/>
            </a:pPr>
            <a:r>
              <a:rPr lang="en" sz="1200">
                <a:solidFill>
                  <a:schemeClr val="dk1"/>
                </a:solidFill>
                <a:latin typeface="Open Sans"/>
                <a:ea typeface="Open Sans"/>
                <a:cs typeface="Open Sans"/>
                <a:sym typeface="Open Sans"/>
              </a:rPr>
              <a:t>Меры контроля помогают не только выявлять недобросовестное выполнение обязанностей, но и вовремя реагировать на все изменения в компании, правильно подбирать время для дополнительного обучения сотрудников и их мотивации. </a:t>
            </a:r>
            <a:endParaRPr sz="1200">
              <a:solidFill>
                <a:schemeClr val="dk1"/>
              </a:solidFill>
              <a:latin typeface="Open Sans"/>
              <a:ea typeface="Open Sans"/>
              <a:cs typeface="Open Sans"/>
              <a:sym typeface="Open Sans"/>
            </a:endParaRPr>
          </a:p>
          <a:p>
            <a:pPr indent="449580" lvl="0" marL="0" rtl="0" algn="just">
              <a:lnSpc>
                <a:spcPct val="150000"/>
              </a:lnSpc>
              <a:spcBef>
                <a:spcPts val="1400"/>
              </a:spcBef>
              <a:spcAft>
                <a:spcPts val="0"/>
              </a:spcAft>
              <a:buNone/>
            </a:pPr>
            <a:r>
              <a:rPr lang="en" sz="1200">
                <a:solidFill>
                  <a:schemeClr val="dk1"/>
                </a:solidFill>
                <a:latin typeface="Open Sans"/>
                <a:ea typeface="Open Sans"/>
                <a:cs typeface="Open Sans"/>
                <a:sym typeface="Open Sans"/>
              </a:rPr>
              <a:t>Качество работы барбершопа прямо пропорционально работе её сотрудников. Качество работы сотрудников может сильно пострадать, если они недостаточно мотивированы или знают, что могут избежать работы из-за отсутствия надлежащего контроля. </a:t>
            </a:r>
            <a:endParaRPr sz="1200">
              <a:solidFill>
                <a:schemeClr val="dk1"/>
              </a:solidFill>
              <a:latin typeface="Open Sans"/>
              <a:ea typeface="Open Sans"/>
              <a:cs typeface="Open Sans"/>
              <a:sym typeface="Open Sans"/>
            </a:endParaRPr>
          </a:p>
          <a:p>
            <a:pPr indent="0" lvl="0" marL="0" rtl="0" algn="just">
              <a:lnSpc>
                <a:spcPct val="150000"/>
              </a:lnSpc>
              <a:spcBef>
                <a:spcPts val="1000"/>
              </a:spcBef>
              <a:spcAft>
                <a:spcPts val="0"/>
              </a:spcAft>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2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8" name="Shape 3968"/>
        <p:cNvGrpSpPr/>
        <p:nvPr/>
      </p:nvGrpSpPr>
      <p:grpSpPr>
        <a:xfrm>
          <a:off x="0" y="0"/>
          <a:ext cx="0" cy="0"/>
          <a:chOff x="0" y="0"/>
          <a:chExt cx="0" cy="0"/>
        </a:xfrm>
      </p:grpSpPr>
      <p:sp>
        <p:nvSpPr>
          <p:cNvPr id="3969" name="Google Shape;3969;p242"/>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Способы к</a:t>
            </a:r>
            <a:r>
              <a:rPr lang="en" sz="3000"/>
              <a:t>онтроля качества работы персонала</a:t>
            </a:r>
            <a:endParaRPr sz="3000"/>
          </a:p>
        </p:txBody>
      </p:sp>
      <p:sp>
        <p:nvSpPr>
          <p:cNvPr id="3970" name="Google Shape;3970;p242"/>
          <p:cNvSpPr txBox="1"/>
          <p:nvPr/>
        </p:nvSpPr>
        <p:spPr>
          <a:xfrm>
            <a:off x="288825" y="1623850"/>
            <a:ext cx="8094900" cy="27492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1000"/>
              </a:spcBef>
              <a:spcAft>
                <a:spcPts val="0"/>
              </a:spcAft>
              <a:buNone/>
            </a:pPr>
            <a:r>
              <a:rPr b="1" lang="en" sz="1300">
                <a:solidFill>
                  <a:schemeClr val="dk1"/>
                </a:solidFill>
                <a:latin typeface="Open Sans"/>
                <a:ea typeface="Open Sans"/>
                <a:cs typeface="Open Sans"/>
                <a:sym typeface="Open Sans"/>
              </a:rPr>
              <a:t>1 способ. Видеозапись </a:t>
            </a:r>
            <a:r>
              <a:rPr lang="en" sz="1300">
                <a:solidFill>
                  <a:schemeClr val="dk1"/>
                </a:solidFill>
                <a:latin typeface="Open Sans"/>
                <a:ea typeface="Open Sans"/>
                <a:cs typeface="Open Sans"/>
                <a:sym typeface="Open Sans"/>
              </a:rPr>
              <a:t>необходимо вести постоянно. </a:t>
            </a:r>
            <a:endParaRPr sz="1300">
              <a:solidFill>
                <a:schemeClr val="dk1"/>
              </a:solidFill>
              <a:latin typeface="Open Sans"/>
              <a:ea typeface="Open Sans"/>
              <a:cs typeface="Open Sans"/>
              <a:sym typeface="Open Sans"/>
            </a:endParaRPr>
          </a:p>
          <a:p>
            <a:pPr indent="449580" lvl="0" marL="0" rtl="0" algn="just">
              <a:lnSpc>
                <a:spcPct val="150000"/>
              </a:lnSpc>
              <a:spcBef>
                <a:spcPts val="400"/>
              </a:spcBef>
              <a:spcAft>
                <a:spcPts val="0"/>
              </a:spcAft>
              <a:buNone/>
            </a:pPr>
            <a:r>
              <a:rPr lang="en" sz="1300">
                <a:solidFill>
                  <a:schemeClr val="dk1"/>
                </a:solidFill>
                <a:latin typeface="Open Sans"/>
                <a:ea typeface="Open Sans"/>
                <a:cs typeface="Open Sans"/>
                <a:sym typeface="Open Sans"/>
              </a:rPr>
              <a:t>Понимание того, что всё записывается, побуждает сотрудника более ответственно и качественно подходить к своей работе. При обращении клиента с жалобой можно всегда обратиться к записям и объективно оценить ситуацию. </a:t>
            </a:r>
            <a:endParaRPr sz="1300">
              <a:solidFill>
                <a:schemeClr val="dk1"/>
              </a:solidFill>
              <a:latin typeface="Open Sans"/>
              <a:ea typeface="Open Sans"/>
              <a:cs typeface="Open Sans"/>
              <a:sym typeface="Open Sans"/>
            </a:endParaRPr>
          </a:p>
          <a:p>
            <a:pPr indent="449580" lvl="0" marL="0" rtl="0" algn="just">
              <a:lnSpc>
                <a:spcPct val="150000"/>
              </a:lnSpc>
              <a:spcBef>
                <a:spcPts val="1400"/>
              </a:spcBef>
              <a:spcAft>
                <a:spcPts val="1000"/>
              </a:spcAft>
              <a:buNone/>
            </a:pPr>
            <a:r>
              <a:rPr lang="en" sz="1300">
                <a:solidFill>
                  <a:schemeClr val="dk1"/>
                </a:solidFill>
                <a:latin typeface="Open Sans"/>
                <a:ea typeface="Open Sans"/>
                <a:cs typeface="Open Sans"/>
                <a:sym typeface="Open Sans"/>
              </a:rPr>
              <a:t>Мы рекомендуем просматривать видеокамеры и прослушивать разговоры не реже 1 раза в неделю. Обязательно отсматриваем время открытия барбершопа, проведение всех услуг, проверяем кассовую дисциплину, работу по скриптам и прочее.</a:t>
            </a:r>
            <a:endParaRPr b="1" sz="1300">
              <a:solidFill>
                <a:schemeClr val="dk1"/>
              </a:solidFill>
              <a:latin typeface="Open Sans"/>
              <a:ea typeface="Open Sans"/>
              <a:cs typeface="Open Sans"/>
              <a:sym typeface="Open Sans"/>
            </a:endParaRPr>
          </a:p>
        </p:txBody>
      </p:sp>
      <p:sp>
        <p:nvSpPr>
          <p:cNvPr id="3971" name="Google Shape;3971;p242"/>
          <p:cNvSpPr txBox="1"/>
          <p:nvPr/>
        </p:nvSpPr>
        <p:spPr>
          <a:xfrm>
            <a:off x="1530600" y="4239100"/>
            <a:ext cx="7108500" cy="723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400"/>
              </a:spcBef>
              <a:spcAft>
                <a:spcPts val="1000"/>
              </a:spcAft>
              <a:buNone/>
            </a:pPr>
            <a:r>
              <a:rPr lang="en">
                <a:solidFill>
                  <a:schemeClr val="dk1"/>
                </a:solidFill>
                <a:latin typeface="Open Sans"/>
                <a:ea typeface="Open Sans"/>
                <a:cs typeface="Open Sans"/>
                <a:sym typeface="Open Sans"/>
              </a:rPr>
              <a:t>При выявлении серьезных нарушений количество проверок должно быть увеличено.</a:t>
            </a:r>
            <a:endParaRPr>
              <a:latin typeface="Open Sans"/>
              <a:ea typeface="Open Sans"/>
              <a:cs typeface="Open Sans"/>
              <a:sym typeface="Open Sans"/>
            </a:endParaRPr>
          </a:p>
        </p:txBody>
      </p:sp>
      <p:pic>
        <p:nvPicPr>
          <p:cNvPr id="3972" name="Google Shape;3972;p242"/>
          <p:cNvPicPr preferRelativeResize="0"/>
          <p:nvPr/>
        </p:nvPicPr>
        <p:blipFill>
          <a:blip r:embed="rId3">
            <a:alphaModFix/>
          </a:blip>
          <a:stretch>
            <a:fillRect/>
          </a:stretch>
        </p:blipFill>
        <p:spPr>
          <a:xfrm>
            <a:off x="1080063" y="4282875"/>
            <a:ext cx="312675" cy="312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3" name="Shape 1763"/>
        <p:cNvGrpSpPr/>
        <p:nvPr/>
      </p:nvGrpSpPr>
      <p:grpSpPr>
        <a:xfrm>
          <a:off x="0" y="0"/>
          <a:ext cx="0" cy="0"/>
          <a:chOff x="0" y="0"/>
          <a:chExt cx="0" cy="0"/>
        </a:xfrm>
      </p:grpSpPr>
      <p:sp>
        <p:nvSpPr>
          <p:cNvPr id="1764" name="Google Shape;1764;p54"/>
          <p:cNvSpPr txBox="1"/>
          <p:nvPr>
            <p:ph idx="1" type="subTitle"/>
          </p:nvPr>
        </p:nvSpPr>
        <p:spPr>
          <a:xfrm>
            <a:off x="899778" y="1530250"/>
            <a:ext cx="6460200" cy="2400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t>Рекомендуемая форма собственности и </a:t>
            </a:r>
            <a:r>
              <a:rPr b="1" lang="en" sz="1300"/>
              <a:t>налогообложение</a:t>
            </a:r>
            <a:r>
              <a:rPr b="1" lang="en" sz="1300"/>
              <a:t>: </a:t>
            </a:r>
            <a:br>
              <a:rPr b="1" lang="en" sz="1300"/>
            </a:br>
            <a:r>
              <a:rPr b="1" lang="en" sz="1300"/>
              <a:t>Индивидуальный предприниматель на патенте</a:t>
            </a:r>
            <a:endParaRPr b="1" sz="1300"/>
          </a:p>
          <a:p>
            <a:pPr indent="0" lvl="0" marL="0" rtl="0" algn="l">
              <a:lnSpc>
                <a:spcPct val="150000"/>
              </a:lnSpc>
              <a:spcBef>
                <a:spcPts val="0"/>
              </a:spcBef>
              <a:spcAft>
                <a:spcPts val="0"/>
              </a:spcAft>
              <a:buNone/>
            </a:pPr>
            <a:r>
              <a:t/>
            </a:r>
            <a:endParaRPr b="1" sz="1300"/>
          </a:p>
          <a:p>
            <a:pPr indent="0" lvl="0" marL="0" rtl="0" algn="l">
              <a:lnSpc>
                <a:spcPct val="150000"/>
              </a:lnSpc>
              <a:spcBef>
                <a:spcPts val="0"/>
              </a:spcBef>
              <a:spcAft>
                <a:spcPts val="0"/>
              </a:spcAft>
              <a:buNone/>
            </a:pPr>
            <a:r>
              <a:rPr b="1" lang="en" sz="1300"/>
              <a:t>Преимущества</a:t>
            </a:r>
            <a:r>
              <a:rPr b="1" lang="en" sz="1300"/>
              <a:t>:</a:t>
            </a:r>
            <a:endParaRPr b="1" sz="1300"/>
          </a:p>
          <a:p>
            <a:pPr indent="-311150" lvl="0" marL="457200" rtl="0" algn="l">
              <a:lnSpc>
                <a:spcPct val="115000"/>
              </a:lnSpc>
              <a:spcBef>
                <a:spcPts val="0"/>
              </a:spcBef>
              <a:spcAft>
                <a:spcPts val="0"/>
              </a:spcAft>
              <a:buClr>
                <a:schemeClr val="accent1"/>
              </a:buClr>
              <a:buSzPts val="1300"/>
              <a:buChar char="●"/>
            </a:pPr>
            <a:r>
              <a:rPr lang="en" sz="1300"/>
              <a:t>Быстрая и простая регистрация</a:t>
            </a:r>
            <a:endParaRPr sz="1300"/>
          </a:p>
          <a:p>
            <a:pPr indent="-311150" lvl="0" marL="457200" rtl="0" algn="l">
              <a:lnSpc>
                <a:spcPct val="115000"/>
              </a:lnSpc>
              <a:spcBef>
                <a:spcPts val="1000"/>
              </a:spcBef>
              <a:spcAft>
                <a:spcPts val="0"/>
              </a:spcAft>
              <a:buClr>
                <a:schemeClr val="accent1"/>
              </a:buClr>
              <a:buSzPts val="1300"/>
              <a:buChar char="●"/>
            </a:pPr>
            <a:r>
              <a:rPr lang="en" sz="1300"/>
              <a:t>Патентное налогообложение на парикмахерские услуги </a:t>
            </a:r>
            <a:br>
              <a:rPr lang="en" sz="1300"/>
            </a:br>
            <a:r>
              <a:rPr lang="en" sz="1300"/>
              <a:t>(фиксированная сумма раз в год)</a:t>
            </a:r>
            <a:endParaRPr sz="1300"/>
          </a:p>
          <a:p>
            <a:pPr indent="-311150" lvl="0" marL="457200" rtl="0" algn="l">
              <a:lnSpc>
                <a:spcPct val="115000"/>
              </a:lnSpc>
              <a:spcBef>
                <a:spcPts val="1000"/>
              </a:spcBef>
              <a:spcAft>
                <a:spcPts val="0"/>
              </a:spcAft>
              <a:buClr>
                <a:schemeClr val="accent1"/>
              </a:buClr>
              <a:buSzPts val="1300"/>
              <a:buChar char="●"/>
            </a:pPr>
            <a:r>
              <a:rPr lang="en" sz="1300"/>
              <a:t>Упрощенная форма ведения бухгалтерского учета</a:t>
            </a:r>
            <a:endParaRPr sz="1300"/>
          </a:p>
          <a:p>
            <a:pPr indent="-311150" lvl="0" marL="457200" rtl="0" algn="l">
              <a:lnSpc>
                <a:spcPct val="115000"/>
              </a:lnSpc>
              <a:spcBef>
                <a:spcPts val="1000"/>
              </a:spcBef>
              <a:spcAft>
                <a:spcPts val="1000"/>
              </a:spcAft>
              <a:buClr>
                <a:schemeClr val="accent1"/>
              </a:buClr>
              <a:buSzPts val="1300"/>
              <a:buChar char="●"/>
            </a:pPr>
            <a:r>
              <a:rPr lang="en" sz="1300"/>
              <a:t>Простой вывод средств и работа с наличкой</a:t>
            </a:r>
            <a:endParaRPr sz="1300"/>
          </a:p>
        </p:txBody>
      </p:sp>
      <p:sp>
        <p:nvSpPr>
          <p:cNvPr id="1765" name="Google Shape;1765;p54"/>
          <p:cNvSpPr txBox="1"/>
          <p:nvPr>
            <p:ph type="title"/>
          </p:nvPr>
        </p:nvSpPr>
        <p:spPr>
          <a:xfrm>
            <a:off x="491400" y="325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Открытие юр.лица</a:t>
            </a:r>
            <a:endParaRPr/>
          </a:p>
        </p:txBody>
      </p:sp>
      <p:sp>
        <p:nvSpPr>
          <p:cNvPr id="1766" name="Google Shape;1766;p54"/>
          <p:cNvSpPr txBox="1"/>
          <p:nvPr/>
        </p:nvSpPr>
        <p:spPr>
          <a:xfrm>
            <a:off x="491400" y="935150"/>
            <a:ext cx="720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SemiBold"/>
                <a:ea typeface="Raleway SemiBold"/>
                <a:cs typeface="Raleway SemiBold"/>
                <a:sym typeface="Raleway SemiBold"/>
              </a:rPr>
              <a:t>Как сделать это правильно, просто и быстро</a:t>
            </a:r>
            <a:endParaRPr>
              <a:latin typeface="Raleway SemiBold"/>
              <a:ea typeface="Raleway SemiBold"/>
              <a:cs typeface="Raleway SemiBold"/>
              <a:sym typeface="Raleway SemiBold"/>
            </a:endParaRPr>
          </a:p>
        </p:txBody>
      </p:sp>
      <p:pic>
        <p:nvPicPr>
          <p:cNvPr id="1767" name="Google Shape;1767;p54"/>
          <p:cNvPicPr preferRelativeResize="0"/>
          <p:nvPr/>
        </p:nvPicPr>
        <p:blipFill>
          <a:blip r:embed="rId3">
            <a:alphaModFix/>
          </a:blip>
          <a:stretch>
            <a:fillRect/>
          </a:stretch>
        </p:blipFill>
        <p:spPr>
          <a:xfrm>
            <a:off x="559725" y="1662325"/>
            <a:ext cx="312675" cy="312675"/>
          </a:xfrm>
          <a:prstGeom prst="rect">
            <a:avLst/>
          </a:prstGeom>
          <a:noFill/>
          <a:ln>
            <a:noFill/>
          </a:ln>
        </p:spPr>
      </p:pic>
      <p:sp>
        <p:nvSpPr>
          <p:cNvPr id="1768" name="Google Shape;1768;p54"/>
          <p:cNvSpPr txBox="1"/>
          <p:nvPr>
            <p:ph idx="1" type="subTitle"/>
          </p:nvPr>
        </p:nvSpPr>
        <p:spPr>
          <a:xfrm>
            <a:off x="509799" y="4380850"/>
            <a:ext cx="6985500" cy="46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b="1" lang="en"/>
              <a:t>В случае, если у вас несколько собственников / инвесторы, мы все равно рекомендуем открывать бизнес на ИП, а разделение дохода регулировать отдельным договором!</a:t>
            </a:r>
            <a:endParaRPr/>
          </a:p>
        </p:txBody>
      </p:sp>
    </p:spTree>
  </p:cSld>
  <p:clrMapOvr>
    <a:masterClrMapping/>
  </p:clrMapOvr>
</p:sld>
</file>

<file path=ppt/slides/slide2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6" name="Shape 3976"/>
        <p:cNvGrpSpPr/>
        <p:nvPr/>
      </p:nvGrpSpPr>
      <p:grpSpPr>
        <a:xfrm>
          <a:off x="0" y="0"/>
          <a:ext cx="0" cy="0"/>
          <a:chOff x="0" y="0"/>
          <a:chExt cx="0" cy="0"/>
        </a:xfrm>
      </p:grpSpPr>
      <p:sp>
        <p:nvSpPr>
          <p:cNvPr id="3977" name="Google Shape;3977;p243"/>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Способы контроля качества работы персонала</a:t>
            </a:r>
            <a:endParaRPr sz="3000"/>
          </a:p>
        </p:txBody>
      </p:sp>
      <p:sp>
        <p:nvSpPr>
          <p:cNvPr id="3978" name="Google Shape;3978;p243"/>
          <p:cNvSpPr txBox="1"/>
          <p:nvPr/>
        </p:nvSpPr>
        <p:spPr>
          <a:xfrm>
            <a:off x="288825" y="1623850"/>
            <a:ext cx="8094900" cy="27492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1000"/>
              </a:spcBef>
              <a:spcAft>
                <a:spcPts val="0"/>
              </a:spcAft>
              <a:buNone/>
            </a:pPr>
            <a:r>
              <a:rPr b="1" lang="en">
                <a:solidFill>
                  <a:schemeClr val="dk1"/>
                </a:solidFill>
                <a:latin typeface="Open Sans"/>
                <a:ea typeface="Open Sans"/>
                <a:cs typeface="Open Sans"/>
                <a:sym typeface="Open Sans"/>
              </a:rPr>
              <a:t>2</a:t>
            </a:r>
            <a:r>
              <a:rPr b="1" lang="en">
                <a:solidFill>
                  <a:schemeClr val="dk1"/>
                </a:solidFill>
                <a:latin typeface="Open Sans"/>
                <a:ea typeface="Open Sans"/>
                <a:cs typeface="Open Sans"/>
                <a:sym typeface="Open Sans"/>
              </a:rPr>
              <a:t> способ. </a:t>
            </a:r>
            <a:r>
              <a:rPr b="1" lang="en">
                <a:solidFill>
                  <a:schemeClr val="dk1"/>
                </a:solidFill>
                <a:latin typeface="Open Sans"/>
                <a:ea typeface="Open Sans"/>
                <a:cs typeface="Open Sans"/>
                <a:sym typeface="Open Sans"/>
              </a:rPr>
              <a:t>Ключевые показатели эффективности (KPI)</a:t>
            </a:r>
            <a:endParaRPr>
              <a:solidFill>
                <a:schemeClr val="dk1"/>
              </a:solidFill>
              <a:latin typeface="Open Sans"/>
              <a:ea typeface="Open Sans"/>
              <a:cs typeface="Open Sans"/>
              <a:sym typeface="Open Sans"/>
            </a:endParaRPr>
          </a:p>
          <a:p>
            <a:pPr indent="449580" lvl="0" marL="0" rtl="0" algn="just">
              <a:lnSpc>
                <a:spcPct val="150000"/>
              </a:lnSpc>
              <a:spcBef>
                <a:spcPts val="400"/>
              </a:spcBef>
              <a:spcAft>
                <a:spcPts val="1000"/>
              </a:spcAft>
              <a:buClr>
                <a:schemeClr val="dk1"/>
              </a:buClr>
              <a:buSzPts val="1100"/>
              <a:buFont typeface="Arial"/>
              <a:buNone/>
            </a:pPr>
            <a:r>
              <a:rPr lang="en">
                <a:solidFill>
                  <a:schemeClr val="dk1"/>
                </a:solidFill>
                <a:latin typeface="Open Sans"/>
                <a:ea typeface="Open Sans"/>
                <a:cs typeface="Open Sans"/>
                <a:sym typeface="Open Sans"/>
              </a:rPr>
              <a:t>Выполнение финансовых показателей необходимо проверять минимум раз в неделю. Вам необходимо отслеживать падения выручки и оперативно выявлять причины.</a:t>
            </a:r>
            <a:endParaRPr b="1">
              <a:solidFill>
                <a:schemeClr val="dk1"/>
              </a:solidFill>
              <a:latin typeface="Open Sans"/>
              <a:ea typeface="Open Sans"/>
              <a:cs typeface="Open Sans"/>
              <a:sym typeface="Open Sans"/>
            </a:endParaRPr>
          </a:p>
        </p:txBody>
      </p:sp>
    </p:spTree>
  </p:cSld>
  <p:clrMapOvr>
    <a:masterClrMapping/>
  </p:clrMapOvr>
</p:sld>
</file>

<file path=ppt/slides/slide2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2" name="Shape 3982"/>
        <p:cNvGrpSpPr/>
        <p:nvPr/>
      </p:nvGrpSpPr>
      <p:grpSpPr>
        <a:xfrm>
          <a:off x="0" y="0"/>
          <a:ext cx="0" cy="0"/>
          <a:chOff x="0" y="0"/>
          <a:chExt cx="0" cy="0"/>
        </a:xfrm>
      </p:grpSpPr>
      <p:sp>
        <p:nvSpPr>
          <p:cNvPr id="3983" name="Google Shape;3983;p244"/>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Способы контроля качества работы персонала</a:t>
            </a:r>
            <a:endParaRPr sz="3000"/>
          </a:p>
        </p:txBody>
      </p:sp>
      <p:sp>
        <p:nvSpPr>
          <p:cNvPr id="3984" name="Google Shape;3984;p244"/>
          <p:cNvSpPr txBox="1"/>
          <p:nvPr/>
        </p:nvSpPr>
        <p:spPr>
          <a:xfrm>
            <a:off x="288825" y="1623850"/>
            <a:ext cx="8094900" cy="27492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1000"/>
              </a:spcBef>
              <a:spcAft>
                <a:spcPts val="0"/>
              </a:spcAft>
              <a:buNone/>
            </a:pPr>
            <a:r>
              <a:rPr b="1" lang="en">
                <a:solidFill>
                  <a:schemeClr val="dk1"/>
                </a:solidFill>
                <a:latin typeface="Open Sans"/>
                <a:ea typeface="Open Sans"/>
                <a:cs typeface="Open Sans"/>
                <a:sym typeface="Open Sans"/>
              </a:rPr>
              <a:t>3</a:t>
            </a:r>
            <a:r>
              <a:rPr b="1" lang="en">
                <a:solidFill>
                  <a:schemeClr val="dk1"/>
                </a:solidFill>
                <a:latin typeface="Open Sans"/>
                <a:ea typeface="Open Sans"/>
                <a:cs typeface="Open Sans"/>
                <a:sym typeface="Open Sans"/>
              </a:rPr>
              <a:t> способ. </a:t>
            </a:r>
            <a:r>
              <a:rPr b="1" lang="en">
                <a:solidFill>
                  <a:schemeClr val="dk1"/>
                </a:solidFill>
                <a:latin typeface="Open Sans"/>
                <a:ea typeface="Open Sans"/>
                <a:cs typeface="Open Sans"/>
                <a:sym typeface="Open Sans"/>
              </a:rPr>
              <a:t>Еженедельные объезды </a:t>
            </a:r>
            <a:endParaRPr b="1">
              <a:solidFill>
                <a:schemeClr val="dk1"/>
              </a:solidFill>
              <a:latin typeface="Open Sans"/>
              <a:ea typeface="Open Sans"/>
              <a:cs typeface="Open Sans"/>
              <a:sym typeface="Open Sans"/>
            </a:endParaRPr>
          </a:p>
          <a:p>
            <a:pPr indent="449580" lvl="0" marL="0" rtl="0" algn="just">
              <a:lnSpc>
                <a:spcPct val="150000"/>
              </a:lnSpc>
              <a:spcBef>
                <a:spcPts val="400"/>
              </a:spcBef>
              <a:spcAft>
                <a:spcPts val="0"/>
              </a:spcAft>
              <a:buClr>
                <a:schemeClr val="dk1"/>
              </a:buClr>
              <a:buSzPts val="1100"/>
              <a:buFont typeface="Arial"/>
              <a:buNone/>
            </a:pPr>
            <a:r>
              <a:rPr lang="en">
                <a:solidFill>
                  <a:schemeClr val="dk1"/>
                </a:solidFill>
                <a:latin typeface="Open Sans"/>
                <a:ea typeface="Open Sans"/>
                <a:cs typeface="Open Sans"/>
                <a:sym typeface="Open Sans"/>
              </a:rPr>
              <a:t>Еще одной обязательной формой контроля и мотивации персонала являются еженедельные проверки директором.</a:t>
            </a:r>
            <a:endParaRPr>
              <a:solidFill>
                <a:schemeClr val="dk1"/>
              </a:solidFill>
              <a:latin typeface="Open Sans"/>
              <a:ea typeface="Open Sans"/>
              <a:cs typeface="Open Sans"/>
              <a:sym typeface="Open Sans"/>
            </a:endParaRPr>
          </a:p>
          <a:p>
            <a:pPr indent="449580" lvl="0" marL="0" rtl="0" algn="just">
              <a:lnSpc>
                <a:spcPct val="150000"/>
              </a:lnSpc>
              <a:spcBef>
                <a:spcPts val="1000"/>
              </a:spcBef>
              <a:spcAft>
                <a:spcPts val="1000"/>
              </a:spcAft>
              <a:buClr>
                <a:schemeClr val="dk1"/>
              </a:buClr>
              <a:buSzPts val="1100"/>
              <a:buFont typeface="Arial"/>
              <a:buNone/>
            </a:pPr>
            <a:r>
              <a:rPr lang="en">
                <a:solidFill>
                  <a:schemeClr val="dk1"/>
                </a:solidFill>
                <a:latin typeface="Open Sans"/>
                <a:ea typeface="Open Sans"/>
                <a:cs typeface="Open Sans"/>
                <a:sym typeface="Open Sans"/>
              </a:rPr>
              <a:t>Руководитель обязательно должен проверять барбершоп хотя бы раз в неделю, оценить состояние, внешний вид сотрудников, посмотреть на работу персонала и дать обратную связь при необходимости.</a:t>
            </a:r>
            <a:endParaRPr b="1">
              <a:solidFill>
                <a:schemeClr val="dk1"/>
              </a:solidFill>
              <a:latin typeface="Open Sans"/>
              <a:ea typeface="Open Sans"/>
              <a:cs typeface="Open Sans"/>
              <a:sym typeface="Open Sans"/>
            </a:endParaRPr>
          </a:p>
        </p:txBody>
      </p:sp>
    </p:spTree>
  </p:cSld>
  <p:clrMapOvr>
    <a:masterClrMapping/>
  </p:clrMapOvr>
</p:sld>
</file>

<file path=ppt/slides/slide2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8" name="Shape 3988"/>
        <p:cNvGrpSpPr/>
        <p:nvPr/>
      </p:nvGrpSpPr>
      <p:grpSpPr>
        <a:xfrm>
          <a:off x="0" y="0"/>
          <a:ext cx="0" cy="0"/>
          <a:chOff x="0" y="0"/>
          <a:chExt cx="0" cy="0"/>
        </a:xfrm>
      </p:grpSpPr>
      <p:sp>
        <p:nvSpPr>
          <p:cNvPr id="3989" name="Google Shape;3989;p245"/>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Способы контроля качества работы персонала</a:t>
            </a:r>
            <a:endParaRPr sz="3000"/>
          </a:p>
        </p:txBody>
      </p:sp>
      <p:sp>
        <p:nvSpPr>
          <p:cNvPr id="3990" name="Google Shape;3990;p245"/>
          <p:cNvSpPr txBox="1"/>
          <p:nvPr/>
        </p:nvSpPr>
        <p:spPr>
          <a:xfrm>
            <a:off x="258600" y="1631425"/>
            <a:ext cx="8094900" cy="29907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1000"/>
              </a:spcBef>
              <a:spcAft>
                <a:spcPts val="0"/>
              </a:spcAft>
              <a:buNone/>
            </a:pPr>
            <a:r>
              <a:rPr b="1" lang="en">
                <a:solidFill>
                  <a:schemeClr val="dk1"/>
                </a:solidFill>
                <a:latin typeface="Open Sans"/>
                <a:ea typeface="Open Sans"/>
                <a:cs typeface="Open Sans"/>
                <a:sym typeface="Open Sans"/>
              </a:rPr>
              <a:t>4</a:t>
            </a:r>
            <a:r>
              <a:rPr b="1" lang="en">
                <a:solidFill>
                  <a:schemeClr val="dk1"/>
                </a:solidFill>
                <a:latin typeface="Open Sans"/>
                <a:ea typeface="Open Sans"/>
                <a:cs typeface="Open Sans"/>
                <a:sym typeface="Open Sans"/>
              </a:rPr>
              <a:t> способ. </a:t>
            </a:r>
            <a:r>
              <a:rPr b="1" lang="en">
                <a:solidFill>
                  <a:schemeClr val="dk1"/>
                </a:solidFill>
                <a:latin typeface="Open Sans"/>
                <a:ea typeface="Open Sans"/>
                <a:cs typeface="Open Sans"/>
                <a:sym typeface="Open Sans"/>
              </a:rPr>
              <a:t>Аттестация персонала</a:t>
            </a:r>
            <a:endParaRPr b="1">
              <a:solidFill>
                <a:schemeClr val="dk1"/>
              </a:solidFill>
              <a:latin typeface="Open Sans"/>
              <a:ea typeface="Open Sans"/>
              <a:cs typeface="Open Sans"/>
              <a:sym typeface="Open Sans"/>
            </a:endParaRPr>
          </a:p>
          <a:p>
            <a:pPr indent="449580" lvl="0" marL="0" rtl="0" algn="just">
              <a:lnSpc>
                <a:spcPct val="150000"/>
              </a:lnSpc>
              <a:spcBef>
                <a:spcPts val="400"/>
              </a:spcBef>
              <a:spcAft>
                <a:spcPts val="0"/>
              </a:spcAft>
              <a:buClr>
                <a:schemeClr val="dk1"/>
              </a:buClr>
              <a:buSzPts val="1100"/>
              <a:buFont typeface="Arial"/>
              <a:buNone/>
            </a:pPr>
            <a:r>
              <a:rPr lang="en">
                <a:solidFill>
                  <a:schemeClr val="dk1"/>
                </a:solidFill>
                <a:latin typeface="Open Sans"/>
                <a:ea typeface="Open Sans"/>
                <a:cs typeface="Open Sans"/>
                <a:sym typeface="Open Sans"/>
              </a:rPr>
              <a:t>Аттестацию необходимо проводить 1 раз в 2-3 месяца для оценки знаний и профессиональных навыков сотрудников.</a:t>
            </a:r>
            <a:endParaRPr>
              <a:solidFill>
                <a:schemeClr val="dk1"/>
              </a:solidFill>
              <a:latin typeface="Open Sans"/>
              <a:ea typeface="Open Sans"/>
              <a:cs typeface="Open Sans"/>
              <a:sym typeface="Open Sans"/>
            </a:endParaRPr>
          </a:p>
          <a:p>
            <a:pPr indent="449580" lvl="0" marL="0" rtl="0" algn="just">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1000"/>
              </a:spcAft>
              <a:buClr>
                <a:schemeClr val="dk1"/>
              </a:buClr>
              <a:buSzPts val="1100"/>
              <a:buFont typeface="Arial"/>
              <a:buNone/>
            </a:pPr>
            <a:r>
              <a:t/>
            </a:r>
            <a:endParaRPr b="1">
              <a:solidFill>
                <a:schemeClr val="dk1"/>
              </a:solidFill>
              <a:latin typeface="Open Sans"/>
              <a:ea typeface="Open Sans"/>
              <a:cs typeface="Open Sans"/>
              <a:sym typeface="Open Sans"/>
            </a:endParaRPr>
          </a:p>
        </p:txBody>
      </p:sp>
    </p:spTree>
  </p:cSld>
  <p:clrMapOvr>
    <a:masterClrMapping/>
  </p:clrMapOvr>
</p:sld>
</file>

<file path=ppt/slides/slide2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4" name="Shape 3994"/>
        <p:cNvGrpSpPr/>
        <p:nvPr/>
      </p:nvGrpSpPr>
      <p:grpSpPr>
        <a:xfrm>
          <a:off x="0" y="0"/>
          <a:ext cx="0" cy="0"/>
          <a:chOff x="0" y="0"/>
          <a:chExt cx="0" cy="0"/>
        </a:xfrm>
      </p:grpSpPr>
      <p:sp>
        <p:nvSpPr>
          <p:cNvPr id="3995" name="Google Shape;3995;p246"/>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Способы контроля качества работы персонала</a:t>
            </a:r>
            <a:endParaRPr sz="3000"/>
          </a:p>
        </p:txBody>
      </p:sp>
      <p:sp>
        <p:nvSpPr>
          <p:cNvPr id="3996" name="Google Shape;3996;p246"/>
          <p:cNvSpPr txBox="1"/>
          <p:nvPr/>
        </p:nvSpPr>
        <p:spPr>
          <a:xfrm>
            <a:off x="258600" y="1631425"/>
            <a:ext cx="8094900" cy="29907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just">
              <a:lnSpc>
                <a:spcPct val="150000"/>
              </a:lnSpc>
              <a:spcBef>
                <a:spcPts val="0"/>
              </a:spcBef>
              <a:spcAft>
                <a:spcPts val="0"/>
              </a:spcAft>
              <a:buNone/>
            </a:pPr>
            <a:r>
              <a:rPr b="1" lang="en">
                <a:solidFill>
                  <a:schemeClr val="dk1"/>
                </a:solidFill>
                <a:latin typeface="Open Sans"/>
                <a:ea typeface="Open Sans"/>
                <a:cs typeface="Open Sans"/>
                <a:sym typeface="Open Sans"/>
              </a:rPr>
              <a:t>5 способ. Тайный покупатель</a:t>
            </a:r>
            <a:endParaRPr b="1">
              <a:solidFill>
                <a:schemeClr val="dk1"/>
              </a:solidFill>
              <a:latin typeface="Open Sans"/>
              <a:ea typeface="Open Sans"/>
              <a:cs typeface="Open Sans"/>
              <a:sym typeface="Open Sans"/>
            </a:endParaRPr>
          </a:p>
          <a:p>
            <a:pPr indent="449580" lvl="0" marL="0" rtl="0" algn="just">
              <a:lnSpc>
                <a:spcPct val="150000"/>
              </a:lnSpc>
              <a:spcBef>
                <a:spcPts val="0"/>
              </a:spcBef>
              <a:spcAft>
                <a:spcPts val="1000"/>
              </a:spcAft>
              <a:buClr>
                <a:schemeClr val="dk1"/>
              </a:buClr>
              <a:buSzPts val="1100"/>
              <a:buFont typeface="Arial"/>
              <a:buNone/>
            </a:pPr>
            <a:r>
              <a:rPr lang="en">
                <a:solidFill>
                  <a:schemeClr val="dk1"/>
                </a:solidFill>
                <a:latin typeface="Open Sans"/>
                <a:ea typeface="Open Sans"/>
                <a:cs typeface="Open Sans"/>
                <a:sym typeface="Open Sans"/>
              </a:rPr>
              <a:t>Мы рекомендуем проводить проверки тайным покупателем не реже 1 раза в месяц. Проверка проходит по заранее спланированному сценарию, а по итогу проверяющий заполняет небольшую анкету с оценкой качества обслуживания в барбершопе. Запись разговора незаметно ведется на диктофон для дальнейшего транскрибирования и анализа. </a:t>
            </a:r>
            <a:endParaRPr b="1">
              <a:solidFill>
                <a:schemeClr val="dk1"/>
              </a:solidFill>
              <a:latin typeface="Open Sans"/>
              <a:ea typeface="Open Sans"/>
              <a:cs typeface="Open Sans"/>
              <a:sym typeface="Open Sans"/>
            </a:endParaRPr>
          </a:p>
        </p:txBody>
      </p:sp>
    </p:spTree>
  </p:cSld>
  <p:clrMapOvr>
    <a:masterClrMapping/>
  </p:clrMapOvr>
</p:sld>
</file>

<file path=ppt/slides/slide2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0" name="Shape 4000"/>
        <p:cNvGrpSpPr/>
        <p:nvPr/>
      </p:nvGrpSpPr>
      <p:grpSpPr>
        <a:xfrm>
          <a:off x="0" y="0"/>
          <a:ext cx="0" cy="0"/>
          <a:chOff x="0" y="0"/>
          <a:chExt cx="0" cy="0"/>
        </a:xfrm>
      </p:grpSpPr>
      <p:sp>
        <p:nvSpPr>
          <p:cNvPr id="4001" name="Google Shape;4001;p247"/>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Способы контроля качества работы персонала</a:t>
            </a:r>
            <a:endParaRPr sz="3000"/>
          </a:p>
        </p:txBody>
      </p:sp>
      <p:sp>
        <p:nvSpPr>
          <p:cNvPr id="4002" name="Google Shape;4002;p247"/>
          <p:cNvSpPr txBox="1"/>
          <p:nvPr/>
        </p:nvSpPr>
        <p:spPr>
          <a:xfrm>
            <a:off x="258600" y="1631425"/>
            <a:ext cx="8094900" cy="29907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1000"/>
              </a:spcBef>
              <a:spcAft>
                <a:spcPts val="0"/>
              </a:spcAft>
              <a:buNone/>
            </a:pPr>
            <a:r>
              <a:rPr b="1" lang="en">
                <a:solidFill>
                  <a:schemeClr val="dk1"/>
                </a:solidFill>
                <a:latin typeface="Open Sans"/>
                <a:ea typeface="Open Sans"/>
                <a:cs typeface="Open Sans"/>
                <a:sym typeface="Open Sans"/>
              </a:rPr>
              <a:t>6</a:t>
            </a:r>
            <a:r>
              <a:rPr b="1" lang="en">
                <a:solidFill>
                  <a:schemeClr val="dk1"/>
                </a:solidFill>
                <a:latin typeface="Open Sans"/>
                <a:ea typeface="Open Sans"/>
                <a:cs typeface="Open Sans"/>
                <a:sym typeface="Open Sans"/>
              </a:rPr>
              <a:t> способ. </a:t>
            </a:r>
            <a:r>
              <a:rPr b="1" lang="en">
                <a:solidFill>
                  <a:schemeClr val="dk1"/>
                </a:solidFill>
                <a:latin typeface="Open Sans"/>
                <a:ea typeface="Open Sans"/>
                <a:cs typeface="Open Sans"/>
                <a:sym typeface="Open Sans"/>
              </a:rPr>
              <a:t>Отчеты</a:t>
            </a:r>
            <a:r>
              <a:rPr lang="en">
                <a:solidFill>
                  <a:schemeClr val="dk1"/>
                </a:solidFill>
                <a:latin typeface="Open Sans"/>
                <a:ea typeface="Open Sans"/>
                <a:cs typeface="Open Sans"/>
                <a:sym typeface="Open Sans"/>
              </a:rPr>
              <a:t> </a:t>
            </a:r>
            <a:endParaRPr>
              <a:solidFill>
                <a:schemeClr val="dk1"/>
              </a:solidFill>
              <a:latin typeface="Open Sans"/>
              <a:ea typeface="Open Sans"/>
              <a:cs typeface="Open Sans"/>
              <a:sym typeface="Open Sans"/>
            </a:endParaRPr>
          </a:p>
          <a:p>
            <a:pPr indent="449580" lvl="0" marL="0" rtl="0" algn="just">
              <a:lnSpc>
                <a:spcPct val="150000"/>
              </a:lnSpc>
              <a:spcBef>
                <a:spcPts val="400"/>
              </a:spcBef>
              <a:spcAft>
                <a:spcPts val="0"/>
              </a:spcAft>
              <a:buClr>
                <a:schemeClr val="dk1"/>
              </a:buClr>
              <a:buSzPts val="1100"/>
              <a:buFont typeface="Arial"/>
              <a:buNone/>
            </a:pPr>
            <a:r>
              <a:rPr lang="en">
                <a:solidFill>
                  <a:schemeClr val="dk1"/>
                </a:solidFill>
                <a:latin typeface="Open Sans"/>
                <a:ea typeface="Open Sans"/>
                <a:cs typeface="Open Sans"/>
                <a:sym typeface="Open Sans"/>
              </a:rPr>
              <a:t>Отчетность – это обязательная часть работы администратора. Следите за тем, чтобы отчеты сдавались в срок, мотивируйте сотрудников делать это. Отчетность не только дисциплинирует, но и помогает вам контролировать работу.</a:t>
            </a:r>
            <a:endParaRPr>
              <a:solidFill>
                <a:schemeClr val="dk1"/>
              </a:solidFill>
              <a:latin typeface="Open Sans"/>
              <a:ea typeface="Open Sans"/>
              <a:cs typeface="Open Sans"/>
              <a:sym typeface="Open Sans"/>
            </a:endParaRPr>
          </a:p>
          <a:p>
            <a:pPr indent="449580" lvl="0" marL="0" rtl="0" algn="just">
              <a:lnSpc>
                <a:spcPct val="150000"/>
              </a:lnSpc>
              <a:spcBef>
                <a:spcPts val="1000"/>
              </a:spcBef>
              <a:spcAft>
                <a:spcPts val="1000"/>
              </a:spcAft>
              <a:buClr>
                <a:schemeClr val="dk1"/>
              </a:buClr>
              <a:buSzPts val="1100"/>
              <a:buFont typeface="Arial"/>
              <a:buNone/>
            </a:pPr>
            <a:r>
              <a:rPr lang="en">
                <a:solidFill>
                  <a:schemeClr val="dk1"/>
                </a:solidFill>
                <a:latin typeface="Open Sans"/>
                <a:ea typeface="Open Sans"/>
                <a:cs typeface="Open Sans"/>
                <a:sym typeface="Open Sans"/>
              </a:rPr>
              <a:t>Мы разработали форму ежедневной отчетности для администраторов. Вы найдете ее </a:t>
            </a:r>
            <a:r>
              <a:rPr b="1" lang="en">
                <a:solidFill>
                  <a:schemeClr val="dk1"/>
                </a:solidFill>
                <a:latin typeface="Open Sans"/>
                <a:ea typeface="Open Sans"/>
                <a:cs typeface="Open Sans"/>
                <a:sym typeface="Open Sans"/>
              </a:rPr>
              <a:t>в приложении</a:t>
            </a:r>
            <a:r>
              <a:rPr lang="en">
                <a:solidFill>
                  <a:schemeClr val="dk1"/>
                </a:solidFill>
                <a:latin typeface="Open Sans"/>
                <a:ea typeface="Open Sans"/>
                <a:cs typeface="Open Sans"/>
                <a:sym typeface="Open Sans"/>
              </a:rPr>
              <a:t> к блоку.</a:t>
            </a:r>
            <a:endParaRPr b="1">
              <a:solidFill>
                <a:schemeClr val="dk1"/>
              </a:solidFill>
              <a:latin typeface="Open Sans"/>
              <a:ea typeface="Open Sans"/>
              <a:cs typeface="Open Sans"/>
              <a:sym typeface="Open Sans"/>
            </a:endParaRPr>
          </a:p>
        </p:txBody>
      </p:sp>
    </p:spTree>
  </p:cSld>
  <p:clrMapOvr>
    <a:masterClrMapping/>
  </p:clrMapOvr>
</p:sld>
</file>

<file path=ppt/slides/slide2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6" name="Shape 4006"/>
        <p:cNvGrpSpPr/>
        <p:nvPr/>
      </p:nvGrpSpPr>
      <p:grpSpPr>
        <a:xfrm>
          <a:off x="0" y="0"/>
          <a:ext cx="0" cy="0"/>
          <a:chOff x="0" y="0"/>
          <a:chExt cx="0" cy="0"/>
        </a:xfrm>
      </p:grpSpPr>
      <p:sp>
        <p:nvSpPr>
          <p:cNvPr id="4007" name="Google Shape;4007;p248"/>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Инструкции по корректировке работы</a:t>
            </a:r>
            <a:endParaRPr sz="3000"/>
          </a:p>
        </p:txBody>
      </p:sp>
      <p:sp>
        <p:nvSpPr>
          <p:cNvPr id="4008" name="Google Shape;4008;p248"/>
          <p:cNvSpPr txBox="1"/>
          <p:nvPr/>
        </p:nvSpPr>
        <p:spPr>
          <a:xfrm>
            <a:off x="243500" y="1691825"/>
            <a:ext cx="8094900" cy="2990700"/>
          </a:xfrm>
          <a:prstGeom prst="rect">
            <a:avLst/>
          </a:prstGeom>
          <a:noFill/>
          <a:ln>
            <a:noFill/>
          </a:ln>
        </p:spPr>
        <p:txBody>
          <a:bodyPr anchorCtr="0" anchor="ctr" bIns="91425" lIns="91425" spcFirstLastPara="1" rIns="91425" wrap="square" tIns="91425">
            <a:noAutofit/>
          </a:bodyPr>
          <a:lstStyle/>
          <a:p>
            <a:pPr indent="449580"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Очевидно, что мало просто выявить нарушение в процессе работы – за этим должны следовать определенные действия, которые предотвратят появление ошибок и нарушений в дальнейшем.</a:t>
            </a:r>
            <a:endParaRPr sz="1300">
              <a:solidFill>
                <a:schemeClr val="dk1"/>
              </a:solidFill>
              <a:latin typeface="Open Sans"/>
              <a:ea typeface="Open Sans"/>
              <a:cs typeface="Open Sans"/>
              <a:sym typeface="Open Sans"/>
            </a:endParaRPr>
          </a:p>
          <a:p>
            <a:pPr indent="449580" lvl="0" marL="0" rtl="0" algn="just">
              <a:lnSpc>
                <a:spcPct val="150000"/>
              </a:lnSpc>
              <a:spcBef>
                <a:spcPts val="0"/>
              </a:spcBef>
              <a:spcAft>
                <a:spcPts val="0"/>
              </a:spcAft>
              <a:buNone/>
            </a:pPr>
            <a:r>
              <a:t/>
            </a:r>
            <a:endParaRPr sz="1300">
              <a:solidFill>
                <a:schemeClr val="dk1"/>
              </a:solidFill>
              <a:latin typeface="Open Sans"/>
              <a:ea typeface="Open Sans"/>
              <a:cs typeface="Open Sans"/>
              <a:sym typeface="Open Sans"/>
            </a:endParaRPr>
          </a:p>
          <a:p>
            <a:pPr indent="449580"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Стоит понимать, что в зависимости от ситуации и формы нарушения, способы корректировки могут отличаться: </a:t>
            </a:r>
            <a:endParaRPr sz="1300">
              <a:solidFill>
                <a:schemeClr val="dk1"/>
              </a:solidFill>
              <a:latin typeface="Open Sans"/>
              <a:ea typeface="Open Sans"/>
              <a:cs typeface="Open Sans"/>
              <a:sym typeface="Open Sans"/>
            </a:endParaRPr>
          </a:p>
          <a:p>
            <a:pPr indent="-311150" lvl="0" marL="45720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Устная беседа с сотрудниками в виде оперативного собрания с разбором ситуации;</a:t>
            </a:r>
            <a:endParaRPr sz="1300">
              <a:solidFill>
                <a:schemeClr val="dk1"/>
              </a:solidFill>
              <a:latin typeface="Open Sans"/>
              <a:ea typeface="Open Sans"/>
              <a:cs typeface="Open Sans"/>
              <a:sym typeface="Open Sans"/>
            </a:endParaRPr>
          </a:p>
          <a:p>
            <a:pPr indent="-311150" lvl="0" marL="45720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Повторное обучение и аттестация;</a:t>
            </a:r>
            <a:endParaRPr sz="1300">
              <a:solidFill>
                <a:schemeClr val="dk1"/>
              </a:solidFill>
              <a:latin typeface="Open Sans"/>
              <a:ea typeface="Open Sans"/>
              <a:cs typeface="Open Sans"/>
              <a:sym typeface="Open Sans"/>
            </a:endParaRPr>
          </a:p>
          <a:p>
            <a:pPr indent="-311150" lvl="0" marL="45720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Штрафные санкции;</a:t>
            </a:r>
            <a:endParaRPr sz="1300">
              <a:solidFill>
                <a:schemeClr val="dk1"/>
              </a:solidFill>
              <a:latin typeface="Open Sans"/>
              <a:ea typeface="Open Sans"/>
              <a:cs typeface="Open Sans"/>
              <a:sym typeface="Open Sans"/>
            </a:endParaRPr>
          </a:p>
          <a:p>
            <a:pPr indent="-311150" lvl="0" marL="457200" rtl="0" algn="just">
              <a:lnSpc>
                <a:spcPct val="150000"/>
              </a:lnSpc>
              <a:spcBef>
                <a:spcPts val="0"/>
              </a:spcBef>
              <a:spcAft>
                <a:spcPts val="0"/>
              </a:spcAft>
              <a:buClr>
                <a:schemeClr val="dk1"/>
              </a:buClr>
              <a:buSzPts val="1300"/>
              <a:buFont typeface="Open Sans"/>
              <a:buChar char="●"/>
            </a:pPr>
            <a:r>
              <a:rPr lang="en" sz="1300">
                <a:solidFill>
                  <a:schemeClr val="dk1"/>
                </a:solidFill>
                <a:latin typeface="Open Sans"/>
                <a:ea typeface="Open Sans"/>
                <a:cs typeface="Open Sans"/>
                <a:sym typeface="Open Sans"/>
              </a:rPr>
              <a:t>Увольнение.</a:t>
            </a:r>
            <a:endParaRPr b="1" sz="1300">
              <a:solidFill>
                <a:schemeClr val="dk1"/>
              </a:solidFill>
              <a:latin typeface="Open Sans"/>
              <a:ea typeface="Open Sans"/>
              <a:cs typeface="Open Sans"/>
              <a:sym typeface="Open Sans"/>
            </a:endParaRPr>
          </a:p>
        </p:txBody>
      </p:sp>
    </p:spTree>
  </p:cSld>
  <p:clrMapOvr>
    <a:masterClrMapping/>
  </p:clrMapOvr>
</p:sld>
</file>

<file path=ppt/slides/slide2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2" name="Shape 4012"/>
        <p:cNvGrpSpPr/>
        <p:nvPr/>
      </p:nvGrpSpPr>
      <p:grpSpPr>
        <a:xfrm>
          <a:off x="0" y="0"/>
          <a:ext cx="0" cy="0"/>
          <a:chOff x="0" y="0"/>
          <a:chExt cx="0" cy="0"/>
        </a:xfrm>
      </p:grpSpPr>
      <p:sp>
        <p:nvSpPr>
          <p:cNvPr id="4013" name="Google Shape;4013;p249"/>
          <p:cNvSpPr txBox="1"/>
          <p:nvPr>
            <p:ph type="title"/>
          </p:nvPr>
        </p:nvSpPr>
        <p:spPr>
          <a:xfrm>
            <a:off x="205750" y="452200"/>
            <a:ext cx="656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Инструкции по корректировке работы</a:t>
            </a:r>
            <a:endParaRPr sz="3000"/>
          </a:p>
        </p:txBody>
      </p:sp>
      <p:sp>
        <p:nvSpPr>
          <p:cNvPr id="4014" name="Google Shape;4014;p249"/>
          <p:cNvSpPr txBox="1"/>
          <p:nvPr/>
        </p:nvSpPr>
        <p:spPr>
          <a:xfrm>
            <a:off x="243500" y="1691825"/>
            <a:ext cx="8094900" cy="2990700"/>
          </a:xfrm>
          <a:prstGeom prst="rect">
            <a:avLst/>
          </a:prstGeom>
          <a:noFill/>
          <a:ln>
            <a:noFill/>
          </a:ln>
        </p:spPr>
        <p:txBody>
          <a:bodyPr anchorCtr="0" anchor="ctr" bIns="91425" lIns="91425" spcFirstLastPara="1" rIns="91425" wrap="square" tIns="91425">
            <a:noAutofit/>
          </a:bodyPr>
          <a:lstStyle/>
          <a:p>
            <a:pPr indent="45720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В любом случае ваша главная задача – устранить выявленные проблемы, улучшить качество работы и сделать все возможное, чтобы ошибки не повторялись.</a:t>
            </a:r>
            <a:endParaRPr>
              <a:solidFill>
                <a:schemeClr val="dk1"/>
              </a:solidFill>
              <a:latin typeface="Open Sans"/>
              <a:ea typeface="Open Sans"/>
              <a:cs typeface="Open Sans"/>
              <a:sym typeface="Open Sans"/>
            </a:endParaRPr>
          </a:p>
          <a:p>
            <a:pPr indent="457200" lvl="0" marL="0" rtl="0" algn="just">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457200" lvl="0" marL="0" rtl="0" algn="just">
              <a:lnSpc>
                <a:spcPct val="150000"/>
              </a:lnSpc>
              <a:spcBef>
                <a:spcPts val="0"/>
              </a:spcBef>
              <a:spcAft>
                <a:spcPts val="0"/>
              </a:spcAft>
              <a:buNone/>
            </a:pPr>
            <a:r>
              <a:rPr i="1" lang="en">
                <a:solidFill>
                  <a:schemeClr val="dk1"/>
                </a:solidFill>
                <a:latin typeface="Open Sans"/>
                <a:ea typeface="Open Sans"/>
                <a:cs typeface="Open Sans"/>
                <a:sym typeface="Open Sans"/>
              </a:rPr>
              <a:t>Ваши сотрудники должны понимать, что любая проверка – это возможность для них не только показать себя с лучшей стороны, но и исправить свои ошибки и работать лучше и эффективнее.</a:t>
            </a:r>
            <a:endParaRPr i="1">
              <a:solidFill>
                <a:schemeClr val="dk1"/>
              </a:solidFill>
              <a:latin typeface="Open Sans"/>
              <a:ea typeface="Open Sans"/>
              <a:cs typeface="Open Sans"/>
              <a:sym typeface="Open Sans"/>
            </a:endParaRPr>
          </a:p>
          <a:p>
            <a:pPr indent="457200" lvl="0" marL="0" rtl="0" algn="just">
              <a:lnSpc>
                <a:spcPct val="150000"/>
              </a:lnSpc>
              <a:spcBef>
                <a:spcPts val="0"/>
              </a:spcBef>
              <a:spcAft>
                <a:spcPts val="0"/>
              </a:spcAft>
              <a:buNone/>
            </a:pPr>
            <a:r>
              <a:t/>
            </a:r>
            <a:endParaRPr i="1">
              <a:solidFill>
                <a:schemeClr val="dk1"/>
              </a:solidFill>
              <a:latin typeface="Open Sans"/>
              <a:ea typeface="Open Sans"/>
              <a:cs typeface="Open Sans"/>
              <a:sym typeface="Open Sans"/>
            </a:endParaRPr>
          </a:p>
          <a:p>
            <a:pPr indent="457200" lvl="0" marL="0" rtl="0" algn="just">
              <a:lnSpc>
                <a:spcPct val="150000"/>
              </a:lnSpc>
              <a:spcBef>
                <a:spcPts val="0"/>
              </a:spcBef>
              <a:spcAft>
                <a:spcPts val="0"/>
              </a:spcAft>
              <a:buNone/>
            </a:pPr>
            <a:r>
              <a:rPr lang="en">
                <a:solidFill>
                  <a:schemeClr val="dk1"/>
                </a:solidFill>
                <a:latin typeface="Open Sans"/>
                <a:ea typeface="Open Sans"/>
                <a:cs typeface="Open Sans"/>
                <a:sym typeface="Open Sans"/>
              </a:rPr>
              <a:t>Более подробная информация о штрафных санкциях описана в блоке «Персонал».</a:t>
            </a:r>
            <a:endParaRPr>
              <a:solidFill>
                <a:schemeClr val="dk1"/>
              </a:solidFill>
              <a:latin typeface="Open Sans"/>
              <a:ea typeface="Open Sans"/>
              <a:cs typeface="Open Sans"/>
              <a:sym typeface="Open Sans"/>
            </a:endParaRPr>
          </a:p>
          <a:p>
            <a:pPr indent="0" lvl="0" marL="0" rtl="0" algn="just">
              <a:lnSpc>
                <a:spcPct val="150000"/>
              </a:lnSpc>
              <a:spcBef>
                <a:spcPts val="100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2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8" name="Shape 4018"/>
        <p:cNvGrpSpPr/>
        <p:nvPr/>
      </p:nvGrpSpPr>
      <p:grpSpPr>
        <a:xfrm>
          <a:off x="0" y="0"/>
          <a:ext cx="0" cy="0"/>
          <a:chOff x="0" y="0"/>
          <a:chExt cx="0" cy="0"/>
        </a:xfrm>
      </p:grpSpPr>
      <p:pic>
        <p:nvPicPr>
          <p:cNvPr id="4019" name="Google Shape;4019;p250"/>
          <p:cNvPicPr preferRelativeResize="0"/>
          <p:nvPr/>
        </p:nvPicPr>
        <p:blipFill rotWithShape="1">
          <a:blip r:embed="rId3">
            <a:alphaModFix/>
          </a:blip>
          <a:srcRect b="0" l="38974" r="10005" t="0"/>
          <a:stretch/>
        </p:blipFill>
        <p:spPr>
          <a:xfrm>
            <a:off x="5015500" y="0"/>
            <a:ext cx="4058583" cy="5301800"/>
          </a:xfrm>
          <a:prstGeom prst="rect">
            <a:avLst/>
          </a:prstGeom>
          <a:noFill/>
          <a:ln>
            <a:noFill/>
          </a:ln>
        </p:spPr>
      </p:pic>
      <p:sp>
        <p:nvSpPr>
          <p:cNvPr id="4020" name="Google Shape;4020;p250"/>
          <p:cNvSpPr/>
          <p:nvPr/>
        </p:nvSpPr>
        <p:spPr>
          <a:xfrm>
            <a:off x="-402275" y="321175"/>
            <a:ext cx="9265800" cy="4575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50"/>
          <p:cNvSpPr txBox="1"/>
          <p:nvPr>
            <p:ph type="title"/>
          </p:nvPr>
        </p:nvSpPr>
        <p:spPr>
          <a:xfrm>
            <a:off x="415200" y="650400"/>
            <a:ext cx="4191900" cy="77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Спасибо за внимание!</a:t>
            </a:r>
            <a:endParaRPr sz="2700"/>
          </a:p>
          <a:p>
            <a:pPr indent="0" lvl="0" marL="0" rtl="0" algn="l">
              <a:spcBef>
                <a:spcPts val="0"/>
              </a:spcBef>
              <a:spcAft>
                <a:spcPts val="0"/>
              </a:spcAft>
              <a:buNone/>
            </a:pPr>
            <a:r>
              <a:t/>
            </a:r>
            <a:endParaRPr sz="2700"/>
          </a:p>
          <a:p>
            <a:pPr indent="0" lvl="0" marL="0" rtl="0" algn="l">
              <a:spcBef>
                <a:spcPts val="0"/>
              </a:spcBef>
              <a:spcAft>
                <a:spcPts val="0"/>
              </a:spcAft>
              <a:buNone/>
            </a:pPr>
            <a:r>
              <a:rPr lang="en" sz="2700"/>
              <a:t>Теперь вы готовы к запуску своего барбершопа!</a:t>
            </a:r>
            <a:endParaRPr sz="2700"/>
          </a:p>
        </p:txBody>
      </p:sp>
      <p:sp>
        <p:nvSpPr>
          <p:cNvPr id="4022" name="Google Shape;4022;p250"/>
          <p:cNvSpPr txBox="1"/>
          <p:nvPr>
            <p:ph idx="1" type="subTitle"/>
          </p:nvPr>
        </p:nvSpPr>
        <p:spPr>
          <a:xfrm>
            <a:off x="415200" y="2989400"/>
            <a:ext cx="3969600" cy="1155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Если вы не нашли ответ на свой вопрос - вы можете обращаться к своему персональному менеджеру.</a:t>
            </a:r>
            <a:br>
              <a:rPr lang="en"/>
            </a:br>
            <a:endParaRPr/>
          </a:p>
          <a:p>
            <a:pPr indent="0" lvl="0" marL="0" rtl="0" algn="l">
              <a:lnSpc>
                <a:spcPct val="115000"/>
              </a:lnSpc>
              <a:spcBef>
                <a:spcPts val="0"/>
              </a:spcBef>
              <a:spcAft>
                <a:spcPts val="0"/>
              </a:spcAft>
              <a:buNone/>
            </a:pPr>
            <a:r>
              <a:rPr lang="en"/>
              <a:t>Контакты вы можете найти в начале Бизнес бука!</a:t>
            </a:r>
            <a:endParaRPr/>
          </a:p>
        </p:txBody>
      </p:sp>
      <p:sp>
        <p:nvSpPr>
          <p:cNvPr id="4023" name="Google Shape;4023;p250"/>
          <p:cNvSpPr/>
          <p:nvPr/>
        </p:nvSpPr>
        <p:spPr>
          <a:xfrm>
            <a:off x="4572000" y="1462125"/>
            <a:ext cx="548100" cy="2219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4" name="Google Shape;4024;p250"/>
          <p:cNvGrpSpPr/>
          <p:nvPr/>
        </p:nvGrpSpPr>
        <p:grpSpPr>
          <a:xfrm>
            <a:off x="8784736" y="1478060"/>
            <a:ext cx="312682" cy="2193963"/>
            <a:chOff x="8954936" y="1478060"/>
            <a:chExt cx="312682" cy="2193963"/>
          </a:xfrm>
        </p:grpSpPr>
        <p:sp>
          <p:nvSpPr>
            <p:cNvPr id="4025" name="Google Shape;4025;p250"/>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50"/>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50"/>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50"/>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50"/>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50"/>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50"/>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250"/>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250"/>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50"/>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250"/>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50"/>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50"/>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250"/>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50"/>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250"/>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50"/>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50"/>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50"/>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50"/>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50"/>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50"/>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50"/>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50"/>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50"/>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50"/>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50"/>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50"/>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50"/>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50"/>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5" name="Google Shape;4055;p250"/>
          <p:cNvSpPr/>
          <p:nvPr/>
        </p:nvSpPr>
        <p:spPr>
          <a:xfrm flipH="1">
            <a:off x="8954936" y="5256900"/>
            <a:ext cx="312682" cy="44899"/>
          </a:xfrm>
          <a:custGeom>
            <a:rect b="b" l="l" r="r" t="t"/>
            <a:pathLst>
              <a:path extrusionOk="0" fill="none" h="1004" w="6992">
                <a:moveTo>
                  <a:pt x="1" y="912"/>
                </a:moveTo>
                <a:cubicBezTo>
                  <a:pt x="639" y="1004"/>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2" name="Shape 1772"/>
        <p:cNvGrpSpPr/>
        <p:nvPr/>
      </p:nvGrpSpPr>
      <p:grpSpPr>
        <a:xfrm>
          <a:off x="0" y="0"/>
          <a:ext cx="0" cy="0"/>
          <a:chOff x="0" y="0"/>
          <a:chExt cx="0" cy="0"/>
        </a:xfrm>
      </p:grpSpPr>
      <p:sp>
        <p:nvSpPr>
          <p:cNvPr id="1773" name="Google Shape;1773;p55"/>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Регистрация ИП</a:t>
            </a:r>
            <a:endParaRPr/>
          </a:p>
        </p:txBody>
      </p:sp>
      <p:grpSp>
        <p:nvGrpSpPr>
          <p:cNvPr id="1774" name="Google Shape;1774;p55"/>
          <p:cNvGrpSpPr/>
          <p:nvPr/>
        </p:nvGrpSpPr>
        <p:grpSpPr>
          <a:xfrm>
            <a:off x="719988" y="2114550"/>
            <a:ext cx="1629000" cy="812850"/>
            <a:chOff x="719988" y="2114550"/>
            <a:chExt cx="1629000" cy="812850"/>
          </a:xfrm>
        </p:grpSpPr>
        <p:sp>
          <p:nvSpPr>
            <p:cNvPr id="1775" name="Google Shape;1775;p55"/>
            <p:cNvSpPr/>
            <p:nvPr/>
          </p:nvSpPr>
          <p:spPr>
            <a:xfrm>
              <a:off x="719988" y="2260200"/>
              <a:ext cx="1629000" cy="667200"/>
            </a:xfrm>
            <a:prstGeom prst="homePlate">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719988" y="2114550"/>
              <a:ext cx="1629000" cy="667200"/>
            </a:xfrm>
            <a:prstGeom prst="homePlate">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55"/>
          <p:cNvGrpSpPr/>
          <p:nvPr/>
        </p:nvGrpSpPr>
        <p:grpSpPr>
          <a:xfrm>
            <a:off x="2349000" y="2128050"/>
            <a:ext cx="1629000" cy="812850"/>
            <a:chOff x="2349000" y="2128050"/>
            <a:chExt cx="1629000" cy="812850"/>
          </a:xfrm>
        </p:grpSpPr>
        <p:sp>
          <p:nvSpPr>
            <p:cNvPr id="1778" name="Google Shape;1778;p55"/>
            <p:cNvSpPr/>
            <p:nvPr/>
          </p:nvSpPr>
          <p:spPr>
            <a:xfrm>
              <a:off x="2349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2349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55"/>
          <p:cNvGrpSpPr/>
          <p:nvPr/>
        </p:nvGrpSpPr>
        <p:grpSpPr>
          <a:xfrm>
            <a:off x="3978000" y="2128050"/>
            <a:ext cx="1629000" cy="812850"/>
            <a:chOff x="3978000" y="2128050"/>
            <a:chExt cx="1629000" cy="812850"/>
          </a:xfrm>
        </p:grpSpPr>
        <p:sp>
          <p:nvSpPr>
            <p:cNvPr id="1781" name="Google Shape;1781;p55"/>
            <p:cNvSpPr/>
            <p:nvPr/>
          </p:nvSpPr>
          <p:spPr>
            <a:xfrm>
              <a:off x="3978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3978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55"/>
          <p:cNvGrpSpPr/>
          <p:nvPr/>
        </p:nvGrpSpPr>
        <p:grpSpPr>
          <a:xfrm>
            <a:off x="5607000" y="2128050"/>
            <a:ext cx="1629000" cy="812850"/>
            <a:chOff x="5607000" y="2128050"/>
            <a:chExt cx="1629000" cy="812850"/>
          </a:xfrm>
        </p:grpSpPr>
        <p:sp>
          <p:nvSpPr>
            <p:cNvPr id="1784" name="Google Shape;1784;p55"/>
            <p:cNvSpPr/>
            <p:nvPr/>
          </p:nvSpPr>
          <p:spPr>
            <a:xfrm>
              <a:off x="5607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5607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6" name="Google Shape;1786;p55"/>
          <p:cNvSpPr txBox="1"/>
          <p:nvPr/>
        </p:nvSpPr>
        <p:spPr>
          <a:xfrm>
            <a:off x="12297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1</a:t>
            </a:r>
            <a:endParaRPr b="1">
              <a:solidFill>
                <a:schemeClr val="dk1"/>
              </a:solidFill>
              <a:latin typeface="Open Sans"/>
              <a:ea typeface="Open Sans"/>
              <a:cs typeface="Open Sans"/>
              <a:sym typeface="Open Sans"/>
            </a:endParaRPr>
          </a:p>
        </p:txBody>
      </p:sp>
      <p:sp>
        <p:nvSpPr>
          <p:cNvPr id="1787" name="Google Shape;1787;p55"/>
          <p:cNvSpPr txBox="1"/>
          <p:nvPr/>
        </p:nvSpPr>
        <p:spPr>
          <a:xfrm>
            <a:off x="28587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2</a:t>
            </a:r>
            <a:endParaRPr b="1">
              <a:solidFill>
                <a:schemeClr val="dk1"/>
              </a:solidFill>
              <a:latin typeface="Open Sans"/>
              <a:ea typeface="Open Sans"/>
              <a:cs typeface="Open Sans"/>
              <a:sym typeface="Open Sans"/>
            </a:endParaRPr>
          </a:p>
        </p:txBody>
      </p:sp>
      <p:sp>
        <p:nvSpPr>
          <p:cNvPr id="1788" name="Google Shape;1788;p55"/>
          <p:cNvSpPr txBox="1"/>
          <p:nvPr/>
        </p:nvSpPr>
        <p:spPr>
          <a:xfrm>
            <a:off x="44877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3</a:t>
            </a:r>
            <a:endParaRPr b="1">
              <a:solidFill>
                <a:schemeClr val="dk1"/>
              </a:solidFill>
              <a:latin typeface="Open Sans"/>
              <a:ea typeface="Open Sans"/>
              <a:cs typeface="Open Sans"/>
              <a:sym typeface="Open Sans"/>
            </a:endParaRPr>
          </a:p>
        </p:txBody>
      </p:sp>
      <p:sp>
        <p:nvSpPr>
          <p:cNvPr id="1789" name="Google Shape;1789;p55"/>
          <p:cNvSpPr txBox="1"/>
          <p:nvPr/>
        </p:nvSpPr>
        <p:spPr>
          <a:xfrm>
            <a:off x="6116700" y="2318700"/>
            <a:ext cx="7401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4</a:t>
            </a:r>
            <a:endParaRPr b="1">
              <a:solidFill>
                <a:schemeClr val="dk1"/>
              </a:solidFill>
              <a:latin typeface="Open Sans"/>
              <a:ea typeface="Open Sans"/>
              <a:cs typeface="Open Sans"/>
              <a:sym typeface="Open Sans"/>
            </a:endParaRPr>
          </a:p>
        </p:txBody>
      </p:sp>
      <p:sp>
        <p:nvSpPr>
          <p:cNvPr id="1790" name="Google Shape;1790;p55"/>
          <p:cNvSpPr txBox="1"/>
          <p:nvPr/>
        </p:nvSpPr>
        <p:spPr>
          <a:xfrm>
            <a:off x="720000" y="3125975"/>
            <a:ext cx="1322100" cy="370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Black"/>
                <a:ea typeface="Raleway Black"/>
                <a:cs typeface="Raleway Black"/>
                <a:sym typeface="Raleway Black"/>
              </a:rPr>
              <a:t>Заявка</a:t>
            </a:r>
            <a:endParaRPr sz="1600">
              <a:solidFill>
                <a:schemeClr val="dk1"/>
              </a:solidFill>
              <a:latin typeface="Raleway Black"/>
              <a:ea typeface="Raleway Black"/>
              <a:cs typeface="Raleway Black"/>
              <a:sym typeface="Raleway Black"/>
            </a:endParaRPr>
          </a:p>
        </p:txBody>
      </p:sp>
      <p:sp>
        <p:nvSpPr>
          <p:cNvPr id="1791" name="Google Shape;1791;p55"/>
          <p:cNvSpPr txBox="1"/>
          <p:nvPr/>
        </p:nvSpPr>
        <p:spPr>
          <a:xfrm>
            <a:off x="720000" y="3520675"/>
            <a:ext cx="1629000" cy="66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5"/>
                </a:solidFill>
                <a:latin typeface="Open Sans"/>
                <a:ea typeface="Open Sans"/>
                <a:cs typeface="Open Sans"/>
                <a:sym typeface="Open Sans"/>
              </a:rPr>
              <a:t>Оставляете заявку в банке-партнере</a:t>
            </a:r>
            <a:endParaRPr sz="1200">
              <a:solidFill>
                <a:schemeClr val="accent5"/>
              </a:solidFill>
              <a:latin typeface="Open Sans"/>
              <a:ea typeface="Open Sans"/>
              <a:cs typeface="Open Sans"/>
              <a:sym typeface="Open Sans"/>
            </a:endParaRPr>
          </a:p>
        </p:txBody>
      </p:sp>
      <p:sp>
        <p:nvSpPr>
          <p:cNvPr id="1792" name="Google Shape;1792;p55"/>
          <p:cNvSpPr txBox="1"/>
          <p:nvPr/>
        </p:nvSpPr>
        <p:spPr>
          <a:xfrm>
            <a:off x="2353625" y="3520675"/>
            <a:ext cx="1322100" cy="66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5"/>
                </a:solidFill>
                <a:latin typeface="Open Sans"/>
                <a:ea typeface="Open Sans"/>
                <a:cs typeface="Open Sans"/>
                <a:sym typeface="Open Sans"/>
              </a:rPr>
              <a:t>Собираете и подаете документы</a:t>
            </a:r>
            <a:endParaRPr sz="1200">
              <a:solidFill>
                <a:schemeClr val="accent5"/>
              </a:solidFill>
              <a:latin typeface="Open Sans"/>
              <a:ea typeface="Open Sans"/>
              <a:cs typeface="Open Sans"/>
              <a:sym typeface="Open Sans"/>
            </a:endParaRPr>
          </a:p>
        </p:txBody>
      </p:sp>
      <p:sp>
        <p:nvSpPr>
          <p:cNvPr id="1793" name="Google Shape;1793;p55"/>
          <p:cNvSpPr txBox="1"/>
          <p:nvPr/>
        </p:nvSpPr>
        <p:spPr>
          <a:xfrm>
            <a:off x="5620875" y="3520675"/>
            <a:ext cx="1759500" cy="66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5"/>
                </a:solidFill>
                <a:latin typeface="Open Sans"/>
                <a:ea typeface="Open Sans"/>
                <a:cs typeface="Open Sans"/>
                <a:sym typeface="Open Sans"/>
              </a:rPr>
              <a:t>Банк открывает вам расчетный счет</a:t>
            </a:r>
            <a:endParaRPr sz="1200">
              <a:solidFill>
                <a:schemeClr val="accent5"/>
              </a:solidFill>
              <a:latin typeface="Open Sans"/>
              <a:ea typeface="Open Sans"/>
              <a:cs typeface="Open Sans"/>
              <a:sym typeface="Open Sans"/>
            </a:endParaRPr>
          </a:p>
        </p:txBody>
      </p:sp>
      <p:sp>
        <p:nvSpPr>
          <p:cNvPr id="1794" name="Google Shape;1794;p55"/>
          <p:cNvSpPr txBox="1"/>
          <p:nvPr/>
        </p:nvSpPr>
        <p:spPr>
          <a:xfrm>
            <a:off x="3987250" y="3520675"/>
            <a:ext cx="1322100" cy="66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5"/>
                </a:solidFill>
                <a:latin typeface="Open Sans"/>
                <a:ea typeface="Open Sans"/>
                <a:cs typeface="Open Sans"/>
                <a:sym typeface="Open Sans"/>
              </a:rPr>
              <a:t>Становитесь на учет и п</a:t>
            </a:r>
            <a:r>
              <a:rPr lang="en" sz="1200">
                <a:solidFill>
                  <a:schemeClr val="accent5"/>
                </a:solidFill>
                <a:latin typeface="Open Sans"/>
                <a:ea typeface="Open Sans"/>
                <a:cs typeface="Open Sans"/>
                <a:sym typeface="Open Sans"/>
              </a:rPr>
              <a:t>олучаете ОГРНИП </a:t>
            </a:r>
            <a:endParaRPr sz="1200">
              <a:solidFill>
                <a:schemeClr val="accent5"/>
              </a:solidFill>
              <a:latin typeface="Open Sans"/>
              <a:ea typeface="Open Sans"/>
              <a:cs typeface="Open Sans"/>
              <a:sym typeface="Open Sans"/>
            </a:endParaRPr>
          </a:p>
        </p:txBody>
      </p:sp>
      <p:sp>
        <p:nvSpPr>
          <p:cNvPr id="1795" name="Google Shape;1795;p55"/>
          <p:cNvSpPr txBox="1"/>
          <p:nvPr/>
        </p:nvSpPr>
        <p:spPr>
          <a:xfrm>
            <a:off x="2353625" y="3125975"/>
            <a:ext cx="1499100" cy="370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Black"/>
                <a:ea typeface="Raleway Black"/>
                <a:cs typeface="Raleway Black"/>
                <a:sym typeface="Raleway Black"/>
              </a:rPr>
              <a:t>Документы</a:t>
            </a:r>
            <a:endParaRPr sz="1600">
              <a:solidFill>
                <a:schemeClr val="dk1"/>
              </a:solidFill>
              <a:latin typeface="Raleway Black"/>
              <a:ea typeface="Raleway Black"/>
              <a:cs typeface="Raleway Black"/>
              <a:sym typeface="Raleway Black"/>
            </a:endParaRPr>
          </a:p>
        </p:txBody>
      </p:sp>
      <p:sp>
        <p:nvSpPr>
          <p:cNvPr id="1796" name="Google Shape;1796;p55"/>
          <p:cNvSpPr txBox="1"/>
          <p:nvPr/>
        </p:nvSpPr>
        <p:spPr>
          <a:xfrm>
            <a:off x="3987250" y="3125975"/>
            <a:ext cx="1698300" cy="370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Black"/>
                <a:ea typeface="Raleway Black"/>
                <a:cs typeface="Raleway Black"/>
                <a:sym typeface="Raleway Black"/>
              </a:rPr>
              <a:t>Регистрация</a:t>
            </a:r>
            <a:endParaRPr sz="1600">
              <a:solidFill>
                <a:schemeClr val="dk1"/>
              </a:solidFill>
              <a:latin typeface="Raleway Black"/>
              <a:ea typeface="Raleway Black"/>
              <a:cs typeface="Raleway Black"/>
              <a:sym typeface="Raleway Black"/>
            </a:endParaRPr>
          </a:p>
        </p:txBody>
      </p:sp>
      <p:sp>
        <p:nvSpPr>
          <p:cNvPr id="1797" name="Google Shape;1797;p55"/>
          <p:cNvSpPr txBox="1"/>
          <p:nvPr/>
        </p:nvSpPr>
        <p:spPr>
          <a:xfrm>
            <a:off x="5620875" y="3125975"/>
            <a:ext cx="1322100" cy="37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Black"/>
                <a:ea typeface="Raleway Black"/>
                <a:cs typeface="Raleway Black"/>
                <a:sym typeface="Raleway Black"/>
              </a:rPr>
              <a:t>Расчетный счет</a:t>
            </a:r>
            <a:endParaRPr sz="1600">
              <a:solidFill>
                <a:schemeClr val="dk1"/>
              </a:solidFill>
              <a:latin typeface="Raleway Black"/>
              <a:ea typeface="Raleway Black"/>
              <a:cs typeface="Raleway Black"/>
              <a:sym typeface="Raleway Black"/>
            </a:endParaRPr>
          </a:p>
        </p:txBody>
      </p:sp>
      <p:sp>
        <p:nvSpPr>
          <p:cNvPr id="1798" name="Google Shape;1798;p55"/>
          <p:cNvSpPr txBox="1"/>
          <p:nvPr/>
        </p:nvSpPr>
        <p:spPr>
          <a:xfrm>
            <a:off x="720000" y="1087550"/>
            <a:ext cx="720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SemiBold"/>
                <a:ea typeface="Raleway SemiBold"/>
                <a:cs typeface="Raleway SemiBold"/>
                <a:sym typeface="Raleway SemiBold"/>
              </a:rPr>
              <a:t>Этапы открытия (все очень просто)</a:t>
            </a:r>
            <a:endParaRPr>
              <a:latin typeface="Raleway SemiBold"/>
              <a:ea typeface="Raleway SemiBold"/>
              <a:cs typeface="Raleway SemiBold"/>
              <a:sym typeface="Raleway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2" name="Shape 1802"/>
        <p:cNvGrpSpPr/>
        <p:nvPr/>
      </p:nvGrpSpPr>
      <p:grpSpPr>
        <a:xfrm>
          <a:off x="0" y="0"/>
          <a:ext cx="0" cy="0"/>
          <a:chOff x="0" y="0"/>
          <a:chExt cx="0" cy="0"/>
        </a:xfrm>
      </p:grpSpPr>
      <p:sp>
        <p:nvSpPr>
          <p:cNvPr id="1803" name="Google Shape;1803;p56"/>
          <p:cNvSpPr txBox="1"/>
          <p:nvPr>
            <p:ph idx="1" type="subTitle"/>
          </p:nvPr>
        </p:nvSpPr>
        <p:spPr>
          <a:xfrm>
            <a:off x="599250" y="1450150"/>
            <a:ext cx="6988800" cy="3100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t>Мы работаем с банком Точка и рекомендуем производить открытие ИП с помощью </a:t>
            </a:r>
            <a:r>
              <a:rPr b="1" lang="en" sz="1300"/>
              <a:t>сотрудников</a:t>
            </a:r>
            <a:r>
              <a:rPr b="1" lang="en" sz="1300"/>
              <a:t> банка. Это упростит для вас все процессы.</a:t>
            </a:r>
            <a:endParaRPr b="1" sz="1300"/>
          </a:p>
          <a:p>
            <a:pPr indent="0" lvl="0" marL="0" rtl="0" algn="l">
              <a:lnSpc>
                <a:spcPct val="150000"/>
              </a:lnSpc>
              <a:spcBef>
                <a:spcPts val="0"/>
              </a:spcBef>
              <a:spcAft>
                <a:spcPts val="0"/>
              </a:spcAft>
              <a:buNone/>
            </a:pPr>
            <a:r>
              <a:t/>
            </a:r>
            <a:endParaRPr b="1" sz="1300"/>
          </a:p>
          <a:p>
            <a:pPr indent="0" lvl="0" marL="0" rtl="0" algn="l">
              <a:lnSpc>
                <a:spcPct val="115000"/>
              </a:lnSpc>
              <a:spcBef>
                <a:spcPts val="0"/>
              </a:spcBef>
              <a:spcAft>
                <a:spcPts val="0"/>
              </a:spcAft>
              <a:buNone/>
            </a:pPr>
            <a:r>
              <a:rPr lang="en" sz="1300"/>
              <a:t>1. </a:t>
            </a:r>
            <a:r>
              <a:rPr b="1" lang="en" sz="1300"/>
              <a:t>Оставьте заявку по ссылке: </a:t>
            </a:r>
            <a:r>
              <a:rPr b="1" lang="en" sz="1300" u="sng">
                <a:solidFill>
                  <a:schemeClr val="hlink"/>
                </a:solidFill>
                <a:hlinkClick r:id="rId3"/>
              </a:rPr>
              <a:t>Банк Точка открыть ИП</a:t>
            </a:r>
            <a:endParaRPr sz="1300"/>
          </a:p>
          <a:p>
            <a:pPr indent="0" lvl="0" marL="0" rtl="0" algn="l">
              <a:lnSpc>
                <a:spcPct val="115000"/>
              </a:lnSpc>
              <a:spcBef>
                <a:spcPts val="1000"/>
              </a:spcBef>
              <a:spcAft>
                <a:spcPts val="0"/>
              </a:spcAft>
              <a:buNone/>
            </a:pPr>
            <a:r>
              <a:rPr lang="en" sz="1300"/>
              <a:t>2. Подготовьте документы (</a:t>
            </a:r>
            <a:r>
              <a:rPr b="1" lang="en" sz="1300"/>
              <a:t>скан паспорта, скан СНИЛС, </a:t>
            </a:r>
            <a:r>
              <a:rPr lang="en" sz="1300"/>
              <a:t>скан ИНН, если есть)</a:t>
            </a:r>
            <a:endParaRPr sz="1300"/>
          </a:p>
          <a:p>
            <a:pPr indent="0" lvl="0" marL="0" rtl="0" algn="l">
              <a:lnSpc>
                <a:spcPct val="115000"/>
              </a:lnSpc>
              <a:spcBef>
                <a:spcPts val="1000"/>
              </a:spcBef>
              <a:spcAft>
                <a:spcPts val="0"/>
              </a:spcAft>
              <a:buNone/>
            </a:pPr>
            <a:r>
              <a:rPr lang="en" sz="1300"/>
              <a:t>3. Ваш основной вид деятельности </a:t>
            </a:r>
            <a:r>
              <a:rPr b="1" lang="en" sz="1300"/>
              <a:t>(ОКВЭД): 96.02 </a:t>
            </a:r>
            <a:br>
              <a:rPr lang="en" sz="1300"/>
            </a:br>
            <a:r>
              <a:rPr lang="en" sz="1300"/>
              <a:t>(Предоставление услуг парикмахерскими и салонами красоты)</a:t>
            </a:r>
            <a:endParaRPr sz="1300"/>
          </a:p>
          <a:p>
            <a:pPr indent="0" lvl="0" marL="0" rtl="0" algn="l">
              <a:lnSpc>
                <a:spcPct val="115000"/>
              </a:lnSpc>
              <a:spcBef>
                <a:spcPts val="0"/>
              </a:spcBef>
              <a:spcAft>
                <a:spcPts val="0"/>
              </a:spcAft>
              <a:buNone/>
            </a:pPr>
            <a:r>
              <a:rPr lang="en" sz="1300"/>
              <a:t>Также вы можете выбрать дополнительные ОКВЭД по желанию.</a:t>
            </a:r>
            <a:endParaRPr sz="1300"/>
          </a:p>
          <a:p>
            <a:pPr indent="0" lvl="0" marL="0" rtl="0" algn="l">
              <a:lnSpc>
                <a:spcPct val="115000"/>
              </a:lnSpc>
              <a:spcBef>
                <a:spcPts val="1000"/>
              </a:spcBef>
              <a:spcAft>
                <a:spcPts val="0"/>
              </a:spcAft>
              <a:buNone/>
            </a:pPr>
            <a:r>
              <a:rPr lang="en" sz="1300"/>
              <a:t>4. Необходимая </a:t>
            </a:r>
            <a:r>
              <a:rPr b="1" lang="en" sz="1300"/>
              <a:t>система налогообложения: патент на парикмахерские услуги. </a:t>
            </a:r>
            <a:br>
              <a:rPr b="1" lang="en" sz="1300"/>
            </a:br>
            <a:r>
              <a:rPr lang="en" sz="1300"/>
              <a:t>Условия по патентной системе разнятся от региона к региону, подробнее можете прочитать по ссылке: </a:t>
            </a:r>
            <a:r>
              <a:rPr lang="en" sz="1300" u="sng">
                <a:solidFill>
                  <a:schemeClr val="hlink"/>
                </a:solidFill>
                <a:hlinkClick r:id="rId4"/>
              </a:rPr>
              <a:t>патент</a:t>
            </a:r>
            <a:r>
              <a:rPr lang="en" sz="1300"/>
              <a:t>.</a:t>
            </a:r>
            <a:endParaRPr sz="1300"/>
          </a:p>
          <a:p>
            <a:pPr indent="0" lvl="0" marL="0" rtl="0" algn="l">
              <a:lnSpc>
                <a:spcPct val="115000"/>
              </a:lnSpc>
              <a:spcBef>
                <a:spcPts val="1000"/>
              </a:spcBef>
              <a:spcAft>
                <a:spcPts val="1000"/>
              </a:spcAft>
              <a:buNone/>
            </a:pPr>
            <a:r>
              <a:rPr lang="en" sz="1300"/>
              <a:t>5. Расчетный счет будет автоматически открыт в банке Точка.</a:t>
            </a:r>
            <a:endParaRPr sz="1300"/>
          </a:p>
        </p:txBody>
      </p:sp>
      <p:sp>
        <p:nvSpPr>
          <p:cNvPr id="1804" name="Google Shape;1804;p56"/>
          <p:cNvSpPr txBox="1"/>
          <p:nvPr>
            <p:ph type="title"/>
          </p:nvPr>
        </p:nvSpPr>
        <p:spPr>
          <a:xfrm>
            <a:off x="491400" y="325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Регистрация ИП</a:t>
            </a:r>
            <a:endParaRPr/>
          </a:p>
        </p:txBody>
      </p:sp>
      <p:sp>
        <p:nvSpPr>
          <p:cNvPr id="1805" name="Google Shape;1805;p56"/>
          <p:cNvSpPr txBox="1"/>
          <p:nvPr/>
        </p:nvSpPr>
        <p:spPr>
          <a:xfrm>
            <a:off x="491400" y="935150"/>
            <a:ext cx="720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SemiBold"/>
                <a:ea typeface="Raleway SemiBold"/>
                <a:cs typeface="Raleway SemiBold"/>
                <a:sym typeface="Raleway SemiBold"/>
              </a:rPr>
              <a:t>Самый быстрый путь</a:t>
            </a:r>
            <a:endParaRPr>
              <a:latin typeface="Raleway SemiBold"/>
              <a:ea typeface="Raleway SemiBold"/>
              <a:cs typeface="Raleway SemiBold"/>
              <a:sym typeface="Raleway SemiBold"/>
            </a:endParaRPr>
          </a:p>
        </p:txBody>
      </p:sp>
      <p:pic>
        <p:nvPicPr>
          <p:cNvPr id="1806" name="Google Shape;1806;p56"/>
          <p:cNvPicPr preferRelativeResize="0"/>
          <p:nvPr/>
        </p:nvPicPr>
        <p:blipFill>
          <a:blip r:embed="rId5">
            <a:alphaModFix/>
          </a:blip>
          <a:stretch>
            <a:fillRect/>
          </a:stretch>
        </p:blipFill>
        <p:spPr>
          <a:xfrm>
            <a:off x="178725" y="1537725"/>
            <a:ext cx="312675" cy="312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0" name="Shape 1810"/>
        <p:cNvGrpSpPr/>
        <p:nvPr/>
      </p:nvGrpSpPr>
      <p:grpSpPr>
        <a:xfrm>
          <a:off x="0" y="0"/>
          <a:ext cx="0" cy="0"/>
          <a:chOff x="0" y="0"/>
          <a:chExt cx="0" cy="0"/>
        </a:xfrm>
      </p:grpSpPr>
      <p:sp>
        <p:nvSpPr>
          <p:cNvPr id="1811" name="Google Shape;1811;p57"/>
          <p:cNvSpPr txBox="1"/>
          <p:nvPr>
            <p:ph type="title"/>
          </p:nvPr>
        </p:nvSpPr>
        <p:spPr>
          <a:xfrm>
            <a:off x="720000" y="837550"/>
            <a:ext cx="6426900" cy="339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ПОЗДРАВЛЯЕМ! </a:t>
            </a:r>
            <a:br>
              <a:rPr lang="en" sz="3200"/>
            </a:br>
            <a:br>
              <a:rPr lang="en" sz="3200"/>
            </a:br>
            <a:r>
              <a:rPr lang="en" sz="3200"/>
              <a:t>Вы открыли ИП! </a:t>
            </a:r>
            <a:br>
              <a:rPr lang="en" sz="3200"/>
            </a:br>
            <a:br>
              <a:rPr lang="en" sz="3200"/>
            </a:br>
            <a:r>
              <a:rPr lang="en" sz="3200"/>
              <a:t>Да, всего за неделю!</a:t>
            </a:r>
            <a:endParaRPr sz="3200"/>
          </a:p>
          <a:p>
            <a:pPr indent="0" lvl="0" marL="0" rtl="0" algn="l">
              <a:spcBef>
                <a:spcPts val="0"/>
              </a:spcBef>
              <a:spcAft>
                <a:spcPts val="0"/>
              </a:spcAft>
              <a:buNone/>
            </a:pPr>
            <a:r>
              <a:rPr lang="en" sz="3200"/>
              <a:t>Да, очень просто!</a:t>
            </a:r>
            <a:endParaRPr sz="32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5" name="Shape 1815"/>
        <p:cNvGrpSpPr/>
        <p:nvPr/>
      </p:nvGrpSpPr>
      <p:grpSpPr>
        <a:xfrm>
          <a:off x="0" y="0"/>
          <a:ext cx="0" cy="0"/>
          <a:chOff x="0" y="0"/>
          <a:chExt cx="0" cy="0"/>
        </a:xfrm>
      </p:grpSpPr>
      <p:sp>
        <p:nvSpPr>
          <p:cNvPr id="1816" name="Google Shape;1816;p58"/>
          <p:cNvSpPr/>
          <p:nvPr/>
        </p:nvSpPr>
        <p:spPr>
          <a:xfrm>
            <a:off x="3666250"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8"/>
          <p:cNvSpPr/>
          <p:nvPr/>
        </p:nvSpPr>
        <p:spPr>
          <a:xfrm>
            <a:off x="3553625"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8"/>
          <p:cNvSpPr/>
          <p:nvPr/>
        </p:nvSpPr>
        <p:spPr>
          <a:xfrm>
            <a:off x="6387250"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8"/>
          <p:cNvSpPr/>
          <p:nvPr/>
        </p:nvSpPr>
        <p:spPr>
          <a:xfrm>
            <a:off x="6274625"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8"/>
          <p:cNvSpPr txBox="1"/>
          <p:nvPr>
            <p:ph type="title"/>
          </p:nvPr>
        </p:nvSpPr>
        <p:spPr>
          <a:xfrm>
            <a:off x="720000" y="630000"/>
            <a:ext cx="8047800" cy="99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Помимо регистрации ИП </a:t>
            </a:r>
            <a:br>
              <a:rPr lang="en" sz="2800"/>
            </a:br>
            <a:r>
              <a:rPr lang="en" sz="2800"/>
              <a:t>из </a:t>
            </a:r>
            <a:r>
              <a:rPr lang="en" sz="2800"/>
              <a:t>юридическим</a:t>
            </a:r>
            <a:r>
              <a:rPr lang="en" sz="2800"/>
              <a:t> вопросов вам предстоит</a:t>
            </a:r>
            <a:endParaRPr sz="2800"/>
          </a:p>
        </p:txBody>
      </p:sp>
      <p:sp>
        <p:nvSpPr>
          <p:cNvPr id="1821" name="Google Shape;1821;p58"/>
          <p:cNvSpPr txBox="1"/>
          <p:nvPr>
            <p:ph idx="2" type="ctrTitle"/>
          </p:nvPr>
        </p:nvSpPr>
        <p:spPr>
          <a:xfrm>
            <a:off x="719999" y="2937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Подключение онлайн-кассы</a:t>
            </a:r>
            <a:endParaRPr/>
          </a:p>
        </p:txBody>
      </p:sp>
      <p:sp>
        <p:nvSpPr>
          <p:cNvPr id="1822" name="Google Shape;1822;p58"/>
          <p:cNvSpPr txBox="1"/>
          <p:nvPr>
            <p:ph idx="3" type="ctrTitle"/>
          </p:nvPr>
        </p:nvSpPr>
        <p:spPr>
          <a:xfrm>
            <a:off x="3446099" y="2937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Покупка и регистрация ККМ</a:t>
            </a:r>
            <a:endParaRPr/>
          </a:p>
        </p:txBody>
      </p:sp>
      <p:sp>
        <p:nvSpPr>
          <p:cNvPr id="1823" name="Google Shape;1823;p58"/>
          <p:cNvSpPr txBox="1"/>
          <p:nvPr>
            <p:ph idx="5" type="ctrTitle"/>
          </p:nvPr>
        </p:nvSpPr>
        <p:spPr>
          <a:xfrm>
            <a:off x="6172200" y="2937775"/>
            <a:ext cx="20184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Регистрация кассы в ОФД</a:t>
            </a:r>
            <a:endParaRPr/>
          </a:p>
        </p:txBody>
      </p:sp>
      <p:sp>
        <p:nvSpPr>
          <p:cNvPr id="1824" name="Google Shape;1824;p58"/>
          <p:cNvSpPr/>
          <p:nvPr/>
        </p:nvSpPr>
        <p:spPr>
          <a:xfrm>
            <a:off x="945250"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8"/>
          <p:cNvSpPr/>
          <p:nvPr/>
        </p:nvSpPr>
        <p:spPr>
          <a:xfrm>
            <a:off x="832625"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8"/>
          <p:cNvSpPr txBox="1"/>
          <p:nvPr>
            <p:ph type="title"/>
          </p:nvPr>
        </p:nvSpPr>
        <p:spPr>
          <a:xfrm>
            <a:off x="756425" y="3669525"/>
            <a:ext cx="8047800" cy="5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Raleway"/>
                <a:ea typeface="Raleway"/>
                <a:cs typeface="Raleway"/>
                <a:sym typeface="Raleway"/>
              </a:rPr>
              <a:t>Данные вопросы будут рассмотрены в следующих разделах</a:t>
            </a:r>
            <a:endParaRPr sz="1400">
              <a:latin typeface="Raleway"/>
              <a:ea typeface="Raleway"/>
              <a:cs typeface="Raleway"/>
              <a:sym typeface="Raleway"/>
            </a:endParaRPr>
          </a:p>
        </p:txBody>
      </p:sp>
      <p:pic>
        <p:nvPicPr>
          <p:cNvPr id="1827" name="Google Shape;1827;p58"/>
          <p:cNvPicPr preferRelativeResize="0"/>
          <p:nvPr/>
        </p:nvPicPr>
        <p:blipFill>
          <a:blip r:embed="rId3">
            <a:alphaModFix/>
          </a:blip>
          <a:stretch>
            <a:fillRect/>
          </a:stretch>
        </p:blipFill>
        <p:spPr>
          <a:xfrm>
            <a:off x="944561" y="2130888"/>
            <a:ext cx="443425" cy="443425"/>
          </a:xfrm>
          <a:prstGeom prst="rect">
            <a:avLst/>
          </a:prstGeom>
          <a:noFill/>
          <a:ln>
            <a:noFill/>
          </a:ln>
        </p:spPr>
      </p:pic>
      <p:pic>
        <p:nvPicPr>
          <p:cNvPr id="1828" name="Google Shape;1828;p58"/>
          <p:cNvPicPr preferRelativeResize="0"/>
          <p:nvPr/>
        </p:nvPicPr>
        <p:blipFill>
          <a:blip r:embed="rId4">
            <a:alphaModFix/>
          </a:blip>
          <a:stretch>
            <a:fillRect/>
          </a:stretch>
        </p:blipFill>
        <p:spPr>
          <a:xfrm>
            <a:off x="3647519" y="2130888"/>
            <a:ext cx="443425" cy="443425"/>
          </a:xfrm>
          <a:prstGeom prst="rect">
            <a:avLst/>
          </a:prstGeom>
          <a:noFill/>
          <a:ln>
            <a:noFill/>
          </a:ln>
        </p:spPr>
      </p:pic>
      <p:pic>
        <p:nvPicPr>
          <p:cNvPr id="1829" name="Google Shape;1829;p58"/>
          <p:cNvPicPr preferRelativeResize="0"/>
          <p:nvPr/>
        </p:nvPicPr>
        <p:blipFill>
          <a:blip r:embed="rId5">
            <a:alphaModFix/>
          </a:blip>
          <a:stretch>
            <a:fillRect/>
          </a:stretch>
        </p:blipFill>
        <p:spPr>
          <a:xfrm>
            <a:off x="6350464" y="2101493"/>
            <a:ext cx="502200" cy="502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3" name="Shape 1833"/>
        <p:cNvGrpSpPr/>
        <p:nvPr/>
      </p:nvGrpSpPr>
      <p:grpSpPr>
        <a:xfrm>
          <a:off x="0" y="0"/>
          <a:ext cx="0" cy="0"/>
          <a:chOff x="0" y="0"/>
          <a:chExt cx="0" cy="0"/>
        </a:xfrm>
      </p:grpSpPr>
      <p:pic>
        <p:nvPicPr>
          <p:cNvPr id="1834" name="Google Shape;1834;p59"/>
          <p:cNvPicPr preferRelativeResize="0"/>
          <p:nvPr/>
        </p:nvPicPr>
        <p:blipFill rotWithShape="1">
          <a:blip r:embed="rId3">
            <a:alphaModFix/>
          </a:blip>
          <a:srcRect b="0" l="0" r="8466" t="0"/>
          <a:stretch/>
        </p:blipFill>
        <p:spPr>
          <a:xfrm>
            <a:off x="5023525" y="1068750"/>
            <a:ext cx="4120476" cy="3006000"/>
          </a:xfrm>
          <a:prstGeom prst="rect">
            <a:avLst/>
          </a:prstGeom>
          <a:noFill/>
          <a:ln>
            <a:noFill/>
          </a:ln>
        </p:spPr>
      </p:pic>
      <p:sp>
        <p:nvSpPr>
          <p:cNvPr id="1835" name="Google Shape;1835;p59"/>
          <p:cNvSpPr/>
          <p:nvPr/>
        </p:nvSpPr>
        <p:spPr>
          <a:xfrm>
            <a:off x="4419600" y="1068750"/>
            <a:ext cx="2779200" cy="3006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9"/>
          <p:cNvSpPr/>
          <p:nvPr/>
        </p:nvSpPr>
        <p:spPr>
          <a:xfrm>
            <a:off x="465275" y="630000"/>
            <a:ext cx="5565600" cy="3938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9"/>
          <p:cNvSpPr txBox="1"/>
          <p:nvPr>
            <p:ph idx="2" type="title"/>
          </p:nvPr>
        </p:nvSpPr>
        <p:spPr>
          <a:xfrm>
            <a:off x="3369625" y="801450"/>
            <a:ext cx="2325600" cy="179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grpSp>
        <p:nvGrpSpPr>
          <p:cNvPr id="1838" name="Google Shape;1838;p59"/>
          <p:cNvGrpSpPr/>
          <p:nvPr/>
        </p:nvGrpSpPr>
        <p:grpSpPr>
          <a:xfrm>
            <a:off x="5923861" y="1725294"/>
            <a:ext cx="312682" cy="1748105"/>
            <a:chOff x="8954936" y="1923919"/>
            <a:chExt cx="312682" cy="1748105"/>
          </a:xfrm>
        </p:grpSpPr>
        <p:sp>
          <p:nvSpPr>
            <p:cNvPr id="1839" name="Google Shape;1839;p59"/>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9"/>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9"/>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9"/>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9"/>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9"/>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9"/>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9"/>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9"/>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9"/>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9"/>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9"/>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9"/>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9"/>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9"/>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9"/>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9"/>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9"/>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9"/>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9"/>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9"/>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9"/>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9"/>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9"/>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3" name="Google Shape;1863;p59"/>
          <p:cNvSpPr txBox="1"/>
          <p:nvPr>
            <p:ph type="title"/>
          </p:nvPr>
        </p:nvSpPr>
        <p:spPr>
          <a:xfrm>
            <a:off x="720000" y="3244225"/>
            <a:ext cx="5036400" cy="10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ПОИСК ПОМЕЩЕНИЯ</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7" name="Shape 1867"/>
        <p:cNvGrpSpPr/>
        <p:nvPr/>
      </p:nvGrpSpPr>
      <p:grpSpPr>
        <a:xfrm>
          <a:off x="0" y="0"/>
          <a:ext cx="0" cy="0"/>
          <a:chOff x="0" y="0"/>
          <a:chExt cx="0" cy="0"/>
        </a:xfrm>
      </p:grpSpPr>
      <p:sp>
        <p:nvSpPr>
          <p:cNvPr id="1868" name="Google Shape;1868;p60"/>
          <p:cNvSpPr txBox="1"/>
          <p:nvPr>
            <p:ph idx="1" type="subTitle"/>
          </p:nvPr>
        </p:nvSpPr>
        <p:spPr>
          <a:xfrm>
            <a:off x="597750" y="1298850"/>
            <a:ext cx="6460200" cy="298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Данный раздел представляет собой выдержку ключевых пунктов главы “Место ведения бизнеса”.</a:t>
            </a:r>
            <a:endParaRPr sz="1300"/>
          </a:p>
          <a:p>
            <a:pPr indent="0" lvl="0" marL="0" rtl="0" algn="l">
              <a:lnSpc>
                <a:spcPct val="115000"/>
              </a:lnSpc>
              <a:spcBef>
                <a:spcPts val="1000"/>
              </a:spcBef>
              <a:spcAft>
                <a:spcPts val="0"/>
              </a:spcAft>
              <a:buNone/>
            </a:pPr>
            <a:r>
              <a:rPr lang="en" sz="1300"/>
              <a:t>В нем вы узнаете:</a:t>
            </a:r>
            <a:endParaRPr sz="1300"/>
          </a:p>
          <a:p>
            <a:pPr indent="-311150" lvl="0" marL="457200" rtl="0" algn="l">
              <a:lnSpc>
                <a:spcPct val="115000"/>
              </a:lnSpc>
              <a:spcBef>
                <a:spcPts val="1000"/>
              </a:spcBef>
              <a:spcAft>
                <a:spcPts val="0"/>
              </a:spcAft>
              <a:buClr>
                <a:schemeClr val="accent1"/>
              </a:buClr>
              <a:buSzPts val="1300"/>
              <a:buChar char="●"/>
            </a:pPr>
            <a:r>
              <a:rPr lang="en" sz="1300"/>
              <a:t>Требования к помещению</a:t>
            </a:r>
            <a:endParaRPr sz="1300"/>
          </a:p>
          <a:p>
            <a:pPr indent="-311150" lvl="0" marL="457200" rtl="0" algn="l">
              <a:lnSpc>
                <a:spcPct val="115000"/>
              </a:lnSpc>
              <a:spcBef>
                <a:spcPts val="1000"/>
              </a:spcBef>
              <a:spcAft>
                <a:spcPts val="0"/>
              </a:spcAft>
              <a:buClr>
                <a:schemeClr val="accent1"/>
              </a:buClr>
              <a:buSzPts val="1300"/>
              <a:buChar char="●"/>
            </a:pPr>
            <a:r>
              <a:rPr lang="en" sz="1300"/>
              <a:t>Алгоритм поиска помещения</a:t>
            </a:r>
            <a:endParaRPr sz="1300"/>
          </a:p>
          <a:p>
            <a:pPr indent="-311150" lvl="0" marL="457200" rtl="0" algn="l">
              <a:lnSpc>
                <a:spcPct val="115000"/>
              </a:lnSpc>
              <a:spcBef>
                <a:spcPts val="1000"/>
              </a:spcBef>
              <a:spcAft>
                <a:spcPts val="0"/>
              </a:spcAft>
              <a:buClr>
                <a:schemeClr val="accent1"/>
              </a:buClr>
              <a:buSzPts val="1300"/>
              <a:buChar char="●"/>
            </a:pPr>
            <a:r>
              <a:rPr lang="en" sz="1300"/>
              <a:t>Правила подбора помещения</a:t>
            </a:r>
            <a:endParaRPr sz="1300"/>
          </a:p>
          <a:p>
            <a:pPr indent="-311150" lvl="0" marL="457200" rtl="0" algn="l">
              <a:lnSpc>
                <a:spcPct val="115000"/>
              </a:lnSpc>
              <a:spcBef>
                <a:spcPts val="1000"/>
              </a:spcBef>
              <a:spcAft>
                <a:spcPts val="0"/>
              </a:spcAft>
              <a:buClr>
                <a:schemeClr val="accent1"/>
              </a:buClr>
              <a:buSzPts val="1300"/>
              <a:buChar char="●"/>
            </a:pPr>
            <a:r>
              <a:rPr lang="en" sz="1300"/>
              <a:t>Рекомендации по заключению договора аренды</a:t>
            </a:r>
            <a:endParaRPr sz="1300"/>
          </a:p>
          <a:p>
            <a:pPr indent="-311150" lvl="0" marL="457200" rtl="0" algn="l">
              <a:lnSpc>
                <a:spcPct val="115000"/>
              </a:lnSpc>
              <a:spcBef>
                <a:spcPts val="1000"/>
              </a:spcBef>
              <a:spcAft>
                <a:spcPts val="0"/>
              </a:spcAft>
              <a:buClr>
                <a:schemeClr val="accent1"/>
              </a:buClr>
              <a:buSzPts val="1300"/>
              <a:buChar char="●"/>
            </a:pPr>
            <a:r>
              <a:rPr lang="en" sz="1300"/>
              <a:t>Требования по ремонту и оформлению помещения</a:t>
            </a:r>
            <a:endParaRPr sz="1300"/>
          </a:p>
          <a:p>
            <a:pPr indent="0" lvl="0" marL="0" rtl="0" algn="l">
              <a:lnSpc>
                <a:spcPct val="115000"/>
              </a:lnSpc>
              <a:spcBef>
                <a:spcPts val="1000"/>
              </a:spcBef>
              <a:spcAft>
                <a:spcPts val="0"/>
              </a:spcAft>
              <a:buNone/>
            </a:pPr>
            <a:r>
              <a:t/>
            </a:r>
            <a:endParaRPr sz="1300"/>
          </a:p>
          <a:p>
            <a:pPr indent="0" lvl="0" marL="0" rtl="0" algn="l">
              <a:lnSpc>
                <a:spcPct val="115000"/>
              </a:lnSpc>
              <a:spcBef>
                <a:spcPts val="1000"/>
              </a:spcBef>
              <a:spcAft>
                <a:spcPts val="1000"/>
              </a:spcAft>
              <a:buClr>
                <a:schemeClr val="dk1"/>
              </a:buClr>
              <a:buSzPts val="1100"/>
              <a:buFont typeface="Arial"/>
              <a:buNone/>
            </a:pPr>
            <a:r>
              <a:rPr lang="en" sz="1300"/>
              <a:t>Подробнее в главе: </a:t>
            </a:r>
            <a:r>
              <a:rPr lang="en" sz="1300" u="sng">
                <a:solidFill>
                  <a:schemeClr val="hlink"/>
                </a:solidFill>
                <a:hlinkClick r:id="rId3"/>
              </a:rPr>
              <a:t>“Место ведения”.</a:t>
            </a:r>
            <a:endParaRPr sz="1300"/>
          </a:p>
        </p:txBody>
      </p:sp>
      <p:sp>
        <p:nvSpPr>
          <p:cNvPr id="1869" name="Google Shape;1869;p60"/>
          <p:cNvSpPr txBox="1"/>
          <p:nvPr>
            <p:ph type="title"/>
          </p:nvPr>
        </p:nvSpPr>
        <p:spPr>
          <a:xfrm>
            <a:off x="491400" y="325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Предисловие к разделу</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73" name="Shape 1873"/>
        <p:cNvGrpSpPr/>
        <p:nvPr/>
      </p:nvGrpSpPr>
      <p:grpSpPr>
        <a:xfrm>
          <a:off x="0" y="0"/>
          <a:ext cx="0" cy="0"/>
          <a:chOff x="0" y="0"/>
          <a:chExt cx="0" cy="0"/>
        </a:xfrm>
      </p:grpSpPr>
      <p:sp>
        <p:nvSpPr>
          <p:cNvPr id="1874" name="Google Shape;1874;p61"/>
          <p:cNvSpPr/>
          <p:nvPr/>
        </p:nvSpPr>
        <p:spPr>
          <a:xfrm>
            <a:off x="-45250" y="2155375"/>
            <a:ext cx="5464200" cy="2457600"/>
          </a:xfrm>
          <a:prstGeom prst="rect">
            <a:avLst/>
          </a:prstGeom>
          <a:solidFill>
            <a:srgbClr val="CE1B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1"/>
          <p:cNvSpPr/>
          <p:nvPr/>
        </p:nvSpPr>
        <p:spPr>
          <a:xfrm>
            <a:off x="-685800" y="1983575"/>
            <a:ext cx="5927100" cy="2771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1"/>
          <p:cNvSpPr txBox="1"/>
          <p:nvPr>
            <p:ph type="title"/>
          </p:nvPr>
        </p:nvSpPr>
        <p:spPr>
          <a:xfrm>
            <a:off x="204325" y="2338900"/>
            <a:ext cx="4947900" cy="2083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lt1"/>
                </a:solidFill>
              </a:rPr>
              <a:t>ЗАЛОГ УСПЕХА БАРБЕРШОПА</a:t>
            </a:r>
            <a:r>
              <a:rPr lang="en" sz="1800">
                <a:solidFill>
                  <a:schemeClr val="lt1"/>
                </a:solidFill>
              </a:rPr>
              <a:t>:</a:t>
            </a:r>
            <a:endParaRPr sz="18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800">
                <a:solidFill>
                  <a:schemeClr val="lt1"/>
                </a:solidFill>
                <a:latin typeface="Raleway"/>
                <a:ea typeface="Raleway"/>
                <a:cs typeface="Raleway"/>
                <a:sym typeface="Raleway"/>
              </a:rPr>
              <a:t>Правильный выбор подходящей локации.</a:t>
            </a:r>
            <a:r>
              <a:rPr lang="en" sz="1800">
                <a:solidFill>
                  <a:schemeClr val="lt1"/>
                </a:solidFill>
                <a:latin typeface="Raleway Medium"/>
                <a:ea typeface="Raleway Medium"/>
                <a:cs typeface="Raleway Medium"/>
                <a:sym typeface="Raleway Medium"/>
              </a:rPr>
              <a:t> Мы рекомендуем открывать бизнес в местах с оживленным трафиком, а также выбирать помещения с входной группой, выходящей на поток людей.</a:t>
            </a:r>
            <a:endParaRPr sz="1800">
              <a:solidFill>
                <a:schemeClr val="lt1"/>
              </a:solidFill>
              <a:latin typeface="Raleway Medium"/>
              <a:ea typeface="Raleway Medium"/>
              <a:cs typeface="Raleway Medium"/>
              <a:sym typeface="Raleway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0" name="Shape 1880"/>
        <p:cNvGrpSpPr/>
        <p:nvPr/>
      </p:nvGrpSpPr>
      <p:grpSpPr>
        <a:xfrm>
          <a:off x="0" y="0"/>
          <a:ext cx="0" cy="0"/>
          <a:chOff x="0" y="0"/>
          <a:chExt cx="0" cy="0"/>
        </a:xfrm>
      </p:grpSpPr>
      <p:pic>
        <p:nvPicPr>
          <p:cNvPr id="1881" name="Google Shape;1881;p62"/>
          <p:cNvPicPr preferRelativeResize="0"/>
          <p:nvPr/>
        </p:nvPicPr>
        <p:blipFill rotWithShape="1">
          <a:blip r:embed="rId3">
            <a:alphaModFix/>
          </a:blip>
          <a:srcRect b="3039" l="0" r="0" t="13925"/>
          <a:stretch/>
        </p:blipFill>
        <p:spPr>
          <a:xfrm>
            <a:off x="5015500" y="0"/>
            <a:ext cx="4128497" cy="5143501"/>
          </a:xfrm>
          <a:prstGeom prst="rect">
            <a:avLst/>
          </a:prstGeom>
          <a:noFill/>
          <a:ln>
            <a:noFill/>
          </a:ln>
        </p:spPr>
      </p:pic>
      <p:sp>
        <p:nvSpPr>
          <p:cNvPr id="1882" name="Google Shape;1882;p62"/>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2"/>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4" name="Google Shape;1884;p62"/>
          <p:cNvGrpSpPr/>
          <p:nvPr/>
        </p:nvGrpSpPr>
        <p:grpSpPr>
          <a:xfrm>
            <a:off x="8831314" y="1474774"/>
            <a:ext cx="312682" cy="2193963"/>
            <a:chOff x="8954936" y="1478060"/>
            <a:chExt cx="312682" cy="2193963"/>
          </a:xfrm>
        </p:grpSpPr>
        <p:sp>
          <p:nvSpPr>
            <p:cNvPr id="1885" name="Google Shape;1885;p62"/>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2"/>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2"/>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2"/>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2"/>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2"/>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2"/>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2"/>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2"/>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2"/>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2"/>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2"/>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2"/>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2"/>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2"/>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2"/>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2"/>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2"/>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2"/>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2"/>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2"/>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2"/>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2"/>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2"/>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2"/>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2"/>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2"/>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2"/>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2"/>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2"/>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5" name="Google Shape;1915;p62"/>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3.1.</a:t>
            </a:r>
            <a:endParaRPr/>
          </a:p>
        </p:txBody>
      </p:sp>
      <p:sp>
        <p:nvSpPr>
          <p:cNvPr id="1916" name="Google Shape;1916;p62"/>
          <p:cNvSpPr txBox="1"/>
          <p:nvPr>
            <p:ph idx="1" type="subTitle"/>
          </p:nvPr>
        </p:nvSpPr>
        <p:spPr>
          <a:xfrm>
            <a:off x="720000" y="28333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Raleway"/>
                <a:ea typeface="Raleway"/>
                <a:cs typeface="Raleway"/>
                <a:sym typeface="Raleway"/>
              </a:rPr>
              <a:t>Требования к</a:t>
            </a:r>
            <a:r>
              <a:rPr b="1" lang="en" sz="2500">
                <a:latin typeface="Raleway"/>
                <a:ea typeface="Raleway"/>
                <a:cs typeface="Raleway"/>
                <a:sym typeface="Raleway"/>
              </a:rPr>
              <a:t> помещению</a:t>
            </a:r>
            <a:endParaRPr b="1" sz="2500">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3" name="Shape 1273"/>
        <p:cNvGrpSpPr/>
        <p:nvPr/>
      </p:nvGrpSpPr>
      <p:grpSpPr>
        <a:xfrm>
          <a:off x="0" y="0"/>
          <a:ext cx="0" cy="0"/>
          <a:chOff x="0" y="0"/>
          <a:chExt cx="0" cy="0"/>
        </a:xfrm>
      </p:grpSpPr>
      <p:sp>
        <p:nvSpPr>
          <p:cNvPr id="1274" name="Google Shape;1274;p36"/>
          <p:cNvSpPr txBox="1"/>
          <p:nvPr>
            <p:ph idx="1" type="subTitle"/>
          </p:nvPr>
        </p:nvSpPr>
        <p:spPr>
          <a:xfrm>
            <a:off x="729450" y="958575"/>
            <a:ext cx="7890300" cy="36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CE1B35"/>
                </a:solidFill>
              </a:rPr>
              <a:t>Для вашего удобства мы формализовали общие правила работы с бизнес-буком, </a:t>
            </a:r>
            <a:br>
              <a:rPr b="1" lang="en">
                <a:solidFill>
                  <a:srgbClr val="CE1B35"/>
                </a:solidFill>
              </a:rPr>
            </a:br>
            <a:r>
              <a:rPr b="1" lang="en">
                <a:solidFill>
                  <a:srgbClr val="CE1B35"/>
                </a:solidFill>
              </a:rPr>
              <a:t>обязательно прочтите их перед тем, как начнете</a:t>
            </a:r>
            <a:r>
              <a:rPr b="1" lang="en">
                <a:solidFill>
                  <a:srgbClr val="CE1B35"/>
                </a:solidFill>
              </a:rPr>
              <a:t> изучение разделов</a:t>
            </a:r>
            <a:r>
              <a:rPr b="1" lang="en">
                <a:solidFill>
                  <a:srgbClr val="CE1B35"/>
                </a:solidFill>
              </a:rPr>
              <a:t>!</a:t>
            </a:r>
            <a:endParaRPr b="1">
              <a:solidFill>
                <a:srgbClr val="CE1B35"/>
              </a:solidFill>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t>Большая просьба - </a:t>
            </a:r>
            <a:r>
              <a:rPr b="1" lang="en"/>
              <a:t>перед тем как звонить вашему менеджеру с вопросом внимательно изучите раздел</a:t>
            </a:r>
            <a:r>
              <a:rPr lang="en"/>
              <a:t>, по которому хотите задать вопрос. Если же вы не нашли ответа - мы с радостью вам поможем!</a:t>
            </a:r>
            <a:endParaRPr/>
          </a:p>
          <a:p>
            <a:pPr indent="-298450" lvl="0" marL="457200" rtl="0" algn="l">
              <a:spcBef>
                <a:spcPts val="1000"/>
              </a:spcBef>
              <a:spcAft>
                <a:spcPts val="0"/>
              </a:spcAft>
              <a:buSzPts val="1100"/>
              <a:buAutoNum type="arabicPeriod"/>
            </a:pPr>
            <a:r>
              <a:rPr lang="en"/>
              <a:t>Информация в презентации идет в сокращенном формате и отражает ключевую информацию.</a:t>
            </a:r>
            <a:br>
              <a:rPr lang="en"/>
            </a:br>
            <a:r>
              <a:rPr b="1" lang="en"/>
              <a:t>К</a:t>
            </a:r>
            <a:r>
              <a:rPr b="1" lang="en"/>
              <a:t> каждому разделу прикреплена ссылка на папку с детальной </a:t>
            </a:r>
            <a:r>
              <a:rPr b="1" lang="en"/>
              <a:t>информацией</a:t>
            </a:r>
            <a:r>
              <a:rPr b="1" lang="en"/>
              <a:t>, которую необходимо изучить. </a:t>
            </a:r>
            <a:r>
              <a:rPr lang="en" u="sng">
                <a:solidFill>
                  <a:schemeClr val="hlink"/>
                </a:solidFill>
                <a:hlinkClick action="ppaction://hlinkshowjump?jump=nextslide"/>
              </a:rPr>
              <a:t>Кликабельные</a:t>
            </a:r>
            <a:r>
              <a:rPr lang="en" u="sng">
                <a:solidFill>
                  <a:schemeClr val="hlink"/>
                </a:solidFill>
                <a:hlinkClick action="ppaction://hlinkshowjump?jump=nextslide"/>
              </a:rPr>
              <a:t> ссылки в презентации подчеркнуты и выделены красным. </a:t>
            </a:r>
            <a:endParaRPr/>
          </a:p>
          <a:p>
            <a:pPr indent="-298450" lvl="0" marL="457200" rtl="0" algn="l">
              <a:spcBef>
                <a:spcPts val="1000"/>
              </a:spcBef>
              <a:spcAft>
                <a:spcPts val="0"/>
              </a:spcAft>
              <a:buSzPts val="1100"/>
              <a:buAutoNum type="arabicPeriod"/>
            </a:pPr>
            <a:r>
              <a:rPr lang="en"/>
              <a:t>Бизнес-бук отражает требования нашей сети по оформлению помещения и дальнейшей работе вашего барбершопа. </a:t>
            </a:r>
            <a:r>
              <a:rPr b="1" lang="en"/>
              <a:t>Наши требования сформированы за счет огромного опыта работы в нише и созданы прежде всего, чтобы облегчить запуск барбершопа, сэкономить ваши деньги и нервы!</a:t>
            </a:r>
            <a:r>
              <a:rPr lang="en"/>
              <a:t> Если вы с чем-то категорически не согласны - давайте обсуждать на ежемесячных встречах франчайзи. </a:t>
            </a:r>
            <a:endParaRPr/>
          </a:p>
          <a:p>
            <a:pPr indent="-298450" lvl="0" marL="457200" rtl="0" algn="l">
              <a:spcBef>
                <a:spcPts val="1000"/>
              </a:spcBef>
              <a:spcAft>
                <a:spcPts val="0"/>
              </a:spcAft>
              <a:buSzPts val="1100"/>
              <a:buAutoNum type="arabicPeriod"/>
            </a:pPr>
            <a:r>
              <a:rPr lang="en"/>
              <a:t>Требования бизнес-бука являются итоговыми на дату указанную в первом слайде, за исключением отдельных частных случаев, исходя из этого просим вас: </a:t>
            </a:r>
            <a:endParaRPr/>
          </a:p>
          <a:p>
            <a:pPr indent="-298450" lvl="0" marL="914400" marR="0" rtl="0" algn="l">
              <a:lnSpc>
                <a:spcPct val="100000"/>
              </a:lnSpc>
              <a:spcBef>
                <a:spcPts val="0"/>
              </a:spcBef>
              <a:spcAft>
                <a:spcPts val="0"/>
              </a:spcAft>
              <a:buClr>
                <a:schemeClr val="accent1"/>
              </a:buClr>
              <a:buSzPts val="1100"/>
              <a:buFont typeface="Open Sans Light"/>
              <a:buChar char="●"/>
            </a:pPr>
            <a:r>
              <a:rPr lang="en"/>
              <a:t>не нарушать требования бизнес-бука;</a:t>
            </a:r>
            <a:endParaRPr/>
          </a:p>
          <a:p>
            <a:pPr indent="-298450" lvl="0" marL="914400" marR="0" rtl="0" algn="l">
              <a:lnSpc>
                <a:spcPct val="100000"/>
              </a:lnSpc>
              <a:spcBef>
                <a:spcPts val="0"/>
              </a:spcBef>
              <a:spcAft>
                <a:spcPts val="0"/>
              </a:spcAft>
              <a:buClr>
                <a:schemeClr val="accent1"/>
              </a:buClr>
              <a:buSzPts val="1100"/>
              <a:buFont typeface="Open Sans Light"/>
              <a:buChar char="●"/>
            </a:pPr>
            <a:r>
              <a:rPr lang="en"/>
              <a:t>не заниматься самодеятельностью;</a:t>
            </a:r>
            <a:endParaRPr/>
          </a:p>
          <a:p>
            <a:pPr indent="-298450" lvl="0" marL="914400" marR="0" rtl="0" algn="l">
              <a:lnSpc>
                <a:spcPct val="100000"/>
              </a:lnSpc>
              <a:spcBef>
                <a:spcPts val="0"/>
              </a:spcBef>
              <a:spcAft>
                <a:spcPts val="0"/>
              </a:spcAft>
              <a:buClr>
                <a:schemeClr val="accent1"/>
              </a:buClr>
              <a:buSzPts val="1100"/>
              <a:buChar char="●"/>
            </a:pPr>
            <a:r>
              <a:rPr lang="en"/>
              <a:t>не придумывать свои локальные правила и ноу-хау.</a:t>
            </a:r>
            <a:br>
              <a:rPr lang="en"/>
            </a:br>
            <a:endParaRPr/>
          </a:p>
          <a:p>
            <a:pPr indent="0" lvl="0" marL="457200" rtl="0" algn="l">
              <a:spcBef>
                <a:spcPts val="0"/>
              </a:spcBef>
              <a:spcAft>
                <a:spcPts val="0"/>
              </a:spcAft>
              <a:buNone/>
            </a:pPr>
            <a:r>
              <a:rPr lang="en"/>
              <a:t>Скорее всего мы уже об этом думали, тестировали, но это решение оказалось не рабочим.</a:t>
            </a:r>
            <a:endParaRPr/>
          </a:p>
          <a:p>
            <a:pPr indent="0" lvl="0" marL="0" rtl="0" algn="l">
              <a:spcBef>
                <a:spcPts val="1000"/>
              </a:spcBef>
              <a:spcAft>
                <a:spcPts val="1600"/>
              </a:spcAft>
              <a:buNone/>
            </a:pPr>
            <a:r>
              <a:t/>
            </a:r>
            <a:endParaRPr/>
          </a:p>
        </p:txBody>
      </p:sp>
      <p:sp>
        <p:nvSpPr>
          <p:cNvPr id="1275" name="Google Shape;1275;p36"/>
          <p:cNvSpPr txBox="1"/>
          <p:nvPr>
            <p:ph type="title"/>
          </p:nvPr>
        </p:nvSpPr>
        <p:spPr>
          <a:xfrm>
            <a:off x="720000" y="325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Как работать с бизнес-буком</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0" name="Shape 1920"/>
        <p:cNvGrpSpPr/>
        <p:nvPr/>
      </p:nvGrpSpPr>
      <p:grpSpPr>
        <a:xfrm>
          <a:off x="0" y="0"/>
          <a:ext cx="0" cy="0"/>
          <a:chOff x="0" y="0"/>
          <a:chExt cx="0" cy="0"/>
        </a:xfrm>
      </p:grpSpPr>
      <p:sp>
        <p:nvSpPr>
          <p:cNvPr id="1921" name="Google Shape;1921;p63"/>
          <p:cNvSpPr/>
          <p:nvPr/>
        </p:nvSpPr>
        <p:spPr>
          <a:xfrm>
            <a:off x="3666250" y="18493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3"/>
          <p:cNvSpPr/>
          <p:nvPr/>
        </p:nvSpPr>
        <p:spPr>
          <a:xfrm>
            <a:off x="3553625" y="17322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3"/>
          <p:cNvSpPr txBox="1"/>
          <p:nvPr>
            <p:ph type="title"/>
          </p:nvPr>
        </p:nvSpPr>
        <p:spPr>
          <a:xfrm>
            <a:off x="720000" y="477600"/>
            <a:ext cx="555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Ключевые требования </a:t>
            </a:r>
            <a:endParaRPr/>
          </a:p>
        </p:txBody>
      </p:sp>
      <p:sp>
        <p:nvSpPr>
          <p:cNvPr id="1924" name="Google Shape;1924;p63"/>
          <p:cNvSpPr txBox="1"/>
          <p:nvPr>
            <p:ph idx="2" type="ctrTitle"/>
          </p:nvPr>
        </p:nvSpPr>
        <p:spPr>
          <a:xfrm>
            <a:off x="719999" y="2556774"/>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40-50 кв.м.</a:t>
            </a:r>
            <a:endParaRPr/>
          </a:p>
        </p:txBody>
      </p:sp>
      <p:sp>
        <p:nvSpPr>
          <p:cNvPr id="1925" name="Google Shape;1925;p63"/>
          <p:cNvSpPr txBox="1"/>
          <p:nvPr>
            <p:ph idx="1" type="subTitle"/>
          </p:nvPr>
        </p:nvSpPr>
        <p:spPr>
          <a:xfrm>
            <a:off x="720000" y="3048750"/>
            <a:ext cx="20517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Идеальная площадь по бизнес-модели</a:t>
            </a:r>
            <a:endParaRPr/>
          </a:p>
        </p:txBody>
      </p:sp>
      <p:sp>
        <p:nvSpPr>
          <p:cNvPr id="1926" name="Google Shape;1926;p63"/>
          <p:cNvSpPr txBox="1"/>
          <p:nvPr>
            <p:ph idx="3" type="ctrTitle"/>
          </p:nvPr>
        </p:nvSpPr>
        <p:spPr>
          <a:xfrm>
            <a:off x="3446099" y="2556774"/>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&gt;200 мужчин</a:t>
            </a:r>
            <a:endParaRPr/>
          </a:p>
        </p:txBody>
      </p:sp>
      <p:sp>
        <p:nvSpPr>
          <p:cNvPr id="1927" name="Google Shape;1927;p63"/>
          <p:cNvSpPr txBox="1"/>
          <p:nvPr>
            <p:ph idx="4" type="subTitle"/>
          </p:nvPr>
        </p:nvSpPr>
        <p:spPr>
          <a:xfrm>
            <a:off x="3446100" y="3048750"/>
            <a:ext cx="24081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Расчетная проходимость за 15 минут</a:t>
            </a:r>
            <a:endParaRPr/>
          </a:p>
          <a:p>
            <a:pPr indent="0" lvl="0" marL="0" rtl="0" algn="l">
              <a:spcBef>
                <a:spcPts val="0"/>
              </a:spcBef>
              <a:spcAft>
                <a:spcPts val="0"/>
              </a:spcAft>
              <a:buNone/>
            </a:pPr>
            <a:r>
              <a:t/>
            </a:r>
            <a:endParaRPr/>
          </a:p>
        </p:txBody>
      </p:sp>
      <p:sp>
        <p:nvSpPr>
          <p:cNvPr id="1928" name="Google Shape;1928;p63"/>
          <p:cNvSpPr/>
          <p:nvPr/>
        </p:nvSpPr>
        <p:spPr>
          <a:xfrm>
            <a:off x="945250" y="18493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3"/>
          <p:cNvSpPr/>
          <p:nvPr/>
        </p:nvSpPr>
        <p:spPr>
          <a:xfrm>
            <a:off x="832625" y="17322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3"/>
          <p:cNvSpPr txBox="1"/>
          <p:nvPr>
            <p:ph idx="4" type="subTitle"/>
          </p:nvPr>
        </p:nvSpPr>
        <p:spPr>
          <a:xfrm>
            <a:off x="1112250" y="4365675"/>
            <a:ext cx="6083400" cy="34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Обязательно к изучению: </a:t>
            </a:r>
            <a:r>
              <a:rPr lang="en" sz="1200" u="sng">
                <a:solidFill>
                  <a:schemeClr val="hlink"/>
                </a:solidFill>
                <a:hlinkClick r:id="rId3"/>
              </a:rPr>
              <a:t>требования к формату</a:t>
            </a:r>
            <a:endParaRPr sz="1200"/>
          </a:p>
        </p:txBody>
      </p:sp>
      <p:pic>
        <p:nvPicPr>
          <p:cNvPr id="1931" name="Google Shape;1931;p63"/>
          <p:cNvPicPr preferRelativeResize="0"/>
          <p:nvPr/>
        </p:nvPicPr>
        <p:blipFill>
          <a:blip r:embed="rId4">
            <a:alphaModFix/>
          </a:blip>
          <a:stretch>
            <a:fillRect/>
          </a:stretch>
        </p:blipFill>
        <p:spPr>
          <a:xfrm>
            <a:off x="814300" y="4379074"/>
            <a:ext cx="312675" cy="312675"/>
          </a:xfrm>
          <a:prstGeom prst="rect">
            <a:avLst/>
          </a:prstGeom>
          <a:noFill/>
          <a:ln>
            <a:noFill/>
          </a:ln>
        </p:spPr>
      </p:pic>
      <p:sp>
        <p:nvSpPr>
          <p:cNvPr id="1932" name="Google Shape;1932;p63"/>
          <p:cNvSpPr/>
          <p:nvPr/>
        </p:nvSpPr>
        <p:spPr>
          <a:xfrm>
            <a:off x="6638050" y="18493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3"/>
          <p:cNvSpPr/>
          <p:nvPr/>
        </p:nvSpPr>
        <p:spPr>
          <a:xfrm>
            <a:off x="6525425" y="17322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3"/>
          <p:cNvSpPr txBox="1"/>
          <p:nvPr>
            <p:ph idx="3" type="ctrTitle"/>
          </p:nvPr>
        </p:nvSpPr>
        <p:spPr>
          <a:xfrm>
            <a:off x="6417899" y="2556774"/>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Мокрая точка</a:t>
            </a:r>
            <a:endParaRPr/>
          </a:p>
        </p:txBody>
      </p:sp>
      <p:sp>
        <p:nvSpPr>
          <p:cNvPr id="1935" name="Google Shape;1935;p63"/>
          <p:cNvSpPr txBox="1"/>
          <p:nvPr>
            <p:ph idx="4" type="subTitle"/>
          </p:nvPr>
        </p:nvSpPr>
        <p:spPr>
          <a:xfrm>
            <a:off x="6417900" y="3048750"/>
            <a:ext cx="24081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Для монтажа кресла-мойки</a:t>
            </a:r>
            <a:endParaRPr/>
          </a:p>
        </p:txBody>
      </p:sp>
      <p:pic>
        <p:nvPicPr>
          <p:cNvPr id="1936" name="Google Shape;1936;p63"/>
          <p:cNvPicPr preferRelativeResize="0"/>
          <p:nvPr/>
        </p:nvPicPr>
        <p:blipFill>
          <a:blip r:embed="rId5">
            <a:alphaModFix/>
          </a:blip>
          <a:stretch>
            <a:fillRect/>
          </a:stretch>
        </p:blipFill>
        <p:spPr>
          <a:xfrm>
            <a:off x="6596512" y="1814224"/>
            <a:ext cx="502200" cy="502200"/>
          </a:xfrm>
          <a:prstGeom prst="rect">
            <a:avLst/>
          </a:prstGeom>
          <a:noFill/>
          <a:ln>
            <a:noFill/>
          </a:ln>
        </p:spPr>
      </p:pic>
      <p:pic>
        <p:nvPicPr>
          <p:cNvPr id="1937" name="Google Shape;1937;p63"/>
          <p:cNvPicPr preferRelativeResize="0"/>
          <p:nvPr/>
        </p:nvPicPr>
        <p:blipFill rotWithShape="1">
          <a:blip r:embed="rId6">
            <a:alphaModFix/>
          </a:blip>
          <a:srcRect b="0" l="0" r="0" t="0"/>
          <a:stretch/>
        </p:blipFill>
        <p:spPr>
          <a:xfrm>
            <a:off x="3582591" y="1761492"/>
            <a:ext cx="572700" cy="572700"/>
          </a:xfrm>
          <a:prstGeom prst="rect">
            <a:avLst/>
          </a:prstGeom>
          <a:noFill/>
          <a:ln>
            <a:noFill/>
          </a:ln>
        </p:spPr>
      </p:pic>
      <p:pic>
        <p:nvPicPr>
          <p:cNvPr id="1938" name="Google Shape;1938;p63"/>
          <p:cNvPicPr preferRelativeResize="0"/>
          <p:nvPr/>
        </p:nvPicPr>
        <p:blipFill>
          <a:blip r:embed="rId7">
            <a:alphaModFix/>
          </a:blip>
          <a:stretch>
            <a:fillRect/>
          </a:stretch>
        </p:blipFill>
        <p:spPr>
          <a:xfrm>
            <a:off x="905666" y="1796700"/>
            <a:ext cx="502200" cy="5022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2" name="Shape 1942"/>
        <p:cNvGrpSpPr/>
        <p:nvPr/>
      </p:nvGrpSpPr>
      <p:grpSpPr>
        <a:xfrm>
          <a:off x="0" y="0"/>
          <a:ext cx="0" cy="0"/>
          <a:chOff x="0" y="0"/>
          <a:chExt cx="0" cy="0"/>
        </a:xfrm>
      </p:grpSpPr>
      <p:sp>
        <p:nvSpPr>
          <p:cNvPr id="1943" name="Google Shape;1943;p64"/>
          <p:cNvSpPr/>
          <p:nvPr/>
        </p:nvSpPr>
        <p:spPr>
          <a:xfrm>
            <a:off x="3666250" y="1773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4"/>
          <p:cNvSpPr/>
          <p:nvPr/>
        </p:nvSpPr>
        <p:spPr>
          <a:xfrm>
            <a:off x="3553625" y="1656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4"/>
          <p:cNvSpPr txBox="1"/>
          <p:nvPr>
            <p:ph type="title"/>
          </p:nvPr>
        </p:nvSpPr>
        <p:spPr>
          <a:xfrm>
            <a:off x="720000" y="477600"/>
            <a:ext cx="6795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Т</a:t>
            </a:r>
            <a:r>
              <a:rPr lang="en"/>
              <a:t>ребования к локации</a:t>
            </a:r>
            <a:endParaRPr/>
          </a:p>
        </p:txBody>
      </p:sp>
      <p:sp>
        <p:nvSpPr>
          <p:cNvPr id="1946" name="Google Shape;1946;p64"/>
          <p:cNvSpPr txBox="1"/>
          <p:nvPr>
            <p:ph idx="2" type="ctrTitle"/>
          </p:nvPr>
        </p:nvSpPr>
        <p:spPr>
          <a:xfrm>
            <a:off x="719999" y="2480574"/>
            <a:ext cx="2251800" cy="5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Первая линия</a:t>
            </a:r>
            <a:endParaRPr/>
          </a:p>
        </p:txBody>
      </p:sp>
      <p:sp>
        <p:nvSpPr>
          <p:cNvPr id="1947" name="Google Shape;1947;p64"/>
          <p:cNvSpPr txBox="1"/>
          <p:nvPr>
            <p:ph idx="1" type="subTitle"/>
          </p:nvPr>
        </p:nvSpPr>
        <p:spPr>
          <a:xfrm>
            <a:off x="720000" y="2820150"/>
            <a:ext cx="2478000" cy="11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Помещение должно выходить на внешнюю сторону оживленной улицы, иметь вход с улицы и возможность размещения вывески </a:t>
            </a:r>
            <a:br>
              <a:rPr lang="en" sz="1200"/>
            </a:br>
            <a:r>
              <a:rPr lang="en" sz="1200"/>
              <a:t>и яркой наружной рекламы</a:t>
            </a:r>
            <a:endParaRPr sz="1200"/>
          </a:p>
        </p:txBody>
      </p:sp>
      <p:sp>
        <p:nvSpPr>
          <p:cNvPr id="1948" name="Google Shape;1948;p64"/>
          <p:cNvSpPr txBox="1"/>
          <p:nvPr>
            <p:ph idx="3" type="ctrTitle"/>
          </p:nvPr>
        </p:nvSpPr>
        <p:spPr>
          <a:xfrm>
            <a:off x="3446100" y="2480575"/>
            <a:ext cx="2633400" cy="5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Человеческий поток</a:t>
            </a:r>
            <a:endParaRPr/>
          </a:p>
        </p:txBody>
      </p:sp>
      <p:sp>
        <p:nvSpPr>
          <p:cNvPr id="1949" name="Google Shape;1949;p64"/>
          <p:cNvSpPr txBox="1"/>
          <p:nvPr>
            <p:ph idx="4" type="subTitle"/>
          </p:nvPr>
        </p:nvSpPr>
        <p:spPr>
          <a:xfrm>
            <a:off x="3446100" y="2820150"/>
            <a:ext cx="24081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Транспортная развязка, </a:t>
            </a:r>
            <a:r>
              <a:rPr lang="en" sz="1200"/>
              <a:t>наличие остановок общественного транспорта, крупных сетевых магазинов и банков рядом</a:t>
            </a:r>
            <a:endParaRPr sz="1200"/>
          </a:p>
        </p:txBody>
      </p:sp>
      <p:sp>
        <p:nvSpPr>
          <p:cNvPr id="1950" name="Google Shape;1950;p64"/>
          <p:cNvSpPr/>
          <p:nvPr/>
        </p:nvSpPr>
        <p:spPr>
          <a:xfrm>
            <a:off x="945250" y="1773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4"/>
          <p:cNvSpPr/>
          <p:nvPr/>
        </p:nvSpPr>
        <p:spPr>
          <a:xfrm>
            <a:off x="832625" y="1656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4"/>
          <p:cNvSpPr txBox="1"/>
          <p:nvPr>
            <p:ph idx="4" type="subTitle"/>
          </p:nvPr>
        </p:nvSpPr>
        <p:spPr>
          <a:xfrm>
            <a:off x="1112250" y="4365675"/>
            <a:ext cx="6083400" cy="34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Обязательно к изучению: </a:t>
            </a:r>
            <a:r>
              <a:rPr lang="en" sz="1200" u="sng">
                <a:solidFill>
                  <a:schemeClr val="hlink"/>
                </a:solidFill>
                <a:hlinkClick r:id="rId3"/>
              </a:rPr>
              <a:t>технические требования к помещению</a:t>
            </a:r>
            <a:endParaRPr sz="1200"/>
          </a:p>
        </p:txBody>
      </p:sp>
      <p:pic>
        <p:nvPicPr>
          <p:cNvPr id="1953" name="Google Shape;1953;p64"/>
          <p:cNvPicPr preferRelativeResize="0"/>
          <p:nvPr/>
        </p:nvPicPr>
        <p:blipFill>
          <a:blip r:embed="rId4">
            <a:alphaModFix/>
          </a:blip>
          <a:stretch>
            <a:fillRect/>
          </a:stretch>
        </p:blipFill>
        <p:spPr>
          <a:xfrm>
            <a:off x="814300" y="4379074"/>
            <a:ext cx="312675" cy="312675"/>
          </a:xfrm>
          <a:prstGeom prst="rect">
            <a:avLst/>
          </a:prstGeom>
          <a:noFill/>
          <a:ln>
            <a:noFill/>
          </a:ln>
        </p:spPr>
      </p:pic>
      <p:sp>
        <p:nvSpPr>
          <p:cNvPr id="1954" name="Google Shape;1954;p64"/>
          <p:cNvSpPr/>
          <p:nvPr/>
        </p:nvSpPr>
        <p:spPr>
          <a:xfrm>
            <a:off x="6638050" y="1773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4"/>
          <p:cNvSpPr/>
          <p:nvPr/>
        </p:nvSpPr>
        <p:spPr>
          <a:xfrm>
            <a:off x="6525425" y="1656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4"/>
          <p:cNvSpPr txBox="1"/>
          <p:nvPr>
            <p:ph idx="3" type="ctrTitle"/>
          </p:nvPr>
        </p:nvSpPr>
        <p:spPr>
          <a:xfrm>
            <a:off x="6417899" y="2480574"/>
            <a:ext cx="2251800" cy="5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Большие окна</a:t>
            </a:r>
            <a:endParaRPr/>
          </a:p>
        </p:txBody>
      </p:sp>
      <p:sp>
        <p:nvSpPr>
          <p:cNvPr id="1957" name="Google Shape;1957;p64"/>
          <p:cNvSpPr txBox="1"/>
          <p:nvPr>
            <p:ph idx="4" type="subTitle"/>
          </p:nvPr>
        </p:nvSpPr>
        <p:spPr>
          <a:xfrm>
            <a:off x="6417900" y="2820150"/>
            <a:ext cx="2408100" cy="10983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t>Наличие витражного остекления входной группы или наличие больших окон с видом на трафик побуждают людей зайти в барбершоп</a:t>
            </a:r>
            <a:endParaRPr sz="1200"/>
          </a:p>
        </p:txBody>
      </p:sp>
      <p:pic>
        <p:nvPicPr>
          <p:cNvPr id="1958" name="Google Shape;1958;p64"/>
          <p:cNvPicPr preferRelativeResize="0"/>
          <p:nvPr/>
        </p:nvPicPr>
        <p:blipFill rotWithShape="1">
          <a:blip r:embed="rId5">
            <a:alphaModFix/>
          </a:blip>
          <a:srcRect b="0" l="0" r="0" t="0"/>
          <a:stretch/>
        </p:blipFill>
        <p:spPr>
          <a:xfrm>
            <a:off x="905666" y="1720500"/>
            <a:ext cx="502200" cy="502200"/>
          </a:xfrm>
          <a:prstGeom prst="rect">
            <a:avLst/>
          </a:prstGeom>
          <a:noFill/>
          <a:ln>
            <a:noFill/>
          </a:ln>
        </p:spPr>
      </p:pic>
      <p:pic>
        <p:nvPicPr>
          <p:cNvPr id="1959" name="Google Shape;1959;p64"/>
          <p:cNvPicPr preferRelativeResize="0"/>
          <p:nvPr/>
        </p:nvPicPr>
        <p:blipFill rotWithShape="1">
          <a:blip r:embed="rId6">
            <a:alphaModFix/>
          </a:blip>
          <a:srcRect b="0" l="0" r="0" t="0"/>
          <a:stretch/>
        </p:blipFill>
        <p:spPr>
          <a:xfrm>
            <a:off x="6602516" y="1720500"/>
            <a:ext cx="502200" cy="502200"/>
          </a:xfrm>
          <a:prstGeom prst="rect">
            <a:avLst/>
          </a:prstGeom>
          <a:noFill/>
          <a:ln>
            <a:noFill/>
          </a:ln>
        </p:spPr>
      </p:pic>
      <p:pic>
        <p:nvPicPr>
          <p:cNvPr id="1960" name="Google Shape;1960;p64"/>
          <p:cNvPicPr preferRelativeResize="0"/>
          <p:nvPr/>
        </p:nvPicPr>
        <p:blipFill rotWithShape="1">
          <a:blip r:embed="rId7">
            <a:alphaModFix/>
          </a:blip>
          <a:srcRect b="0" l="0" r="0" t="0"/>
          <a:stretch/>
        </p:blipFill>
        <p:spPr>
          <a:xfrm>
            <a:off x="3618116" y="1715908"/>
            <a:ext cx="502200" cy="5022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4" name="Shape 1964"/>
        <p:cNvGrpSpPr/>
        <p:nvPr/>
      </p:nvGrpSpPr>
      <p:grpSpPr>
        <a:xfrm>
          <a:off x="0" y="0"/>
          <a:ext cx="0" cy="0"/>
          <a:chOff x="0" y="0"/>
          <a:chExt cx="0" cy="0"/>
        </a:xfrm>
      </p:grpSpPr>
      <p:sp>
        <p:nvSpPr>
          <p:cNvPr id="1965" name="Google Shape;1965;p65"/>
          <p:cNvSpPr/>
          <p:nvPr/>
        </p:nvSpPr>
        <p:spPr>
          <a:xfrm>
            <a:off x="3666250"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5"/>
          <p:cNvSpPr/>
          <p:nvPr/>
        </p:nvSpPr>
        <p:spPr>
          <a:xfrm>
            <a:off x="3553625"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5"/>
          <p:cNvSpPr txBox="1"/>
          <p:nvPr>
            <p:ph type="title"/>
          </p:nvPr>
        </p:nvSpPr>
        <p:spPr>
          <a:xfrm>
            <a:off x="720000" y="477600"/>
            <a:ext cx="675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Технические </a:t>
            </a:r>
            <a:br>
              <a:rPr lang="en"/>
            </a:br>
            <a:r>
              <a:rPr lang="en"/>
              <a:t>т</a:t>
            </a:r>
            <a:r>
              <a:rPr lang="en"/>
              <a:t>ребования </a:t>
            </a:r>
            <a:r>
              <a:rPr lang="en"/>
              <a:t>к помещению</a:t>
            </a:r>
            <a:endParaRPr/>
          </a:p>
        </p:txBody>
      </p:sp>
      <p:sp>
        <p:nvSpPr>
          <p:cNvPr id="1968" name="Google Shape;1968;p65"/>
          <p:cNvSpPr txBox="1"/>
          <p:nvPr>
            <p:ph idx="2" type="ctrTitle"/>
          </p:nvPr>
        </p:nvSpPr>
        <p:spPr>
          <a:xfrm>
            <a:off x="719999" y="2937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Линия </a:t>
            </a:r>
            <a:br>
              <a:rPr lang="en"/>
            </a:br>
            <a:r>
              <a:rPr lang="en"/>
              <a:t>от 10 кВт</a:t>
            </a:r>
            <a:endParaRPr/>
          </a:p>
        </p:txBody>
      </p:sp>
      <p:sp>
        <p:nvSpPr>
          <p:cNvPr id="1969" name="Google Shape;1969;p65"/>
          <p:cNvSpPr txBox="1"/>
          <p:nvPr>
            <p:ph idx="1" type="subTitle"/>
          </p:nvPr>
        </p:nvSpPr>
        <p:spPr>
          <a:xfrm>
            <a:off x="720000" y="3429750"/>
            <a:ext cx="15099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Необходимое электричество</a:t>
            </a:r>
            <a:endParaRPr/>
          </a:p>
        </p:txBody>
      </p:sp>
      <p:sp>
        <p:nvSpPr>
          <p:cNvPr id="1970" name="Google Shape;1970;p65"/>
          <p:cNvSpPr txBox="1"/>
          <p:nvPr>
            <p:ph idx="3" type="ctrTitle"/>
          </p:nvPr>
        </p:nvSpPr>
        <p:spPr>
          <a:xfrm>
            <a:off x="3446099" y="2937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Канализация, санузел</a:t>
            </a:r>
            <a:endParaRPr/>
          </a:p>
        </p:txBody>
      </p:sp>
      <p:sp>
        <p:nvSpPr>
          <p:cNvPr id="1971" name="Google Shape;1971;p65"/>
          <p:cNvSpPr txBox="1"/>
          <p:nvPr>
            <p:ph idx="4" type="subTitle"/>
          </p:nvPr>
        </p:nvSpPr>
        <p:spPr>
          <a:xfrm>
            <a:off x="3446100" y="3429750"/>
            <a:ext cx="24081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Необходимость для оказания услуг</a:t>
            </a:r>
            <a:endParaRPr/>
          </a:p>
          <a:p>
            <a:pPr indent="0" lvl="0" marL="0" rtl="0" algn="l">
              <a:spcBef>
                <a:spcPts val="0"/>
              </a:spcBef>
              <a:spcAft>
                <a:spcPts val="0"/>
              </a:spcAft>
              <a:buNone/>
            </a:pPr>
            <a:r>
              <a:t/>
            </a:r>
            <a:endParaRPr/>
          </a:p>
        </p:txBody>
      </p:sp>
      <p:sp>
        <p:nvSpPr>
          <p:cNvPr id="1972" name="Google Shape;1972;p65"/>
          <p:cNvSpPr/>
          <p:nvPr/>
        </p:nvSpPr>
        <p:spPr>
          <a:xfrm>
            <a:off x="945250"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5"/>
          <p:cNvSpPr/>
          <p:nvPr/>
        </p:nvSpPr>
        <p:spPr>
          <a:xfrm>
            <a:off x="832625"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5"/>
          <p:cNvSpPr txBox="1"/>
          <p:nvPr>
            <p:ph idx="4" type="subTitle"/>
          </p:nvPr>
        </p:nvSpPr>
        <p:spPr>
          <a:xfrm>
            <a:off x="1112250" y="4365675"/>
            <a:ext cx="6083400" cy="34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Обязательно к изучению: </a:t>
            </a:r>
            <a:r>
              <a:rPr lang="en" sz="1200" u="sng">
                <a:solidFill>
                  <a:schemeClr val="hlink"/>
                </a:solidFill>
                <a:hlinkClick r:id="rId3"/>
              </a:rPr>
              <a:t>технические требования к помещению</a:t>
            </a:r>
            <a:endParaRPr sz="1200"/>
          </a:p>
        </p:txBody>
      </p:sp>
      <p:pic>
        <p:nvPicPr>
          <p:cNvPr id="1975" name="Google Shape;1975;p65"/>
          <p:cNvPicPr preferRelativeResize="0"/>
          <p:nvPr/>
        </p:nvPicPr>
        <p:blipFill>
          <a:blip r:embed="rId4">
            <a:alphaModFix/>
          </a:blip>
          <a:stretch>
            <a:fillRect/>
          </a:stretch>
        </p:blipFill>
        <p:spPr>
          <a:xfrm>
            <a:off x="814300" y="4379074"/>
            <a:ext cx="312675" cy="312675"/>
          </a:xfrm>
          <a:prstGeom prst="rect">
            <a:avLst/>
          </a:prstGeom>
          <a:noFill/>
          <a:ln>
            <a:noFill/>
          </a:ln>
        </p:spPr>
      </p:pic>
      <p:sp>
        <p:nvSpPr>
          <p:cNvPr id="1976" name="Google Shape;1976;p65"/>
          <p:cNvSpPr/>
          <p:nvPr/>
        </p:nvSpPr>
        <p:spPr>
          <a:xfrm>
            <a:off x="6638050"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5"/>
          <p:cNvSpPr/>
          <p:nvPr/>
        </p:nvSpPr>
        <p:spPr>
          <a:xfrm>
            <a:off x="6525425"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5"/>
          <p:cNvSpPr txBox="1"/>
          <p:nvPr>
            <p:ph idx="3" type="ctrTitle"/>
          </p:nvPr>
        </p:nvSpPr>
        <p:spPr>
          <a:xfrm>
            <a:off x="6417899" y="2937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Система вентеляции</a:t>
            </a:r>
            <a:endParaRPr/>
          </a:p>
        </p:txBody>
      </p:sp>
      <p:sp>
        <p:nvSpPr>
          <p:cNvPr id="1979" name="Google Shape;1979;p65"/>
          <p:cNvSpPr txBox="1"/>
          <p:nvPr>
            <p:ph idx="4" type="subTitle"/>
          </p:nvPr>
        </p:nvSpPr>
        <p:spPr>
          <a:xfrm>
            <a:off x="6417900" y="3429750"/>
            <a:ext cx="20568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Для комфортной работы </a:t>
            </a:r>
            <a:endParaRPr/>
          </a:p>
        </p:txBody>
      </p:sp>
      <p:pic>
        <p:nvPicPr>
          <p:cNvPr id="1980" name="Google Shape;1980;p65"/>
          <p:cNvPicPr preferRelativeResize="0"/>
          <p:nvPr/>
        </p:nvPicPr>
        <p:blipFill rotWithShape="1">
          <a:blip r:embed="rId5">
            <a:alphaModFix/>
          </a:blip>
          <a:srcRect b="0" l="0" r="0" t="0"/>
          <a:stretch/>
        </p:blipFill>
        <p:spPr>
          <a:xfrm>
            <a:off x="905666" y="2101500"/>
            <a:ext cx="502200" cy="502200"/>
          </a:xfrm>
          <a:prstGeom prst="rect">
            <a:avLst/>
          </a:prstGeom>
          <a:noFill/>
          <a:ln>
            <a:noFill/>
          </a:ln>
        </p:spPr>
      </p:pic>
      <p:pic>
        <p:nvPicPr>
          <p:cNvPr id="1981" name="Google Shape;1981;p65"/>
          <p:cNvPicPr preferRelativeResize="0"/>
          <p:nvPr/>
        </p:nvPicPr>
        <p:blipFill rotWithShape="1">
          <a:blip r:embed="rId6">
            <a:alphaModFix/>
          </a:blip>
          <a:srcRect b="0" l="0" r="0" t="0"/>
          <a:stretch/>
        </p:blipFill>
        <p:spPr>
          <a:xfrm>
            <a:off x="3622216" y="2101500"/>
            <a:ext cx="502200" cy="502200"/>
          </a:xfrm>
          <a:prstGeom prst="rect">
            <a:avLst/>
          </a:prstGeom>
          <a:noFill/>
          <a:ln>
            <a:noFill/>
          </a:ln>
        </p:spPr>
      </p:pic>
      <p:pic>
        <p:nvPicPr>
          <p:cNvPr id="1982" name="Google Shape;1982;p65"/>
          <p:cNvPicPr preferRelativeResize="0"/>
          <p:nvPr/>
        </p:nvPicPr>
        <p:blipFill rotWithShape="1">
          <a:blip r:embed="rId7">
            <a:alphaModFix/>
          </a:blip>
          <a:srcRect b="0" l="0" r="0" t="0"/>
          <a:stretch/>
        </p:blipFill>
        <p:spPr>
          <a:xfrm>
            <a:off x="6594016" y="2101500"/>
            <a:ext cx="502200" cy="5022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6" name="Shape 1986"/>
        <p:cNvGrpSpPr/>
        <p:nvPr/>
      </p:nvGrpSpPr>
      <p:grpSpPr>
        <a:xfrm>
          <a:off x="0" y="0"/>
          <a:ext cx="0" cy="0"/>
          <a:chOff x="0" y="0"/>
          <a:chExt cx="0" cy="0"/>
        </a:xfrm>
      </p:grpSpPr>
      <p:pic>
        <p:nvPicPr>
          <p:cNvPr id="1987" name="Google Shape;1987;p66"/>
          <p:cNvPicPr preferRelativeResize="0"/>
          <p:nvPr/>
        </p:nvPicPr>
        <p:blipFill rotWithShape="1">
          <a:blip r:embed="rId3">
            <a:alphaModFix/>
          </a:blip>
          <a:srcRect b="0" l="25090" r="21410" t="0"/>
          <a:stretch/>
        </p:blipFill>
        <p:spPr>
          <a:xfrm>
            <a:off x="5015500" y="0"/>
            <a:ext cx="4128497" cy="5143501"/>
          </a:xfrm>
          <a:prstGeom prst="rect">
            <a:avLst/>
          </a:prstGeom>
          <a:noFill/>
          <a:ln>
            <a:noFill/>
          </a:ln>
        </p:spPr>
      </p:pic>
      <p:sp>
        <p:nvSpPr>
          <p:cNvPr id="1988" name="Google Shape;1988;p66"/>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6"/>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0" name="Google Shape;1990;p66"/>
          <p:cNvGrpSpPr/>
          <p:nvPr/>
        </p:nvGrpSpPr>
        <p:grpSpPr>
          <a:xfrm>
            <a:off x="8831314" y="1474774"/>
            <a:ext cx="312682" cy="2193963"/>
            <a:chOff x="8954936" y="1478060"/>
            <a:chExt cx="312682" cy="2193963"/>
          </a:xfrm>
        </p:grpSpPr>
        <p:sp>
          <p:nvSpPr>
            <p:cNvPr id="1991" name="Google Shape;1991;p66"/>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6"/>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6"/>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6"/>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6"/>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6"/>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6"/>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6"/>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6"/>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6"/>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6"/>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6"/>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6"/>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6"/>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6"/>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6"/>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6"/>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6"/>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6"/>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6"/>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6"/>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6"/>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6"/>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6"/>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6"/>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6"/>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6"/>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6"/>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6"/>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6"/>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1" name="Google Shape;2021;p66"/>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3.2.</a:t>
            </a:r>
            <a:endParaRPr/>
          </a:p>
        </p:txBody>
      </p:sp>
      <p:sp>
        <p:nvSpPr>
          <p:cNvPr id="2022" name="Google Shape;2022;p66"/>
          <p:cNvSpPr txBox="1"/>
          <p:nvPr>
            <p:ph idx="1" type="subTitle"/>
          </p:nvPr>
        </p:nvSpPr>
        <p:spPr>
          <a:xfrm>
            <a:off x="720000" y="26809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Raleway"/>
                <a:ea typeface="Raleway"/>
                <a:cs typeface="Raleway"/>
                <a:sym typeface="Raleway"/>
              </a:rPr>
              <a:t>Поиск помещения</a:t>
            </a:r>
            <a:endParaRPr b="1" sz="2500">
              <a:latin typeface="Raleway"/>
              <a:ea typeface="Raleway"/>
              <a:cs typeface="Raleway"/>
              <a:sym typeface="Raleway"/>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6" name="Shape 2026"/>
        <p:cNvGrpSpPr/>
        <p:nvPr/>
      </p:nvGrpSpPr>
      <p:grpSpPr>
        <a:xfrm>
          <a:off x="0" y="0"/>
          <a:ext cx="0" cy="0"/>
          <a:chOff x="0" y="0"/>
          <a:chExt cx="0" cy="0"/>
        </a:xfrm>
      </p:grpSpPr>
      <p:sp>
        <p:nvSpPr>
          <p:cNvPr id="2027" name="Google Shape;2027;p67"/>
          <p:cNvSpPr txBox="1"/>
          <p:nvPr>
            <p:ph type="title"/>
          </p:nvPr>
        </p:nvSpPr>
        <p:spPr>
          <a:xfrm>
            <a:off x="262800" y="477600"/>
            <a:ext cx="6222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Алгоритм поиска и согласования помещения</a:t>
            </a:r>
            <a:endParaRPr/>
          </a:p>
        </p:txBody>
      </p:sp>
      <p:grpSp>
        <p:nvGrpSpPr>
          <p:cNvPr id="2028" name="Google Shape;2028;p67"/>
          <p:cNvGrpSpPr/>
          <p:nvPr/>
        </p:nvGrpSpPr>
        <p:grpSpPr>
          <a:xfrm>
            <a:off x="338988" y="2114550"/>
            <a:ext cx="1629000" cy="812850"/>
            <a:chOff x="719988" y="2114550"/>
            <a:chExt cx="1629000" cy="812850"/>
          </a:xfrm>
        </p:grpSpPr>
        <p:sp>
          <p:nvSpPr>
            <p:cNvPr id="2029" name="Google Shape;2029;p67"/>
            <p:cNvSpPr/>
            <p:nvPr/>
          </p:nvSpPr>
          <p:spPr>
            <a:xfrm>
              <a:off x="719988" y="2260200"/>
              <a:ext cx="1629000" cy="667200"/>
            </a:xfrm>
            <a:prstGeom prst="homePlate">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7"/>
            <p:cNvSpPr/>
            <p:nvPr/>
          </p:nvSpPr>
          <p:spPr>
            <a:xfrm>
              <a:off x="719988" y="2114550"/>
              <a:ext cx="1629000" cy="667200"/>
            </a:xfrm>
            <a:prstGeom prst="homePlate">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 name="Google Shape;2031;p67"/>
          <p:cNvGrpSpPr/>
          <p:nvPr/>
        </p:nvGrpSpPr>
        <p:grpSpPr>
          <a:xfrm>
            <a:off x="2044200" y="2128050"/>
            <a:ext cx="1629000" cy="812850"/>
            <a:chOff x="2349000" y="2128050"/>
            <a:chExt cx="1629000" cy="812850"/>
          </a:xfrm>
        </p:grpSpPr>
        <p:sp>
          <p:nvSpPr>
            <p:cNvPr id="2032" name="Google Shape;2032;p67"/>
            <p:cNvSpPr/>
            <p:nvPr/>
          </p:nvSpPr>
          <p:spPr>
            <a:xfrm>
              <a:off x="2349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7"/>
            <p:cNvSpPr/>
            <p:nvPr/>
          </p:nvSpPr>
          <p:spPr>
            <a:xfrm>
              <a:off x="2349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 name="Google Shape;2034;p67"/>
          <p:cNvGrpSpPr/>
          <p:nvPr/>
        </p:nvGrpSpPr>
        <p:grpSpPr>
          <a:xfrm>
            <a:off x="3825600" y="2128050"/>
            <a:ext cx="1629000" cy="812850"/>
            <a:chOff x="3978000" y="2128050"/>
            <a:chExt cx="1629000" cy="812850"/>
          </a:xfrm>
        </p:grpSpPr>
        <p:sp>
          <p:nvSpPr>
            <p:cNvPr id="2035" name="Google Shape;2035;p67"/>
            <p:cNvSpPr/>
            <p:nvPr/>
          </p:nvSpPr>
          <p:spPr>
            <a:xfrm>
              <a:off x="3978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7"/>
            <p:cNvSpPr/>
            <p:nvPr/>
          </p:nvSpPr>
          <p:spPr>
            <a:xfrm>
              <a:off x="3978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67"/>
          <p:cNvGrpSpPr/>
          <p:nvPr/>
        </p:nvGrpSpPr>
        <p:grpSpPr>
          <a:xfrm>
            <a:off x="5530800" y="2128050"/>
            <a:ext cx="1629000" cy="812850"/>
            <a:chOff x="5607000" y="2128050"/>
            <a:chExt cx="1629000" cy="812850"/>
          </a:xfrm>
        </p:grpSpPr>
        <p:sp>
          <p:nvSpPr>
            <p:cNvPr id="2038" name="Google Shape;2038;p67"/>
            <p:cNvSpPr/>
            <p:nvPr/>
          </p:nvSpPr>
          <p:spPr>
            <a:xfrm>
              <a:off x="5607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7"/>
            <p:cNvSpPr/>
            <p:nvPr/>
          </p:nvSpPr>
          <p:spPr>
            <a:xfrm>
              <a:off x="5607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0" name="Google Shape;2040;p67"/>
          <p:cNvSpPr txBox="1"/>
          <p:nvPr/>
        </p:nvSpPr>
        <p:spPr>
          <a:xfrm>
            <a:off x="8487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1</a:t>
            </a:r>
            <a:endParaRPr b="1" sz="2800">
              <a:solidFill>
                <a:schemeClr val="dk1"/>
              </a:solidFill>
              <a:latin typeface="Open Sans"/>
              <a:ea typeface="Open Sans"/>
              <a:cs typeface="Open Sans"/>
              <a:sym typeface="Open Sans"/>
            </a:endParaRPr>
          </a:p>
        </p:txBody>
      </p:sp>
      <p:sp>
        <p:nvSpPr>
          <p:cNvPr id="2041" name="Google Shape;2041;p67"/>
          <p:cNvSpPr txBox="1"/>
          <p:nvPr/>
        </p:nvSpPr>
        <p:spPr>
          <a:xfrm>
            <a:off x="25539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2</a:t>
            </a:r>
            <a:endParaRPr b="1" sz="2800">
              <a:solidFill>
                <a:schemeClr val="dk1"/>
              </a:solidFill>
              <a:latin typeface="Open Sans"/>
              <a:ea typeface="Open Sans"/>
              <a:cs typeface="Open Sans"/>
              <a:sym typeface="Open Sans"/>
            </a:endParaRPr>
          </a:p>
        </p:txBody>
      </p:sp>
      <p:sp>
        <p:nvSpPr>
          <p:cNvPr id="2042" name="Google Shape;2042;p67"/>
          <p:cNvSpPr txBox="1"/>
          <p:nvPr/>
        </p:nvSpPr>
        <p:spPr>
          <a:xfrm>
            <a:off x="43353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3</a:t>
            </a:r>
            <a:endParaRPr b="1" sz="2800">
              <a:solidFill>
                <a:schemeClr val="dk1"/>
              </a:solidFill>
              <a:latin typeface="Open Sans"/>
              <a:ea typeface="Open Sans"/>
              <a:cs typeface="Open Sans"/>
              <a:sym typeface="Open Sans"/>
            </a:endParaRPr>
          </a:p>
        </p:txBody>
      </p:sp>
      <p:sp>
        <p:nvSpPr>
          <p:cNvPr id="2043" name="Google Shape;2043;p67"/>
          <p:cNvSpPr txBox="1"/>
          <p:nvPr/>
        </p:nvSpPr>
        <p:spPr>
          <a:xfrm>
            <a:off x="6040500" y="2318700"/>
            <a:ext cx="7401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4</a:t>
            </a:r>
            <a:endParaRPr b="1" sz="2800">
              <a:solidFill>
                <a:schemeClr val="dk1"/>
              </a:solidFill>
              <a:latin typeface="Open Sans"/>
              <a:ea typeface="Open Sans"/>
              <a:cs typeface="Open Sans"/>
              <a:sym typeface="Open Sans"/>
            </a:endParaRPr>
          </a:p>
        </p:txBody>
      </p:sp>
      <p:sp>
        <p:nvSpPr>
          <p:cNvPr id="2044" name="Google Shape;2044;p67"/>
          <p:cNvSpPr txBox="1"/>
          <p:nvPr/>
        </p:nvSpPr>
        <p:spPr>
          <a:xfrm>
            <a:off x="339000" y="2923775"/>
            <a:ext cx="1491900" cy="813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Ищете и выбираете подходящее</a:t>
            </a:r>
            <a:endParaRPr>
              <a:solidFill>
                <a:schemeClr val="dk1"/>
              </a:solidFill>
              <a:latin typeface="Raleway Black"/>
              <a:ea typeface="Raleway Black"/>
              <a:cs typeface="Raleway Black"/>
              <a:sym typeface="Raleway Black"/>
            </a:endParaRPr>
          </a:p>
        </p:txBody>
      </p:sp>
      <p:sp>
        <p:nvSpPr>
          <p:cNvPr id="2045" name="Google Shape;2045;p67"/>
          <p:cNvSpPr txBox="1"/>
          <p:nvPr/>
        </p:nvSpPr>
        <p:spPr>
          <a:xfrm>
            <a:off x="339000" y="3706475"/>
            <a:ext cx="1491900" cy="8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Варианты по</a:t>
            </a:r>
            <a:r>
              <a:rPr lang="en" sz="1000">
                <a:solidFill>
                  <a:schemeClr val="accent5"/>
                </a:solidFill>
                <a:latin typeface="Open Sans"/>
                <a:ea typeface="Open Sans"/>
                <a:cs typeface="Open Sans"/>
                <a:sym typeface="Open Sans"/>
              </a:rPr>
              <a:t> поиску и технические требования в следующем слайде</a:t>
            </a:r>
            <a:endParaRPr sz="1000">
              <a:solidFill>
                <a:schemeClr val="accent5"/>
              </a:solidFill>
              <a:latin typeface="Open Sans"/>
              <a:ea typeface="Open Sans"/>
              <a:cs typeface="Open Sans"/>
              <a:sym typeface="Open Sans"/>
            </a:endParaRPr>
          </a:p>
        </p:txBody>
      </p:sp>
      <p:sp>
        <p:nvSpPr>
          <p:cNvPr id="2046" name="Google Shape;2046;p67"/>
          <p:cNvSpPr txBox="1"/>
          <p:nvPr/>
        </p:nvSpPr>
        <p:spPr>
          <a:xfrm>
            <a:off x="2048825" y="3857258"/>
            <a:ext cx="1322100" cy="8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Исходя из требований на в предыдущем разделе</a:t>
            </a:r>
            <a:endParaRPr sz="1000">
              <a:solidFill>
                <a:schemeClr val="accent5"/>
              </a:solidFill>
              <a:latin typeface="Open Sans"/>
              <a:ea typeface="Open Sans"/>
              <a:cs typeface="Open Sans"/>
              <a:sym typeface="Open Sans"/>
            </a:endParaRPr>
          </a:p>
        </p:txBody>
      </p:sp>
      <p:sp>
        <p:nvSpPr>
          <p:cNvPr id="2047" name="Google Shape;2047;p67"/>
          <p:cNvSpPr txBox="1"/>
          <p:nvPr/>
        </p:nvSpPr>
        <p:spPr>
          <a:xfrm>
            <a:off x="3834850" y="3673075"/>
            <a:ext cx="1491900" cy="11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Проверяете соответствие требованиям, снимаете видео помещения, замеряете проходимость</a:t>
            </a:r>
            <a:endParaRPr sz="1000">
              <a:solidFill>
                <a:schemeClr val="accent5"/>
              </a:solidFill>
              <a:latin typeface="Open Sans"/>
              <a:ea typeface="Open Sans"/>
              <a:cs typeface="Open Sans"/>
              <a:sym typeface="Open Sans"/>
            </a:endParaRPr>
          </a:p>
        </p:txBody>
      </p:sp>
      <p:sp>
        <p:nvSpPr>
          <p:cNvPr id="2048" name="Google Shape;2048;p67"/>
          <p:cNvSpPr txBox="1"/>
          <p:nvPr/>
        </p:nvSpPr>
        <p:spPr>
          <a:xfrm>
            <a:off x="5544675" y="3444475"/>
            <a:ext cx="1322100" cy="6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Отправляете собранные данные нашему менеджеру для согласования</a:t>
            </a:r>
            <a:endParaRPr sz="1000">
              <a:solidFill>
                <a:schemeClr val="accent5"/>
              </a:solidFill>
              <a:latin typeface="Open Sans"/>
              <a:ea typeface="Open Sans"/>
              <a:cs typeface="Open Sans"/>
              <a:sym typeface="Open Sans"/>
            </a:endParaRPr>
          </a:p>
        </p:txBody>
      </p:sp>
      <p:sp>
        <p:nvSpPr>
          <p:cNvPr id="2049" name="Google Shape;2049;p67"/>
          <p:cNvSpPr txBox="1"/>
          <p:nvPr/>
        </p:nvSpPr>
        <p:spPr>
          <a:xfrm>
            <a:off x="2048825" y="2923775"/>
            <a:ext cx="1866000" cy="1030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Звоните, запрашиваете данные, просите провести показ</a:t>
            </a:r>
            <a:endParaRPr>
              <a:solidFill>
                <a:schemeClr val="dk1"/>
              </a:solidFill>
              <a:latin typeface="Raleway Black"/>
              <a:ea typeface="Raleway Black"/>
              <a:cs typeface="Raleway Black"/>
              <a:sym typeface="Raleway Black"/>
            </a:endParaRPr>
          </a:p>
        </p:txBody>
      </p:sp>
      <p:sp>
        <p:nvSpPr>
          <p:cNvPr id="2050" name="Google Shape;2050;p67"/>
          <p:cNvSpPr txBox="1"/>
          <p:nvPr/>
        </p:nvSpPr>
        <p:spPr>
          <a:xfrm>
            <a:off x="3834850" y="2923775"/>
            <a:ext cx="1322100" cy="813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Просмотр помещения и замеры</a:t>
            </a:r>
            <a:endParaRPr>
              <a:solidFill>
                <a:schemeClr val="dk1"/>
              </a:solidFill>
              <a:latin typeface="Raleway Black"/>
              <a:ea typeface="Raleway Black"/>
              <a:cs typeface="Raleway Black"/>
              <a:sym typeface="Raleway Black"/>
            </a:endParaRPr>
          </a:p>
        </p:txBody>
      </p:sp>
      <p:sp>
        <p:nvSpPr>
          <p:cNvPr id="2051" name="Google Shape;2051;p67"/>
          <p:cNvSpPr txBox="1"/>
          <p:nvPr/>
        </p:nvSpPr>
        <p:spPr>
          <a:xfrm>
            <a:off x="5544675" y="2923775"/>
            <a:ext cx="16290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Согласование </a:t>
            </a:r>
            <a:br>
              <a:rPr lang="en">
                <a:solidFill>
                  <a:schemeClr val="dk1"/>
                </a:solidFill>
                <a:latin typeface="Raleway Black"/>
                <a:ea typeface="Raleway Black"/>
                <a:cs typeface="Raleway Black"/>
                <a:sym typeface="Raleway Black"/>
              </a:rPr>
            </a:br>
            <a:r>
              <a:rPr lang="en">
                <a:solidFill>
                  <a:schemeClr val="dk1"/>
                </a:solidFill>
                <a:latin typeface="Raleway Black"/>
                <a:ea typeface="Raleway Black"/>
                <a:cs typeface="Raleway Black"/>
                <a:sym typeface="Raleway Black"/>
              </a:rPr>
              <a:t>с менеджером</a:t>
            </a:r>
            <a:endParaRPr>
              <a:solidFill>
                <a:schemeClr val="dk1"/>
              </a:solidFill>
              <a:latin typeface="Raleway Black"/>
              <a:ea typeface="Raleway Black"/>
              <a:cs typeface="Raleway Black"/>
              <a:sym typeface="Raleway Black"/>
            </a:endParaRPr>
          </a:p>
        </p:txBody>
      </p:sp>
      <p:grpSp>
        <p:nvGrpSpPr>
          <p:cNvPr id="2052" name="Google Shape;2052;p67"/>
          <p:cNvGrpSpPr/>
          <p:nvPr/>
        </p:nvGrpSpPr>
        <p:grpSpPr>
          <a:xfrm>
            <a:off x="7207200" y="2128050"/>
            <a:ext cx="1629000" cy="812850"/>
            <a:chOff x="5607000" y="2128050"/>
            <a:chExt cx="1629000" cy="812850"/>
          </a:xfrm>
        </p:grpSpPr>
        <p:sp>
          <p:nvSpPr>
            <p:cNvPr id="2053" name="Google Shape;2053;p67"/>
            <p:cNvSpPr/>
            <p:nvPr/>
          </p:nvSpPr>
          <p:spPr>
            <a:xfrm>
              <a:off x="5607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7"/>
            <p:cNvSpPr/>
            <p:nvPr/>
          </p:nvSpPr>
          <p:spPr>
            <a:xfrm>
              <a:off x="5607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5" name="Google Shape;2055;p67"/>
          <p:cNvSpPr txBox="1"/>
          <p:nvPr/>
        </p:nvSpPr>
        <p:spPr>
          <a:xfrm>
            <a:off x="7716900" y="2318700"/>
            <a:ext cx="7401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5</a:t>
            </a:r>
            <a:endParaRPr b="1" sz="2800">
              <a:solidFill>
                <a:schemeClr val="dk1"/>
              </a:solidFill>
              <a:latin typeface="Open Sans"/>
              <a:ea typeface="Open Sans"/>
              <a:cs typeface="Open Sans"/>
              <a:sym typeface="Open Sans"/>
            </a:endParaRPr>
          </a:p>
        </p:txBody>
      </p:sp>
      <p:sp>
        <p:nvSpPr>
          <p:cNvPr id="2056" name="Google Shape;2056;p67"/>
          <p:cNvSpPr txBox="1"/>
          <p:nvPr/>
        </p:nvSpPr>
        <p:spPr>
          <a:xfrm>
            <a:off x="7221075" y="3444475"/>
            <a:ext cx="1322100" cy="8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Согласовываете условия и въезжаете в помещение</a:t>
            </a:r>
            <a:endParaRPr sz="1000">
              <a:solidFill>
                <a:schemeClr val="accent5"/>
              </a:solidFill>
              <a:latin typeface="Open Sans"/>
              <a:ea typeface="Open Sans"/>
              <a:cs typeface="Open Sans"/>
              <a:sym typeface="Open Sans"/>
            </a:endParaRPr>
          </a:p>
        </p:txBody>
      </p:sp>
      <p:sp>
        <p:nvSpPr>
          <p:cNvPr id="2057" name="Google Shape;2057;p67"/>
          <p:cNvSpPr txBox="1"/>
          <p:nvPr/>
        </p:nvSpPr>
        <p:spPr>
          <a:xfrm>
            <a:off x="7221075" y="2923775"/>
            <a:ext cx="16290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Подписание договора</a:t>
            </a:r>
            <a:endParaRPr>
              <a:solidFill>
                <a:schemeClr val="dk1"/>
              </a:solidFill>
              <a:latin typeface="Raleway Black"/>
              <a:ea typeface="Raleway Black"/>
              <a:cs typeface="Raleway Black"/>
              <a:sym typeface="Raleway Black"/>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1" name="Shape 2061"/>
        <p:cNvGrpSpPr/>
        <p:nvPr/>
      </p:nvGrpSpPr>
      <p:grpSpPr>
        <a:xfrm>
          <a:off x="0" y="0"/>
          <a:ext cx="0" cy="0"/>
          <a:chOff x="0" y="0"/>
          <a:chExt cx="0" cy="0"/>
        </a:xfrm>
      </p:grpSpPr>
      <p:sp>
        <p:nvSpPr>
          <p:cNvPr id="2062" name="Google Shape;2062;p68"/>
          <p:cNvSpPr/>
          <p:nvPr/>
        </p:nvSpPr>
        <p:spPr>
          <a:xfrm>
            <a:off x="3666250" y="20017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8"/>
          <p:cNvSpPr/>
          <p:nvPr/>
        </p:nvSpPr>
        <p:spPr>
          <a:xfrm>
            <a:off x="3553625" y="18846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8"/>
          <p:cNvSpPr txBox="1"/>
          <p:nvPr>
            <p:ph type="title"/>
          </p:nvPr>
        </p:nvSpPr>
        <p:spPr>
          <a:xfrm>
            <a:off x="567600" y="477600"/>
            <a:ext cx="555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Как искать помещение</a:t>
            </a:r>
            <a:endParaRPr/>
          </a:p>
        </p:txBody>
      </p:sp>
      <p:sp>
        <p:nvSpPr>
          <p:cNvPr id="2065" name="Google Shape;2065;p68"/>
          <p:cNvSpPr txBox="1"/>
          <p:nvPr>
            <p:ph idx="2" type="ctrTitle"/>
          </p:nvPr>
        </p:nvSpPr>
        <p:spPr>
          <a:xfrm>
            <a:off x="719999" y="2767600"/>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Вариант 1. Интернет</a:t>
            </a:r>
            <a:endParaRPr/>
          </a:p>
        </p:txBody>
      </p:sp>
      <p:sp>
        <p:nvSpPr>
          <p:cNvPr id="2066" name="Google Shape;2066;p68"/>
          <p:cNvSpPr txBox="1"/>
          <p:nvPr>
            <p:ph idx="1" type="subTitle"/>
          </p:nvPr>
        </p:nvSpPr>
        <p:spPr>
          <a:xfrm>
            <a:off x="720000" y="3177500"/>
            <a:ext cx="20517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Поиск коммерческой недвижимости по площадкам и доскам объявлений </a:t>
            </a:r>
            <a:endParaRPr sz="1200"/>
          </a:p>
        </p:txBody>
      </p:sp>
      <p:sp>
        <p:nvSpPr>
          <p:cNvPr id="2067" name="Google Shape;2067;p68"/>
          <p:cNvSpPr txBox="1"/>
          <p:nvPr>
            <p:ph idx="3" type="ctrTitle"/>
          </p:nvPr>
        </p:nvSpPr>
        <p:spPr>
          <a:xfrm>
            <a:off x="3446099" y="2767600"/>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Вариант 2. </a:t>
            </a:r>
            <a:br>
              <a:rPr lang="en"/>
            </a:br>
            <a:r>
              <a:rPr lang="en"/>
              <a:t>Поиск на улице</a:t>
            </a:r>
            <a:endParaRPr/>
          </a:p>
        </p:txBody>
      </p:sp>
      <p:sp>
        <p:nvSpPr>
          <p:cNvPr id="2068" name="Google Shape;2068;p68"/>
          <p:cNvSpPr txBox="1"/>
          <p:nvPr>
            <p:ph idx="4" type="subTitle"/>
          </p:nvPr>
        </p:nvSpPr>
        <p:spPr>
          <a:xfrm>
            <a:off x="3446100" y="3177500"/>
            <a:ext cx="28548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Бывает, что</a:t>
            </a:r>
            <a:r>
              <a:rPr lang="en" sz="1200"/>
              <a:t> хорошие помещения не выкладывают в интернет и их нужно искать в районе открытия по баннеру  “сдам в аренду”</a:t>
            </a:r>
            <a:endParaRPr sz="1200"/>
          </a:p>
          <a:p>
            <a:pPr indent="0" lvl="0" marL="0" rtl="0" algn="l">
              <a:spcBef>
                <a:spcPts val="0"/>
              </a:spcBef>
              <a:spcAft>
                <a:spcPts val="0"/>
              </a:spcAft>
              <a:buNone/>
            </a:pPr>
            <a:r>
              <a:t/>
            </a:r>
            <a:endParaRPr sz="1200"/>
          </a:p>
        </p:txBody>
      </p:sp>
      <p:sp>
        <p:nvSpPr>
          <p:cNvPr id="2069" name="Google Shape;2069;p68"/>
          <p:cNvSpPr/>
          <p:nvPr/>
        </p:nvSpPr>
        <p:spPr>
          <a:xfrm>
            <a:off x="945250" y="20017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8"/>
          <p:cNvSpPr/>
          <p:nvPr/>
        </p:nvSpPr>
        <p:spPr>
          <a:xfrm>
            <a:off x="832625" y="18846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8"/>
          <p:cNvSpPr txBox="1"/>
          <p:nvPr>
            <p:ph idx="4" type="subTitle"/>
          </p:nvPr>
        </p:nvSpPr>
        <p:spPr>
          <a:xfrm>
            <a:off x="1112250" y="4213275"/>
            <a:ext cx="77448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t>Мы рекомендуем начинать подбор помещения с самостоятельного поиска в интернете.</a:t>
            </a:r>
            <a:endParaRPr b="1" sz="1200"/>
          </a:p>
          <a:p>
            <a:pPr indent="0" lvl="0" marL="0" rtl="0" algn="l">
              <a:lnSpc>
                <a:spcPct val="115000"/>
              </a:lnSpc>
              <a:spcBef>
                <a:spcPts val="0"/>
              </a:spcBef>
              <a:spcAft>
                <a:spcPts val="0"/>
              </a:spcAft>
              <a:buNone/>
            </a:pPr>
            <a:r>
              <a:rPr b="1" lang="en" sz="1200"/>
              <a:t>Для вашего удобства мы сделали </a:t>
            </a:r>
            <a:r>
              <a:rPr b="1" lang="en" sz="1200" u="sng">
                <a:solidFill>
                  <a:schemeClr val="hlink"/>
                </a:solidFill>
                <a:hlinkClick r:id="rId3"/>
              </a:rPr>
              <a:t>таблицу для заполнения при поиске помещения.</a:t>
            </a:r>
            <a:endParaRPr b="1" sz="1200"/>
          </a:p>
        </p:txBody>
      </p:sp>
      <p:pic>
        <p:nvPicPr>
          <p:cNvPr id="2072" name="Google Shape;2072;p68"/>
          <p:cNvPicPr preferRelativeResize="0"/>
          <p:nvPr/>
        </p:nvPicPr>
        <p:blipFill>
          <a:blip r:embed="rId4">
            <a:alphaModFix/>
          </a:blip>
          <a:stretch>
            <a:fillRect/>
          </a:stretch>
        </p:blipFill>
        <p:spPr>
          <a:xfrm>
            <a:off x="814300" y="4347291"/>
            <a:ext cx="312675" cy="312675"/>
          </a:xfrm>
          <a:prstGeom prst="rect">
            <a:avLst/>
          </a:prstGeom>
          <a:noFill/>
          <a:ln>
            <a:noFill/>
          </a:ln>
        </p:spPr>
      </p:pic>
      <p:sp>
        <p:nvSpPr>
          <p:cNvPr id="2073" name="Google Shape;2073;p68"/>
          <p:cNvSpPr/>
          <p:nvPr/>
        </p:nvSpPr>
        <p:spPr>
          <a:xfrm>
            <a:off x="6638050" y="20017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8"/>
          <p:cNvSpPr/>
          <p:nvPr/>
        </p:nvSpPr>
        <p:spPr>
          <a:xfrm>
            <a:off x="6525425" y="18846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8"/>
          <p:cNvSpPr txBox="1"/>
          <p:nvPr>
            <p:ph idx="3" type="ctrTitle"/>
          </p:nvPr>
        </p:nvSpPr>
        <p:spPr>
          <a:xfrm>
            <a:off x="6417900" y="2767600"/>
            <a:ext cx="2296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Вариант 3. Риэлторы и агенты</a:t>
            </a:r>
            <a:endParaRPr/>
          </a:p>
        </p:txBody>
      </p:sp>
      <p:sp>
        <p:nvSpPr>
          <p:cNvPr id="2076" name="Google Shape;2076;p68"/>
          <p:cNvSpPr txBox="1"/>
          <p:nvPr>
            <p:ph idx="4" type="subTitle"/>
          </p:nvPr>
        </p:nvSpPr>
        <p:spPr>
          <a:xfrm>
            <a:off x="6417900" y="3177500"/>
            <a:ext cx="2439300" cy="9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Использование услуг риэлторских агентств и брокеров по подбору коммерческой недвижимости</a:t>
            </a:r>
            <a:endParaRPr sz="1200"/>
          </a:p>
        </p:txBody>
      </p:sp>
      <p:sp>
        <p:nvSpPr>
          <p:cNvPr id="2077" name="Google Shape;2077;p68"/>
          <p:cNvSpPr txBox="1"/>
          <p:nvPr>
            <p:ph idx="1" type="subTitle"/>
          </p:nvPr>
        </p:nvSpPr>
        <p:spPr>
          <a:xfrm>
            <a:off x="567600" y="1197450"/>
            <a:ext cx="399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У вас есть 3 варианта:</a:t>
            </a:r>
            <a:endParaRPr/>
          </a:p>
        </p:txBody>
      </p:sp>
      <p:pic>
        <p:nvPicPr>
          <p:cNvPr id="2078" name="Google Shape;2078;p68"/>
          <p:cNvPicPr preferRelativeResize="0"/>
          <p:nvPr/>
        </p:nvPicPr>
        <p:blipFill rotWithShape="1">
          <a:blip r:embed="rId5">
            <a:alphaModFix/>
          </a:blip>
          <a:srcRect b="0" l="0" r="0" t="0"/>
          <a:stretch/>
        </p:blipFill>
        <p:spPr>
          <a:xfrm>
            <a:off x="905666" y="1949100"/>
            <a:ext cx="502200" cy="502200"/>
          </a:xfrm>
          <a:prstGeom prst="rect">
            <a:avLst/>
          </a:prstGeom>
          <a:noFill/>
          <a:ln>
            <a:noFill/>
          </a:ln>
        </p:spPr>
      </p:pic>
      <p:pic>
        <p:nvPicPr>
          <p:cNvPr id="2079" name="Google Shape;2079;p68"/>
          <p:cNvPicPr preferRelativeResize="0"/>
          <p:nvPr/>
        </p:nvPicPr>
        <p:blipFill rotWithShape="1">
          <a:blip r:embed="rId6">
            <a:alphaModFix/>
          </a:blip>
          <a:srcRect b="0" l="0" r="0" t="0"/>
          <a:stretch/>
        </p:blipFill>
        <p:spPr>
          <a:xfrm>
            <a:off x="3625967" y="1949100"/>
            <a:ext cx="502200" cy="502200"/>
          </a:xfrm>
          <a:prstGeom prst="rect">
            <a:avLst/>
          </a:prstGeom>
          <a:noFill/>
          <a:ln>
            <a:noFill/>
          </a:ln>
        </p:spPr>
      </p:pic>
      <p:pic>
        <p:nvPicPr>
          <p:cNvPr id="2080" name="Google Shape;2080;p68"/>
          <p:cNvPicPr preferRelativeResize="0"/>
          <p:nvPr/>
        </p:nvPicPr>
        <p:blipFill rotWithShape="1">
          <a:blip r:embed="rId7">
            <a:alphaModFix/>
          </a:blip>
          <a:srcRect b="0" l="0" r="0" t="0"/>
          <a:stretch/>
        </p:blipFill>
        <p:spPr>
          <a:xfrm>
            <a:off x="6589917" y="1949100"/>
            <a:ext cx="502200" cy="5022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4" name="Shape 2084"/>
        <p:cNvGrpSpPr/>
        <p:nvPr/>
      </p:nvGrpSpPr>
      <p:grpSpPr>
        <a:xfrm>
          <a:off x="0" y="0"/>
          <a:ext cx="0" cy="0"/>
          <a:chOff x="0" y="0"/>
          <a:chExt cx="0" cy="0"/>
        </a:xfrm>
      </p:grpSpPr>
      <p:sp>
        <p:nvSpPr>
          <p:cNvPr id="2085" name="Google Shape;2085;p69"/>
          <p:cNvSpPr txBox="1"/>
          <p:nvPr>
            <p:ph type="title"/>
          </p:nvPr>
        </p:nvSpPr>
        <p:spPr>
          <a:xfrm>
            <a:off x="506250" y="115500"/>
            <a:ext cx="813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Вариант 1. Интернет</a:t>
            </a:r>
            <a:endParaRPr/>
          </a:p>
          <a:p>
            <a:pPr indent="0" lvl="0" marL="0" rtl="0" algn="l">
              <a:spcBef>
                <a:spcPts val="0"/>
              </a:spcBef>
              <a:spcAft>
                <a:spcPts val="0"/>
              </a:spcAft>
              <a:buNone/>
            </a:pPr>
            <a:r>
              <a:rPr lang="en"/>
              <a:t>(предпочительный)</a:t>
            </a:r>
            <a:endParaRPr/>
          </a:p>
        </p:txBody>
      </p:sp>
      <p:sp>
        <p:nvSpPr>
          <p:cNvPr id="2086" name="Google Shape;2086;p69"/>
          <p:cNvSpPr txBox="1"/>
          <p:nvPr>
            <p:ph idx="4294967295" type="subTitle"/>
          </p:nvPr>
        </p:nvSpPr>
        <p:spPr>
          <a:xfrm>
            <a:off x="506250" y="1383075"/>
            <a:ext cx="3586200" cy="298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300"/>
              <a:t>Площадки для поиска объявлений:</a:t>
            </a:r>
            <a:endParaRPr b="1" sz="1400">
              <a:solidFill>
                <a:schemeClr val="dk1"/>
              </a:solidFill>
              <a:latin typeface="Times New Roman"/>
              <a:ea typeface="Times New Roman"/>
              <a:cs typeface="Times New Roman"/>
              <a:sym typeface="Times New Roman"/>
            </a:endParaRPr>
          </a:p>
          <a:p>
            <a:pPr indent="-317500" lvl="0" marL="400050" rtl="0" algn="just">
              <a:lnSpc>
                <a:spcPct val="150000"/>
              </a:lnSpc>
              <a:spcBef>
                <a:spcPts val="1000"/>
              </a:spcBef>
              <a:spcAft>
                <a:spcPts val="0"/>
              </a:spcAft>
              <a:buClr>
                <a:schemeClr val="dk1"/>
              </a:buClr>
              <a:buSzPts val="1400"/>
              <a:buFont typeface="Times New Roman"/>
              <a:buChar char="●"/>
            </a:pPr>
            <a:r>
              <a:rPr lang="en" sz="1400" u="sng">
                <a:solidFill>
                  <a:schemeClr val="hlink"/>
                </a:solidFill>
                <a:latin typeface="Times New Roman"/>
                <a:ea typeface="Times New Roman"/>
                <a:cs typeface="Times New Roman"/>
                <a:sym typeface="Times New Roman"/>
                <a:hlinkClick r:id="rId3"/>
              </a:rPr>
              <a:t>Avito</a:t>
            </a:r>
            <a:r>
              <a:rPr lang="en" sz="1400">
                <a:solidFill>
                  <a:schemeClr val="dk1"/>
                </a:solidFill>
                <a:latin typeface="Times New Roman"/>
                <a:ea typeface="Times New Roman"/>
                <a:cs typeface="Times New Roman"/>
                <a:sym typeface="Times New Roman"/>
              </a:rPr>
              <a:t>; </a:t>
            </a:r>
            <a:endParaRPr sz="1400">
              <a:solidFill>
                <a:schemeClr val="dk1"/>
              </a:solidFill>
              <a:latin typeface="Times New Roman"/>
              <a:ea typeface="Times New Roman"/>
              <a:cs typeface="Times New Roman"/>
              <a:sym typeface="Times New Roman"/>
            </a:endParaRPr>
          </a:p>
          <a:p>
            <a:pPr indent="-317500" lvl="0" marL="400050" rtl="0" algn="just">
              <a:lnSpc>
                <a:spcPct val="150000"/>
              </a:lnSpc>
              <a:spcBef>
                <a:spcPts val="0"/>
              </a:spcBef>
              <a:spcAft>
                <a:spcPts val="0"/>
              </a:spcAft>
              <a:buClr>
                <a:schemeClr val="dk1"/>
              </a:buClr>
              <a:buSzPts val="1400"/>
              <a:buFont typeface="Times New Roman"/>
              <a:buChar char="●"/>
            </a:pPr>
            <a:r>
              <a:rPr lang="en" sz="1400" u="sng">
                <a:solidFill>
                  <a:schemeClr val="hlink"/>
                </a:solidFill>
                <a:latin typeface="Times New Roman"/>
                <a:ea typeface="Times New Roman"/>
                <a:cs typeface="Times New Roman"/>
                <a:sym typeface="Times New Roman"/>
                <a:hlinkClick r:id="rId4"/>
              </a:rPr>
              <a:t>Циан</a:t>
            </a:r>
            <a:r>
              <a:rPr lang="en"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0" marL="400050" rtl="0" algn="just">
              <a:lnSpc>
                <a:spcPct val="150000"/>
              </a:lnSpc>
              <a:spcBef>
                <a:spcPts val="0"/>
              </a:spcBef>
              <a:spcAft>
                <a:spcPts val="0"/>
              </a:spcAft>
              <a:buClr>
                <a:schemeClr val="dk1"/>
              </a:buClr>
              <a:buSzPts val="1400"/>
              <a:buFont typeface="Times New Roman"/>
              <a:buChar char="●"/>
            </a:pPr>
            <a:r>
              <a:rPr lang="en" sz="1400" u="sng">
                <a:solidFill>
                  <a:schemeClr val="hlink"/>
                </a:solidFill>
                <a:latin typeface="Times New Roman"/>
                <a:ea typeface="Times New Roman"/>
                <a:cs typeface="Times New Roman"/>
                <a:sym typeface="Times New Roman"/>
                <a:hlinkClick r:id="rId5"/>
              </a:rPr>
              <a:t>Коммерческая</a:t>
            </a:r>
            <a:r>
              <a:rPr lang="en"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0" marL="400050" rtl="0" algn="just">
              <a:lnSpc>
                <a:spcPct val="150000"/>
              </a:lnSpc>
              <a:spcBef>
                <a:spcPts val="0"/>
              </a:spcBef>
              <a:spcAft>
                <a:spcPts val="0"/>
              </a:spcAft>
              <a:buClr>
                <a:schemeClr val="dk1"/>
              </a:buClr>
              <a:buSzPts val="1400"/>
              <a:buFont typeface="Times New Roman"/>
              <a:buChar char="●"/>
            </a:pPr>
            <a:r>
              <a:rPr lang="en" sz="1400" u="sng">
                <a:solidFill>
                  <a:schemeClr val="hlink"/>
                </a:solidFill>
                <a:latin typeface="Times New Roman"/>
                <a:ea typeface="Times New Roman"/>
                <a:cs typeface="Times New Roman"/>
                <a:sym typeface="Times New Roman"/>
                <a:hlinkClick r:id="rId6"/>
              </a:rPr>
              <a:t>Арендатор</a:t>
            </a:r>
            <a:r>
              <a:rPr lang="en"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0" marL="400050" rtl="0" algn="just">
              <a:lnSpc>
                <a:spcPct val="150000"/>
              </a:lnSpc>
              <a:spcBef>
                <a:spcPts val="0"/>
              </a:spcBef>
              <a:spcAft>
                <a:spcPts val="0"/>
              </a:spcAft>
              <a:buClr>
                <a:schemeClr val="dk1"/>
              </a:buClr>
              <a:buSzPts val="1400"/>
              <a:buFont typeface="Times New Roman"/>
              <a:buChar char="●"/>
            </a:pPr>
            <a:r>
              <a:rPr lang="en" sz="1400" u="sng">
                <a:solidFill>
                  <a:schemeClr val="hlink"/>
                </a:solidFill>
                <a:latin typeface="Times New Roman"/>
                <a:ea typeface="Times New Roman"/>
                <a:cs typeface="Times New Roman"/>
                <a:sym typeface="Times New Roman"/>
                <a:hlinkClick r:id="rId7"/>
              </a:rPr>
              <a:t>Домофонд</a:t>
            </a:r>
            <a:r>
              <a:rPr lang="en"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0" marL="400050" rtl="0" algn="just">
              <a:lnSpc>
                <a:spcPct val="150000"/>
              </a:lnSpc>
              <a:spcBef>
                <a:spcPts val="0"/>
              </a:spcBef>
              <a:spcAft>
                <a:spcPts val="0"/>
              </a:spcAft>
              <a:buClr>
                <a:schemeClr val="dk1"/>
              </a:buClr>
              <a:buSzPts val="1400"/>
              <a:buFont typeface="Times New Roman"/>
              <a:buChar char="●"/>
            </a:pPr>
            <a:r>
              <a:rPr lang="en" sz="1400" u="sng">
                <a:solidFill>
                  <a:schemeClr val="hlink"/>
                </a:solidFill>
                <a:latin typeface="Times New Roman"/>
                <a:ea typeface="Times New Roman"/>
                <a:cs typeface="Times New Roman"/>
                <a:sym typeface="Times New Roman"/>
                <a:hlinkClick r:id="rId8"/>
              </a:rPr>
              <a:t>Яндекс.Недвижимость</a:t>
            </a:r>
            <a:r>
              <a:rPr lang="en" sz="1400">
                <a:solidFill>
                  <a:schemeClr val="dk1"/>
                </a:solidFill>
                <a:latin typeface="Times New Roman"/>
                <a:ea typeface="Times New Roman"/>
                <a:cs typeface="Times New Roman"/>
                <a:sym typeface="Times New Roman"/>
              </a:rPr>
              <a:t>. </a:t>
            </a:r>
            <a:endParaRPr sz="1400">
              <a:latin typeface="Times New Roman"/>
              <a:ea typeface="Times New Roman"/>
              <a:cs typeface="Times New Roman"/>
              <a:sym typeface="Times New Roman"/>
            </a:endParaRPr>
          </a:p>
        </p:txBody>
      </p:sp>
      <p:sp>
        <p:nvSpPr>
          <p:cNvPr id="2087" name="Google Shape;2087;p69"/>
          <p:cNvSpPr txBox="1"/>
          <p:nvPr>
            <p:ph idx="4294967295" type="subTitle"/>
          </p:nvPr>
        </p:nvSpPr>
        <p:spPr>
          <a:xfrm>
            <a:off x="4050850" y="1383075"/>
            <a:ext cx="4956900" cy="276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300"/>
              <a:t>Основные фильтры для поиска: </a:t>
            </a:r>
            <a:endParaRPr b="1" sz="1400">
              <a:solidFill>
                <a:schemeClr val="dk1"/>
              </a:solidFill>
              <a:latin typeface="Times New Roman"/>
              <a:ea typeface="Times New Roman"/>
              <a:cs typeface="Times New Roman"/>
              <a:sym typeface="Times New Roman"/>
            </a:endParaRPr>
          </a:p>
          <a:p>
            <a:pPr indent="-317500" lvl="0" marL="457200" rtl="0" algn="l">
              <a:lnSpc>
                <a:spcPct val="115000"/>
              </a:lnSpc>
              <a:spcBef>
                <a:spcPts val="1000"/>
              </a:spcBef>
              <a:spcAft>
                <a:spcPts val="0"/>
              </a:spcAft>
              <a:buClr>
                <a:schemeClr val="dk1"/>
              </a:buClr>
              <a:buSzPts val="1400"/>
              <a:buFont typeface="Times New Roman"/>
              <a:buChar char="●"/>
            </a:pPr>
            <a:r>
              <a:rPr lang="en" sz="1300"/>
              <a:t>От 40 до 60 кв.м.;</a:t>
            </a:r>
            <a:endParaRPr sz="1300"/>
          </a:p>
          <a:p>
            <a:pPr indent="-317500" lvl="0" marL="457200" rtl="0" algn="l">
              <a:lnSpc>
                <a:spcPct val="115000"/>
              </a:lnSpc>
              <a:spcBef>
                <a:spcPts val="600"/>
              </a:spcBef>
              <a:spcAft>
                <a:spcPts val="0"/>
              </a:spcAft>
              <a:buSzPts val="1400"/>
              <a:buFont typeface="Times New Roman"/>
              <a:buChar char="●"/>
            </a:pPr>
            <a:r>
              <a:rPr lang="en" sz="1300"/>
              <a:t>Категория: помещение свободного назначения / торговая площадь / бытовые услуги;</a:t>
            </a:r>
            <a:endParaRPr sz="1300"/>
          </a:p>
          <a:p>
            <a:pPr indent="-317500" lvl="0" marL="457200" rtl="0" algn="l">
              <a:lnSpc>
                <a:spcPct val="115000"/>
              </a:lnSpc>
              <a:spcBef>
                <a:spcPts val="600"/>
              </a:spcBef>
              <a:spcAft>
                <a:spcPts val="0"/>
              </a:spcAft>
              <a:buSzPts val="1400"/>
              <a:buFont typeface="Times New Roman"/>
              <a:buChar char="●"/>
            </a:pPr>
            <a:r>
              <a:rPr lang="en" sz="1300"/>
              <a:t>Первый этаж;</a:t>
            </a:r>
            <a:endParaRPr sz="1300"/>
          </a:p>
          <a:p>
            <a:pPr indent="-317500" lvl="0" marL="457200" rtl="0" algn="l">
              <a:lnSpc>
                <a:spcPct val="115000"/>
              </a:lnSpc>
              <a:spcBef>
                <a:spcPts val="600"/>
              </a:spcBef>
              <a:spcAft>
                <a:spcPts val="0"/>
              </a:spcAft>
              <a:buSzPts val="1400"/>
              <a:buFont typeface="Times New Roman"/>
              <a:buChar char="●"/>
            </a:pPr>
            <a:r>
              <a:rPr lang="en" sz="1300"/>
              <a:t>Вход с улицы (подходит и общий, и отдельный);</a:t>
            </a:r>
            <a:endParaRPr sz="1300"/>
          </a:p>
          <a:p>
            <a:pPr indent="-317500" lvl="0" marL="457200" rtl="0" algn="l">
              <a:lnSpc>
                <a:spcPct val="115000"/>
              </a:lnSpc>
              <a:spcBef>
                <a:spcPts val="600"/>
              </a:spcBef>
              <a:spcAft>
                <a:spcPts val="600"/>
              </a:spcAft>
              <a:buSzPts val="1400"/>
              <a:buFont typeface="Times New Roman"/>
              <a:buChar char="●"/>
            </a:pPr>
            <a:r>
              <a:rPr lang="en" sz="1300"/>
              <a:t>Цена за кв.м. зависит от вашего города и в подходящей локации она должна быть выше среднего.</a:t>
            </a:r>
            <a:endParaRPr sz="1300"/>
          </a:p>
        </p:txBody>
      </p:sp>
      <p:sp>
        <p:nvSpPr>
          <p:cNvPr id="2088" name="Google Shape;2088;p69"/>
          <p:cNvSpPr txBox="1"/>
          <p:nvPr>
            <p:ph idx="4294967295" type="subTitle"/>
          </p:nvPr>
        </p:nvSpPr>
        <p:spPr>
          <a:xfrm>
            <a:off x="779150" y="4276675"/>
            <a:ext cx="77448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200"/>
              <a:t>Некоторые фильтры для поиска могут </a:t>
            </a:r>
            <a:r>
              <a:rPr b="1" lang="en" sz="1200"/>
              <a:t>отсутствовать, в таком случае ориентируйтесь </a:t>
            </a:r>
            <a:br>
              <a:rPr b="1" lang="en" sz="1200"/>
            </a:br>
            <a:r>
              <a:rPr b="1" lang="en" sz="1200"/>
              <a:t>в первую очередь на расположение и размер помещения!</a:t>
            </a:r>
            <a:r>
              <a:rPr b="1" lang="en" sz="1200"/>
              <a:t>  </a:t>
            </a:r>
            <a:endParaRPr b="1" sz="1200"/>
          </a:p>
        </p:txBody>
      </p:sp>
      <p:pic>
        <p:nvPicPr>
          <p:cNvPr id="2089" name="Google Shape;2089;p69"/>
          <p:cNvPicPr preferRelativeResize="0"/>
          <p:nvPr/>
        </p:nvPicPr>
        <p:blipFill>
          <a:blip r:embed="rId9">
            <a:alphaModFix/>
          </a:blip>
          <a:stretch>
            <a:fillRect/>
          </a:stretch>
        </p:blipFill>
        <p:spPr>
          <a:xfrm>
            <a:off x="431650" y="4392924"/>
            <a:ext cx="312675" cy="3126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3" name="Shape 2093"/>
        <p:cNvGrpSpPr/>
        <p:nvPr/>
      </p:nvGrpSpPr>
      <p:grpSpPr>
        <a:xfrm>
          <a:off x="0" y="0"/>
          <a:ext cx="0" cy="0"/>
          <a:chOff x="0" y="0"/>
          <a:chExt cx="0" cy="0"/>
        </a:xfrm>
      </p:grpSpPr>
      <p:sp>
        <p:nvSpPr>
          <p:cNvPr id="2094" name="Google Shape;2094;p70"/>
          <p:cNvSpPr txBox="1"/>
          <p:nvPr>
            <p:ph idx="1" type="subTitle"/>
          </p:nvPr>
        </p:nvSpPr>
        <p:spPr>
          <a:xfrm>
            <a:off x="438000" y="1544150"/>
            <a:ext cx="6825000" cy="32706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200">
                <a:solidFill>
                  <a:schemeClr val="dk1"/>
                </a:solidFill>
              </a:rPr>
              <a:t>Выберите несколько наиболее подходящих помещений, после чего свяжитесь с арендодателями по телефону, представьтесь, расскажите, что планируете открыть барбершоп, задайте вопросы по списку ниже, зафиксируйте ответы и договоритесь о встрече, чтобы посмотреть помещение.</a:t>
            </a:r>
            <a:endParaRPr sz="1200">
              <a:solidFill>
                <a:schemeClr val="dk1"/>
              </a:solidFill>
            </a:endParaRPr>
          </a:p>
          <a:p>
            <a:pPr indent="0" lvl="0" marL="0" rtl="0" algn="just">
              <a:lnSpc>
                <a:spcPct val="115000"/>
              </a:lnSpc>
              <a:spcBef>
                <a:spcPts val="0"/>
              </a:spcBef>
              <a:spcAft>
                <a:spcPts val="0"/>
              </a:spcAft>
              <a:buNone/>
            </a:pPr>
            <a:r>
              <a:t/>
            </a:r>
            <a:endParaRPr sz="1200">
              <a:solidFill>
                <a:schemeClr val="dk1"/>
              </a:solidFill>
            </a:endParaRPr>
          </a:p>
          <a:p>
            <a:pPr indent="0" lvl="0" marL="0" rtl="0" algn="just">
              <a:lnSpc>
                <a:spcPct val="115000"/>
              </a:lnSpc>
              <a:spcBef>
                <a:spcPts val="0"/>
              </a:spcBef>
              <a:spcAft>
                <a:spcPts val="0"/>
              </a:spcAft>
              <a:buNone/>
            </a:pPr>
            <a:r>
              <a:rPr lang="en" sz="1200">
                <a:solidFill>
                  <a:schemeClr val="dk1"/>
                </a:solidFill>
              </a:rPr>
              <a:t>Ключевые вопросы: </a:t>
            </a:r>
            <a:endParaRPr sz="1200">
              <a:solidFill>
                <a:schemeClr val="dk1"/>
              </a:solidFill>
            </a:endParaRPr>
          </a:p>
          <a:p>
            <a:pPr indent="-304800" lvl="0" marL="457200" rtl="0" algn="just">
              <a:lnSpc>
                <a:spcPct val="115000"/>
              </a:lnSpc>
              <a:spcBef>
                <a:spcPts val="0"/>
              </a:spcBef>
              <a:spcAft>
                <a:spcPts val="0"/>
              </a:spcAft>
              <a:buClr>
                <a:schemeClr val="dk1"/>
              </a:buClr>
              <a:buSzPts val="1200"/>
              <a:buChar char="●"/>
            </a:pPr>
            <a:r>
              <a:rPr lang="en" sz="1200">
                <a:solidFill>
                  <a:schemeClr val="dk1"/>
                </a:solidFill>
              </a:rPr>
              <a:t>Кто занимается сдачей помещение (собственник или агентство)? </a:t>
            </a:r>
            <a:br>
              <a:rPr lang="en" sz="1200">
                <a:solidFill>
                  <a:schemeClr val="dk1"/>
                </a:solidFill>
              </a:rPr>
            </a:br>
            <a:r>
              <a:rPr lang="en" sz="1200">
                <a:solidFill>
                  <a:schemeClr val="dk1"/>
                </a:solidFill>
              </a:rPr>
              <a:t>Если агентство, то какая комиссия и кто за нее платит.</a:t>
            </a:r>
            <a:endParaRPr sz="1200">
              <a:solidFill>
                <a:schemeClr val="dk1"/>
              </a:solidFill>
            </a:endParaRPr>
          </a:p>
          <a:p>
            <a:pPr indent="-304800" lvl="0" marL="457200" rtl="0" algn="just">
              <a:lnSpc>
                <a:spcPct val="115000"/>
              </a:lnSpc>
              <a:spcBef>
                <a:spcPts val="300"/>
              </a:spcBef>
              <a:spcAft>
                <a:spcPts val="0"/>
              </a:spcAft>
              <a:buClr>
                <a:schemeClr val="dk1"/>
              </a:buClr>
              <a:buSzPts val="1200"/>
              <a:buChar char="●"/>
            </a:pPr>
            <a:r>
              <a:rPr lang="en" sz="1200">
                <a:solidFill>
                  <a:schemeClr val="dk1"/>
                </a:solidFill>
              </a:rPr>
              <a:t>Какой будет договор аренды (прямая аренда или субаренда)? </a:t>
            </a:r>
            <a:endParaRPr sz="1200">
              <a:solidFill>
                <a:schemeClr val="dk1"/>
              </a:solidFill>
            </a:endParaRPr>
          </a:p>
          <a:p>
            <a:pPr indent="-304800" lvl="0" marL="457200" rtl="0" algn="just">
              <a:lnSpc>
                <a:spcPct val="115000"/>
              </a:lnSpc>
              <a:spcBef>
                <a:spcPts val="300"/>
              </a:spcBef>
              <a:spcAft>
                <a:spcPts val="0"/>
              </a:spcAft>
              <a:buClr>
                <a:schemeClr val="dk1"/>
              </a:buClr>
              <a:buSzPts val="1200"/>
              <a:buChar char="●"/>
            </a:pPr>
            <a:r>
              <a:rPr lang="en" sz="1200">
                <a:solidFill>
                  <a:schemeClr val="dk1"/>
                </a:solidFill>
              </a:rPr>
              <a:t>Есть ли отдельный вход с улицы? </a:t>
            </a:r>
            <a:endParaRPr sz="1200">
              <a:solidFill>
                <a:schemeClr val="dk1"/>
              </a:solidFill>
            </a:endParaRPr>
          </a:p>
          <a:p>
            <a:pPr indent="-304800" lvl="0" marL="457200" rtl="0" algn="just">
              <a:lnSpc>
                <a:spcPct val="115000"/>
              </a:lnSpc>
              <a:spcBef>
                <a:spcPts val="300"/>
              </a:spcBef>
              <a:spcAft>
                <a:spcPts val="0"/>
              </a:spcAft>
              <a:buClr>
                <a:schemeClr val="dk1"/>
              </a:buClr>
              <a:buSzPts val="1200"/>
              <a:buChar char="●"/>
            </a:pPr>
            <a:r>
              <a:rPr lang="en" sz="1200">
                <a:solidFill>
                  <a:schemeClr val="dk1"/>
                </a:solidFill>
              </a:rPr>
              <a:t>Есть ли в помещении мокрая точка?</a:t>
            </a:r>
            <a:endParaRPr sz="1200">
              <a:solidFill>
                <a:schemeClr val="dk1"/>
              </a:solidFill>
            </a:endParaRPr>
          </a:p>
          <a:p>
            <a:pPr indent="-304800" lvl="0" marL="457200" rtl="0" algn="just">
              <a:lnSpc>
                <a:spcPct val="115000"/>
              </a:lnSpc>
              <a:spcBef>
                <a:spcPts val="300"/>
              </a:spcBef>
              <a:spcAft>
                <a:spcPts val="0"/>
              </a:spcAft>
              <a:buClr>
                <a:schemeClr val="dk1"/>
              </a:buClr>
              <a:buSzPts val="1200"/>
              <a:buChar char="●"/>
            </a:pPr>
            <a:r>
              <a:rPr lang="en" sz="1200">
                <a:solidFill>
                  <a:schemeClr val="dk1"/>
                </a:solidFill>
              </a:rPr>
              <a:t>Сколько предоставляется электричества в кВт?</a:t>
            </a:r>
            <a:endParaRPr sz="1200">
              <a:solidFill>
                <a:schemeClr val="dk1"/>
              </a:solidFill>
            </a:endParaRPr>
          </a:p>
          <a:p>
            <a:pPr indent="-304800" lvl="0" marL="457200" rtl="0" algn="just">
              <a:lnSpc>
                <a:spcPct val="115000"/>
              </a:lnSpc>
              <a:spcBef>
                <a:spcPts val="300"/>
              </a:spcBef>
              <a:spcAft>
                <a:spcPts val="0"/>
              </a:spcAft>
              <a:buClr>
                <a:schemeClr val="dk1"/>
              </a:buClr>
              <a:buSzPts val="1200"/>
              <a:buChar char="●"/>
            </a:pPr>
            <a:r>
              <a:rPr lang="en" sz="1200">
                <a:solidFill>
                  <a:schemeClr val="dk1"/>
                </a:solidFill>
              </a:rPr>
              <a:t>Возможно ли размещение вывески / наружной рекламы? </a:t>
            </a:r>
            <a:endParaRPr sz="1200">
              <a:solidFill>
                <a:schemeClr val="dk1"/>
              </a:solidFill>
            </a:endParaRPr>
          </a:p>
          <a:p>
            <a:pPr indent="-304800" lvl="0" marL="457200" rtl="0" algn="just">
              <a:lnSpc>
                <a:spcPct val="115000"/>
              </a:lnSpc>
              <a:spcBef>
                <a:spcPts val="300"/>
              </a:spcBef>
              <a:spcAft>
                <a:spcPts val="300"/>
              </a:spcAft>
              <a:buClr>
                <a:schemeClr val="dk1"/>
              </a:buClr>
              <a:buSzPts val="1200"/>
              <a:buChar char="●"/>
            </a:pPr>
            <a:r>
              <a:rPr lang="en" sz="1200">
                <a:solidFill>
                  <a:schemeClr val="dk1"/>
                </a:solidFill>
              </a:rPr>
              <a:t>Готовы ли предоставить арендные каникулы? На сколько?</a:t>
            </a:r>
            <a:endParaRPr sz="1200">
              <a:solidFill>
                <a:schemeClr val="dk1"/>
              </a:solidFill>
            </a:endParaRPr>
          </a:p>
        </p:txBody>
      </p:sp>
      <p:sp>
        <p:nvSpPr>
          <p:cNvPr id="2095" name="Google Shape;2095;p70"/>
          <p:cNvSpPr txBox="1"/>
          <p:nvPr>
            <p:ph type="title"/>
          </p:nvPr>
        </p:nvSpPr>
        <p:spPr>
          <a:xfrm>
            <a:off x="438000" y="24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Алгоритм звонка </a:t>
            </a:r>
            <a:br>
              <a:rPr lang="en"/>
            </a:br>
            <a:r>
              <a:rPr lang="en"/>
              <a:t>и вопросы арендодателю</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9" name="Shape 2099"/>
        <p:cNvGrpSpPr/>
        <p:nvPr/>
      </p:nvGrpSpPr>
      <p:grpSpPr>
        <a:xfrm>
          <a:off x="0" y="0"/>
          <a:ext cx="0" cy="0"/>
          <a:chOff x="0" y="0"/>
          <a:chExt cx="0" cy="0"/>
        </a:xfrm>
      </p:grpSpPr>
      <p:pic>
        <p:nvPicPr>
          <p:cNvPr id="2100" name="Google Shape;2100;p71"/>
          <p:cNvPicPr preferRelativeResize="0"/>
          <p:nvPr/>
        </p:nvPicPr>
        <p:blipFill rotWithShape="1">
          <a:blip r:embed="rId3">
            <a:alphaModFix/>
          </a:blip>
          <a:srcRect b="41562" l="0" r="0" t="19330"/>
          <a:stretch/>
        </p:blipFill>
        <p:spPr>
          <a:xfrm>
            <a:off x="0" y="3445092"/>
            <a:ext cx="9144000" cy="1698483"/>
          </a:xfrm>
          <a:prstGeom prst="rect">
            <a:avLst/>
          </a:prstGeom>
          <a:noFill/>
          <a:ln>
            <a:noFill/>
          </a:ln>
        </p:spPr>
      </p:pic>
      <p:sp>
        <p:nvSpPr>
          <p:cNvPr id="2101" name="Google Shape;2101;p71"/>
          <p:cNvSpPr txBox="1"/>
          <p:nvPr>
            <p:ph type="title"/>
          </p:nvPr>
        </p:nvSpPr>
        <p:spPr>
          <a:xfrm>
            <a:off x="510375" y="3085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Вариант 2. Поиск на улице</a:t>
            </a:r>
            <a:endParaRPr/>
          </a:p>
          <a:p>
            <a:pPr indent="0" lvl="0" marL="0" rtl="0" algn="l">
              <a:spcBef>
                <a:spcPts val="0"/>
              </a:spcBef>
              <a:spcAft>
                <a:spcPts val="0"/>
              </a:spcAft>
              <a:buNone/>
            </a:pPr>
            <a:r>
              <a:t/>
            </a:r>
            <a:endParaRPr/>
          </a:p>
        </p:txBody>
      </p:sp>
      <p:sp>
        <p:nvSpPr>
          <p:cNvPr id="2102" name="Google Shape;2102;p71"/>
          <p:cNvSpPr txBox="1"/>
          <p:nvPr>
            <p:ph idx="1" type="subTitle"/>
          </p:nvPr>
        </p:nvSpPr>
        <p:spPr>
          <a:xfrm>
            <a:off x="510375" y="1284900"/>
            <a:ext cx="8337000" cy="1801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t>Бывает так, что хорошие помещения даже не выкладывают на сайтах – собственник просто вешает на здании баннер или растяжку с объявлением об аренде. </a:t>
            </a:r>
            <a:endParaRPr sz="1200"/>
          </a:p>
          <a:p>
            <a:pPr indent="0" lvl="0" marL="0" rtl="0" algn="l">
              <a:lnSpc>
                <a:spcPct val="115000"/>
              </a:lnSpc>
              <a:spcBef>
                <a:spcPts val="1600"/>
              </a:spcBef>
              <a:spcAft>
                <a:spcPts val="0"/>
              </a:spcAft>
              <a:buClr>
                <a:schemeClr val="dk1"/>
              </a:buClr>
              <a:buSzPts val="1100"/>
              <a:buFont typeface="Arial"/>
              <a:buNone/>
            </a:pPr>
            <a:r>
              <a:rPr lang="en" sz="1200"/>
              <a:t>Часто собственники очень ликвидных помещений не размещают рекламу и не обращаются в агентства. Ограничиваются только растяжкой с телефоном.</a:t>
            </a:r>
            <a:endParaRPr sz="1200"/>
          </a:p>
          <a:p>
            <a:pPr indent="0" lvl="0" marL="0" rtl="0" algn="l">
              <a:lnSpc>
                <a:spcPct val="115000"/>
              </a:lnSpc>
              <a:spcBef>
                <a:spcPts val="1600"/>
              </a:spcBef>
              <a:spcAft>
                <a:spcPts val="1600"/>
              </a:spcAft>
              <a:buNone/>
            </a:pPr>
            <a:r>
              <a:rPr lang="en" sz="1200" u="sng"/>
              <a:t>Начните обращать внимание на такие плакаты первых этажей зданий в предполагаемом районе открытия, а в идеале попробуйте сразу попасть в помещение и проверить подходит ли оно под наши требования.</a:t>
            </a:r>
            <a:endParaRPr u="sng"/>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6" name="Shape 2106"/>
        <p:cNvGrpSpPr/>
        <p:nvPr/>
      </p:nvGrpSpPr>
      <p:grpSpPr>
        <a:xfrm>
          <a:off x="0" y="0"/>
          <a:ext cx="0" cy="0"/>
          <a:chOff x="0" y="0"/>
          <a:chExt cx="0" cy="0"/>
        </a:xfrm>
      </p:grpSpPr>
      <p:sp>
        <p:nvSpPr>
          <p:cNvPr id="2107" name="Google Shape;2107;p72"/>
          <p:cNvSpPr txBox="1"/>
          <p:nvPr>
            <p:ph idx="1" type="subTitle"/>
          </p:nvPr>
        </p:nvSpPr>
        <p:spPr>
          <a:xfrm>
            <a:off x="491400" y="1583475"/>
            <a:ext cx="6802200" cy="2594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200">
                <a:solidFill>
                  <a:schemeClr val="dk1"/>
                </a:solidFill>
              </a:rPr>
              <a:t>Вам необходимо найти список агентств недвижимости и частных риелторов, которые занимаются арендой коммерческой недвижимости в вашем городе. </a:t>
            </a:r>
            <a:br>
              <a:rPr lang="en" sz="1200">
                <a:solidFill>
                  <a:schemeClr val="dk1"/>
                </a:solidFill>
              </a:rPr>
            </a:br>
            <a:r>
              <a:rPr lang="en" sz="1200">
                <a:solidFill>
                  <a:schemeClr val="dk1"/>
                </a:solidFill>
              </a:rPr>
              <a:t>Для поиска можете использовать справочники 2gis и подобные, а также </a:t>
            </a:r>
            <a:r>
              <a:rPr lang="en" sz="1200">
                <a:solidFill>
                  <a:schemeClr val="dk1"/>
                </a:solidFill>
              </a:rPr>
              <a:t>поисковые</a:t>
            </a:r>
            <a:r>
              <a:rPr lang="en" sz="1200">
                <a:solidFill>
                  <a:schemeClr val="dk1"/>
                </a:solidFill>
              </a:rPr>
              <a:t> системы  Google или Яндекс. </a:t>
            </a:r>
            <a:endParaRPr sz="1200">
              <a:solidFill>
                <a:schemeClr val="dk1"/>
              </a:solidFill>
            </a:endParaRPr>
          </a:p>
          <a:p>
            <a:pPr indent="0" lvl="0" marL="0" rtl="0" algn="just">
              <a:lnSpc>
                <a:spcPct val="115000"/>
              </a:lnSpc>
              <a:spcBef>
                <a:spcPts val="0"/>
              </a:spcBef>
              <a:spcAft>
                <a:spcPts val="0"/>
              </a:spcAft>
              <a:buNone/>
            </a:pPr>
            <a:r>
              <a:t/>
            </a:r>
            <a:endParaRPr sz="1200">
              <a:solidFill>
                <a:schemeClr val="dk1"/>
              </a:solidFill>
            </a:endParaRPr>
          </a:p>
          <a:p>
            <a:pPr indent="0" lvl="0" marL="0" rtl="0" algn="just">
              <a:lnSpc>
                <a:spcPct val="115000"/>
              </a:lnSpc>
              <a:spcBef>
                <a:spcPts val="0"/>
              </a:spcBef>
              <a:spcAft>
                <a:spcPts val="0"/>
              </a:spcAft>
              <a:buNone/>
            </a:pPr>
            <a:r>
              <a:rPr lang="en" sz="1200">
                <a:solidFill>
                  <a:schemeClr val="dk1"/>
                </a:solidFill>
              </a:rPr>
              <a:t>Далее обзвоните агентства, которые нашли, обозначить требования к точке и попросите прислать вам варианты в мессенджеры (Whatsapp и пр., смотря где вам удобно). </a:t>
            </a:r>
            <a:endParaRPr sz="1200">
              <a:solidFill>
                <a:schemeClr val="dk1"/>
              </a:solidFill>
            </a:endParaRPr>
          </a:p>
          <a:p>
            <a:pPr indent="0" lvl="0" marL="0" rtl="0" algn="just">
              <a:lnSpc>
                <a:spcPct val="115000"/>
              </a:lnSpc>
              <a:spcBef>
                <a:spcPts val="0"/>
              </a:spcBef>
              <a:spcAft>
                <a:spcPts val="0"/>
              </a:spcAft>
              <a:buNone/>
            </a:pPr>
            <a:r>
              <a:t/>
            </a:r>
            <a:endParaRPr sz="1200">
              <a:solidFill>
                <a:schemeClr val="dk1"/>
              </a:solidFill>
            </a:endParaRPr>
          </a:p>
          <a:p>
            <a:pPr indent="0" lvl="0" marL="0" rtl="0" algn="just">
              <a:lnSpc>
                <a:spcPct val="115000"/>
              </a:lnSpc>
              <a:spcBef>
                <a:spcPts val="0"/>
              </a:spcBef>
              <a:spcAft>
                <a:spcPts val="0"/>
              </a:spcAft>
              <a:buNone/>
            </a:pPr>
            <a:r>
              <a:rPr lang="en" sz="1200">
                <a:solidFill>
                  <a:schemeClr val="dk1"/>
                </a:solidFill>
              </a:rPr>
              <a:t>После этого действуйте по предоставленному ранее алгоритму - (1) задайте вопросы, </a:t>
            </a:r>
            <a:br>
              <a:rPr lang="en" sz="1200">
                <a:solidFill>
                  <a:schemeClr val="dk1"/>
                </a:solidFill>
              </a:rPr>
            </a:br>
            <a:r>
              <a:rPr lang="en" sz="1200">
                <a:solidFill>
                  <a:schemeClr val="dk1"/>
                </a:solidFill>
              </a:rPr>
              <a:t>(2) договоритесь о просмотре, (3) снимите видео об объекте и запросите план БТИ.</a:t>
            </a:r>
            <a:endParaRPr sz="1200">
              <a:solidFill>
                <a:schemeClr val="dk1"/>
              </a:solidFill>
            </a:endParaRPr>
          </a:p>
          <a:p>
            <a:pPr indent="0" lvl="0" marL="0" rtl="0" algn="just">
              <a:lnSpc>
                <a:spcPct val="115000"/>
              </a:lnSpc>
              <a:spcBef>
                <a:spcPts val="0"/>
              </a:spcBef>
              <a:spcAft>
                <a:spcPts val="0"/>
              </a:spcAft>
              <a:buNone/>
            </a:pPr>
            <a:r>
              <a:t/>
            </a:r>
            <a:endParaRPr sz="1200">
              <a:solidFill>
                <a:schemeClr val="dk1"/>
              </a:solidFill>
              <a:latin typeface="Raleway"/>
              <a:ea typeface="Raleway"/>
              <a:cs typeface="Raleway"/>
              <a:sym typeface="Raleway"/>
            </a:endParaRPr>
          </a:p>
          <a:p>
            <a:pPr indent="0" lvl="0" marL="0" rtl="0" algn="just">
              <a:lnSpc>
                <a:spcPct val="115000"/>
              </a:lnSpc>
              <a:spcBef>
                <a:spcPts val="0"/>
              </a:spcBef>
              <a:spcAft>
                <a:spcPts val="0"/>
              </a:spcAft>
              <a:buNone/>
            </a:pPr>
            <a:r>
              <a:t/>
            </a:r>
            <a:endParaRPr sz="1400">
              <a:latin typeface="Times New Roman"/>
              <a:ea typeface="Times New Roman"/>
              <a:cs typeface="Times New Roman"/>
              <a:sym typeface="Times New Roman"/>
            </a:endParaRPr>
          </a:p>
        </p:txBody>
      </p:sp>
      <p:sp>
        <p:nvSpPr>
          <p:cNvPr id="2108" name="Google Shape;2108;p72"/>
          <p:cNvSpPr txBox="1"/>
          <p:nvPr>
            <p:ph type="title"/>
          </p:nvPr>
        </p:nvSpPr>
        <p:spPr>
          <a:xfrm>
            <a:off x="491400" y="252675"/>
            <a:ext cx="7704000" cy="13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Вариант 3. </a:t>
            </a:r>
            <a:br>
              <a:rPr lang="en"/>
            </a:br>
            <a:r>
              <a:rPr lang="en"/>
              <a:t>Работа с риэлторами</a:t>
            </a:r>
            <a:endParaRPr/>
          </a:p>
        </p:txBody>
      </p:sp>
      <p:pic>
        <p:nvPicPr>
          <p:cNvPr id="2109" name="Google Shape;2109;p72"/>
          <p:cNvPicPr preferRelativeResize="0"/>
          <p:nvPr/>
        </p:nvPicPr>
        <p:blipFill>
          <a:blip r:embed="rId3">
            <a:alphaModFix/>
          </a:blip>
          <a:stretch>
            <a:fillRect/>
          </a:stretch>
        </p:blipFill>
        <p:spPr>
          <a:xfrm>
            <a:off x="682275" y="4312087"/>
            <a:ext cx="312675" cy="312675"/>
          </a:xfrm>
          <a:prstGeom prst="rect">
            <a:avLst/>
          </a:prstGeom>
          <a:noFill/>
          <a:ln>
            <a:noFill/>
          </a:ln>
        </p:spPr>
      </p:pic>
      <p:sp>
        <p:nvSpPr>
          <p:cNvPr id="2110" name="Google Shape;2110;p72"/>
          <p:cNvSpPr txBox="1"/>
          <p:nvPr/>
        </p:nvSpPr>
        <p:spPr>
          <a:xfrm>
            <a:off x="1071150" y="4177575"/>
            <a:ext cx="5792100" cy="58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1200">
                <a:solidFill>
                  <a:schemeClr val="dk1"/>
                </a:solidFill>
                <a:latin typeface="Open Sans"/>
                <a:ea typeface="Open Sans"/>
                <a:cs typeface="Open Sans"/>
                <a:sym typeface="Open Sans"/>
              </a:rPr>
              <a:t>Заранее обговаривайте с агентами условия сотрудничества – комиссию, как правило, должен оплачивать арендодатель. </a:t>
            </a:r>
            <a:endParaRPr>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sp>
        <p:nvSpPr>
          <p:cNvPr id="1280" name="Google Shape;1280;p37"/>
          <p:cNvSpPr/>
          <p:nvPr/>
        </p:nvSpPr>
        <p:spPr>
          <a:xfrm>
            <a:off x="349500" y="2006000"/>
            <a:ext cx="2623900" cy="3253850"/>
          </a:xfrm>
          <a:custGeom>
            <a:rect b="b" l="l" r="r" t="t"/>
            <a:pathLst>
              <a:path extrusionOk="0" h="130154" w="104956">
                <a:moveTo>
                  <a:pt x="0" y="130154"/>
                </a:moveTo>
                <a:lnTo>
                  <a:pt x="119" y="0"/>
                </a:lnTo>
                <a:lnTo>
                  <a:pt x="104956" y="0"/>
                </a:lnTo>
                <a:lnTo>
                  <a:pt x="104956" y="129225"/>
                </a:lnTo>
              </a:path>
            </a:pathLst>
          </a:custGeom>
          <a:noFill/>
          <a:ln cap="flat" cmpd="sng" w="19050">
            <a:solidFill>
              <a:schemeClr val="dk1"/>
            </a:solidFill>
            <a:prstDash val="solid"/>
            <a:round/>
            <a:headEnd len="med" w="med" type="none"/>
            <a:tailEnd len="med" w="med" type="none"/>
          </a:ln>
        </p:spPr>
      </p:sp>
      <p:pic>
        <p:nvPicPr>
          <p:cNvPr id="1281" name="Google Shape;1281;p37"/>
          <p:cNvPicPr preferRelativeResize="0"/>
          <p:nvPr/>
        </p:nvPicPr>
        <p:blipFill rotWithShape="1">
          <a:blip r:embed="rId3">
            <a:alphaModFix/>
          </a:blip>
          <a:srcRect b="0" l="14052" r="0" t="0"/>
          <a:stretch/>
        </p:blipFill>
        <p:spPr>
          <a:xfrm>
            <a:off x="420550" y="1820775"/>
            <a:ext cx="2471150" cy="1350125"/>
          </a:xfrm>
          <a:prstGeom prst="rect">
            <a:avLst/>
          </a:prstGeom>
          <a:noFill/>
          <a:ln>
            <a:noFill/>
          </a:ln>
        </p:spPr>
      </p:pic>
      <p:sp>
        <p:nvSpPr>
          <p:cNvPr id="1282" name="Google Shape;1282;p37"/>
          <p:cNvSpPr/>
          <p:nvPr/>
        </p:nvSpPr>
        <p:spPr>
          <a:xfrm>
            <a:off x="3254725" y="2006000"/>
            <a:ext cx="2627800" cy="3253850"/>
          </a:xfrm>
          <a:custGeom>
            <a:rect b="b" l="l" r="r" t="t"/>
            <a:pathLst>
              <a:path extrusionOk="0" h="130154" w="105112">
                <a:moveTo>
                  <a:pt x="0" y="130154"/>
                </a:moveTo>
                <a:lnTo>
                  <a:pt x="275" y="0"/>
                </a:lnTo>
                <a:lnTo>
                  <a:pt x="105112" y="0"/>
                </a:lnTo>
                <a:lnTo>
                  <a:pt x="105112" y="129225"/>
                </a:lnTo>
              </a:path>
            </a:pathLst>
          </a:custGeom>
          <a:noFill/>
          <a:ln cap="flat" cmpd="sng" w="19050">
            <a:solidFill>
              <a:schemeClr val="dk1"/>
            </a:solidFill>
            <a:prstDash val="solid"/>
            <a:round/>
            <a:headEnd len="med" w="med" type="none"/>
            <a:tailEnd len="med" w="med" type="none"/>
          </a:ln>
        </p:spPr>
      </p:sp>
      <p:sp>
        <p:nvSpPr>
          <p:cNvPr id="1283" name="Google Shape;1283;p37"/>
          <p:cNvSpPr/>
          <p:nvPr/>
        </p:nvSpPr>
        <p:spPr>
          <a:xfrm>
            <a:off x="6170725" y="2006000"/>
            <a:ext cx="2620925" cy="3253850"/>
          </a:xfrm>
          <a:custGeom>
            <a:rect b="b" l="l" r="r" t="t"/>
            <a:pathLst>
              <a:path extrusionOk="0" h="130154" w="104837">
                <a:moveTo>
                  <a:pt x="21" y="130154"/>
                </a:moveTo>
                <a:lnTo>
                  <a:pt x="0" y="0"/>
                </a:lnTo>
                <a:lnTo>
                  <a:pt x="104837" y="0"/>
                </a:lnTo>
                <a:lnTo>
                  <a:pt x="104837" y="129225"/>
                </a:lnTo>
              </a:path>
            </a:pathLst>
          </a:custGeom>
          <a:noFill/>
          <a:ln cap="flat" cmpd="sng" w="19050">
            <a:solidFill>
              <a:schemeClr val="dk1"/>
            </a:solidFill>
            <a:prstDash val="solid"/>
            <a:round/>
            <a:headEnd len="med" w="med" type="none"/>
            <a:tailEnd len="med" w="med" type="none"/>
          </a:ln>
        </p:spPr>
      </p:sp>
      <p:pic>
        <p:nvPicPr>
          <p:cNvPr id="1284" name="Google Shape;1284;p37"/>
          <p:cNvPicPr preferRelativeResize="0"/>
          <p:nvPr/>
        </p:nvPicPr>
        <p:blipFill rotWithShape="1">
          <a:blip r:embed="rId4">
            <a:alphaModFix/>
          </a:blip>
          <a:srcRect b="18293" l="0" r="0" t="-180"/>
          <a:stretch/>
        </p:blipFill>
        <p:spPr>
          <a:xfrm>
            <a:off x="3344886" y="1820771"/>
            <a:ext cx="2471175" cy="1350130"/>
          </a:xfrm>
          <a:prstGeom prst="rect">
            <a:avLst/>
          </a:prstGeom>
          <a:noFill/>
          <a:ln>
            <a:noFill/>
          </a:ln>
        </p:spPr>
      </p:pic>
      <p:grpSp>
        <p:nvGrpSpPr>
          <p:cNvPr id="1285" name="Google Shape;1285;p37"/>
          <p:cNvGrpSpPr/>
          <p:nvPr/>
        </p:nvGrpSpPr>
        <p:grpSpPr>
          <a:xfrm rot="5400000">
            <a:off x="1506536" y="807119"/>
            <a:ext cx="312682" cy="1748105"/>
            <a:chOff x="8954936" y="1923919"/>
            <a:chExt cx="312682" cy="1748105"/>
          </a:xfrm>
        </p:grpSpPr>
        <p:sp>
          <p:nvSpPr>
            <p:cNvPr id="1286" name="Google Shape;1286;p37"/>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7"/>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7"/>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7"/>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7"/>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7"/>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7"/>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7"/>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7"/>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7"/>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7"/>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7"/>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7"/>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7"/>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7"/>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7"/>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7"/>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7"/>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7"/>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7"/>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7"/>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7"/>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7"/>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7"/>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37"/>
          <p:cNvGrpSpPr/>
          <p:nvPr/>
        </p:nvGrpSpPr>
        <p:grpSpPr>
          <a:xfrm rot="5400000">
            <a:off x="4415659" y="807119"/>
            <a:ext cx="312682" cy="1748105"/>
            <a:chOff x="8954936" y="1923919"/>
            <a:chExt cx="312682" cy="1748105"/>
          </a:xfrm>
        </p:grpSpPr>
        <p:sp>
          <p:nvSpPr>
            <p:cNvPr id="1311" name="Google Shape;1311;p37"/>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7"/>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7"/>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7"/>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7"/>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7"/>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7"/>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7"/>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7"/>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7"/>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7"/>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7"/>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7"/>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7"/>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7"/>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7"/>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7"/>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7"/>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7"/>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7"/>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7"/>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7"/>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7"/>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7"/>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37"/>
          <p:cNvGrpSpPr/>
          <p:nvPr/>
        </p:nvGrpSpPr>
        <p:grpSpPr>
          <a:xfrm rot="5400000">
            <a:off x="7324786" y="807119"/>
            <a:ext cx="312682" cy="1748105"/>
            <a:chOff x="8954936" y="1923919"/>
            <a:chExt cx="312682" cy="1748105"/>
          </a:xfrm>
        </p:grpSpPr>
        <p:sp>
          <p:nvSpPr>
            <p:cNvPr id="1336" name="Google Shape;1336;p37"/>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7"/>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7"/>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7"/>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7"/>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7"/>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7"/>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7"/>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7"/>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7"/>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7"/>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7"/>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7"/>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7"/>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7"/>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7"/>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7"/>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7"/>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7"/>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7"/>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7"/>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7"/>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7"/>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7"/>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 name="Google Shape;1360;p37"/>
          <p:cNvSpPr txBox="1"/>
          <p:nvPr>
            <p:ph type="title"/>
          </p:nvPr>
        </p:nvSpPr>
        <p:spPr>
          <a:xfrm>
            <a:off x="427300" y="477600"/>
            <a:ext cx="847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Ключевые лица для коммуникации</a:t>
            </a:r>
            <a:endParaRPr/>
          </a:p>
        </p:txBody>
      </p:sp>
      <p:sp>
        <p:nvSpPr>
          <p:cNvPr id="1361" name="Google Shape;1361;p37"/>
          <p:cNvSpPr txBox="1"/>
          <p:nvPr>
            <p:ph idx="2" type="ctrTitle"/>
          </p:nvPr>
        </p:nvSpPr>
        <p:spPr>
          <a:xfrm>
            <a:off x="631195" y="3373200"/>
            <a:ext cx="20814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Полина Дорохина</a:t>
            </a:r>
            <a:endParaRPr/>
          </a:p>
        </p:txBody>
      </p:sp>
      <p:sp>
        <p:nvSpPr>
          <p:cNvPr id="1362" name="Google Shape;1362;p37"/>
          <p:cNvSpPr txBox="1"/>
          <p:nvPr>
            <p:ph idx="1" type="subTitle"/>
          </p:nvPr>
        </p:nvSpPr>
        <p:spPr>
          <a:xfrm>
            <a:off x="631200" y="3865175"/>
            <a:ext cx="2081400" cy="80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200"/>
              <a:t>Менеджер по сопровождению </a:t>
            </a:r>
            <a:endParaRPr sz="1200"/>
          </a:p>
          <a:p>
            <a:pPr indent="0" lvl="0" marL="0" rtl="0" algn="l">
              <a:spcBef>
                <a:spcPts val="0"/>
              </a:spcBef>
              <a:spcAft>
                <a:spcPts val="0"/>
              </a:spcAft>
              <a:buNone/>
            </a:pPr>
            <a:br>
              <a:rPr lang="en" sz="1200"/>
            </a:br>
            <a:r>
              <a:rPr lang="en" sz="1200"/>
              <a:t>Тел.: </a:t>
            </a:r>
            <a:r>
              <a:rPr lang="en" sz="1200" u="sng">
                <a:solidFill>
                  <a:schemeClr val="hlink"/>
                </a:solidFill>
                <a:hlinkClick r:id="rId5"/>
              </a:rPr>
              <a:t>+7 961 928-80-27</a:t>
            </a:r>
            <a:endParaRPr sz="1200"/>
          </a:p>
        </p:txBody>
      </p:sp>
      <p:sp>
        <p:nvSpPr>
          <p:cNvPr id="1363" name="Google Shape;1363;p37"/>
          <p:cNvSpPr txBox="1"/>
          <p:nvPr>
            <p:ph idx="3" type="ctrTitle"/>
          </p:nvPr>
        </p:nvSpPr>
        <p:spPr>
          <a:xfrm>
            <a:off x="3531275" y="3373200"/>
            <a:ext cx="20814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Данила </a:t>
            </a:r>
            <a:endParaRPr/>
          </a:p>
        </p:txBody>
      </p:sp>
      <p:sp>
        <p:nvSpPr>
          <p:cNvPr id="1364" name="Google Shape;1364;p37"/>
          <p:cNvSpPr txBox="1"/>
          <p:nvPr>
            <p:ph idx="4" type="subTitle"/>
          </p:nvPr>
        </p:nvSpPr>
        <p:spPr>
          <a:xfrm>
            <a:off x="3531277" y="3788975"/>
            <a:ext cx="2081400" cy="80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t>Руководитель по блоку ремонта помещений</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 sz="1200">
                <a:highlight>
                  <a:srgbClr val="FFFF00"/>
                </a:highlight>
              </a:rPr>
              <a:t>Тел: </a:t>
            </a:r>
            <a:r>
              <a:rPr lang="en" sz="1200" u="sng">
                <a:solidFill>
                  <a:schemeClr val="hlink"/>
                </a:solidFill>
                <a:highlight>
                  <a:srgbClr val="FFFF00"/>
                </a:highlight>
                <a:hlinkClick r:id="rId6"/>
              </a:rPr>
              <a:t>+7 938 443-00-54</a:t>
            </a:r>
            <a:endParaRPr sz="1200" u="sng">
              <a:highlight>
                <a:srgbClr val="FFFF00"/>
              </a:highlight>
            </a:endParaRPr>
          </a:p>
        </p:txBody>
      </p:sp>
      <p:sp>
        <p:nvSpPr>
          <p:cNvPr id="1365" name="Google Shape;1365;p37"/>
          <p:cNvSpPr txBox="1"/>
          <p:nvPr>
            <p:ph idx="5" type="ctrTitle"/>
          </p:nvPr>
        </p:nvSpPr>
        <p:spPr>
          <a:xfrm>
            <a:off x="6431331" y="3373200"/>
            <a:ext cx="20814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Геворг Технолог</a:t>
            </a:r>
            <a:endParaRPr/>
          </a:p>
        </p:txBody>
      </p:sp>
      <p:sp>
        <p:nvSpPr>
          <p:cNvPr id="1366" name="Google Shape;1366;p37"/>
          <p:cNvSpPr txBox="1"/>
          <p:nvPr>
            <p:ph idx="6" type="subTitle"/>
          </p:nvPr>
        </p:nvSpPr>
        <p:spPr>
          <a:xfrm>
            <a:off x="6424650" y="3788975"/>
            <a:ext cx="20814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t>Ремонт</a:t>
            </a:r>
            <a:endParaRPr sz="12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4" name="Shape 2114"/>
        <p:cNvGrpSpPr/>
        <p:nvPr/>
      </p:nvGrpSpPr>
      <p:grpSpPr>
        <a:xfrm>
          <a:off x="0" y="0"/>
          <a:ext cx="0" cy="0"/>
          <a:chOff x="0" y="0"/>
          <a:chExt cx="0" cy="0"/>
        </a:xfrm>
      </p:grpSpPr>
      <p:pic>
        <p:nvPicPr>
          <p:cNvPr id="2115" name="Google Shape;2115;p73"/>
          <p:cNvPicPr preferRelativeResize="0"/>
          <p:nvPr/>
        </p:nvPicPr>
        <p:blipFill rotWithShape="1">
          <a:blip r:embed="rId3">
            <a:alphaModFix/>
          </a:blip>
          <a:srcRect b="8486" l="0" r="0" t="8477"/>
          <a:stretch/>
        </p:blipFill>
        <p:spPr>
          <a:xfrm>
            <a:off x="5015500" y="0"/>
            <a:ext cx="4128497" cy="5143501"/>
          </a:xfrm>
          <a:prstGeom prst="rect">
            <a:avLst/>
          </a:prstGeom>
          <a:noFill/>
          <a:ln>
            <a:noFill/>
          </a:ln>
        </p:spPr>
      </p:pic>
      <p:sp>
        <p:nvSpPr>
          <p:cNvPr id="2116" name="Google Shape;2116;p73"/>
          <p:cNvSpPr/>
          <p:nvPr/>
        </p:nvSpPr>
        <p:spPr>
          <a:xfrm>
            <a:off x="48363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3"/>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8" name="Google Shape;2118;p73"/>
          <p:cNvGrpSpPr/>
          <p:nvPr/>
        </p:nvGrpSpPr>
        <p:grpSpPr>
          <a:xfrm>
            <a:off x="8831314" y="1474774"/>
            <a:ext cx="312682" cy="2193963"/>
            <a:chOff x="8954936" y="1478060"/>
            <a:chExt cx="312682" cy="2193963"/>
          </a:xfrm>
        </p:grpSpPr>
        <p:sp>
          <p:nvSpPr>
            <p:cNvPr id="2119" name="Google Shape;2119;p73"/>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3"/>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3"/>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3"/>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3"/>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3"/>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3"/>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3"/>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3"/>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3"/>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3"/>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3"/>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3"/>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3"/>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3"/>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3"/>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3"/>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3"/>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3"/>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3"/>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3"/>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3"/>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3"/>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3"/>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3"/>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3"/>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3"/>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3"/>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3"/>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3"/>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9" name="Google Shape;2149;p73"/>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a:t>
            </a:r>
            <a:endParaRPr/>
          </a:p>
        </p:txBody>
      </p:sp>
      <p:sp>
        <p:nvSpPr>
          <p:cNvPr id="2150" name="Google Shape;2150;p73"/>
          <p:cNvSpPr txBox="1"/>
          <p:nvPr>
            <p:ph idx="1" type="subTitle"/>
          </p:nvPr>
        </p:nvSpPr>
        <p:spPr>
          <a:xfrm>
            <a:off x="720000" y="2833325"/>
            <a:ext cx="42954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Raleway"/>
                <a:ea typeface="Raleway"/>
                <a:cs typeface="Raleway"/>
                <a:sym typeface="Raleway"/>
              </a:rPr>
              <a:t>Просмотр</a:t>
            </a:r>
            <a:r>
              <a:rPr b="1" lang="en" sz="2500">
                <a:latin typeface="Raleway"/>
                <a:ea typeface="Raleway"/>
                <a:cs typeface="Raleway"/>
                <a:sym typeface="Raleway"/>
              </a:rPr>
              <a:t> помещения </a:t>
            </a:r>
            <a:br>
              <a:rPr b="1" lang="en" sz="2500">
                <a:latin typeface="Raleway"/>
                <a:ea typeface="Raleway"/>
                <a:cs typeface="Raleway"/>
                <a:sym typeface="Raleway"/>
              </a:rPr>
            </a:br>
            <a:r>
              <a:rPr b="1" lang="en" sz="2500">
                <a:latin typeface="Raleway"/>
                <a:ea typeface="Raleway"/>
                <a:cs typeface="Raleway"/>
                <a:sym typeface="Raleway"/>
              </a:rPr>
              <a:t>и замер проходимости</a:t>
            </a:r>
            <a:endParaRPr b="1" sz="2500">
              <a:latin typeface="Raleway"/>
              <a:ea typeface="Raleway"/>
              <a:cs typeface="Raleway"/>
              <a:sym typeface="Raleway"/>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4" name="Shape 2154"/>
        <p:cNvGrpSpPr/>
        <p:nvPr/>
      </p:nvGrpSpPr>
      <p:grpSpPr>
        <a:xfrm>
          <a:off x="0" y="0"/>
          <a:ext cx="0" cy="0"/>
          <a:chOff x="0" y="0"/>
          <a:chExt cx="0" cy="0"/>
        </a:xfrm>
      </p:grpSpPr>
      <p:sp>
        <p:nvSpPr>
          <p:cNvPr id="2155" name="Google Shape;2155;p74"/>
          <p:cNvSpPr txBox="1"/>
          <p:nvPr>
            <p:ph idx="1" type="subTitle"/>
          </p:nvPr>
        </p:nvSpPr>
        <p:spPr>
          <a:xfrm>
            <a:off x="542400" y="1457450"/>
            <a:ext cx="8059200" cy="2558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Приехав на локацию старайтесь встать на место вашего будущего клиента и смотреть его глазами, обратите внимание: </a:t>
            </a:r>
            <a:br>
              <a:rPr lang="en" sz="1200"/>
            </a:br>
            <a:r>
              <a:rPr lang="en" sz="1200"/>
              <a:t>(1) есть ли парковка для посетителей, </a:t>
            </a:r>
            <a:br>
              <a:rPr lang="en" sz="1200"/>
            </a:br>
            <a:r>
              <a:rPr lang="en" sz="1200"/>
              <a:t>(2) удобно ли добираться от ближайшего общественного транспорта, </a:t>
            </a:r>
            <a:br>
              <a:rPr lang="en" sz="1200"/>
            </a:br>
            <a:r>
              <a:rPr lang="en" sz="1200"/>
              <a:t>(3) как выглядит входная группа, </a:t>
            </a:r>
            <a:br>
              <a:rPr lang="en" sz="1200"/>
            </a:br>
            <a:r>
              <a:rPr lang="en" sz="1200"/>
              <a:t>(4) будет ли видна работа внутри барбершоп с улицы. </a:t>
            </a:r>
            <a:endParaRPr sz="1200"/>
          </a:p>
          <a:p>
            <a:pPr indent="0" lvl="0" marL="0" rtl="0" algn="l">
              <a:lnSpc>
                <a:spcPct val="115000"/>
              </a:lnSpc>
              <a:spcBef>
                <a:spcPts val="1600"/>
              </a:spcBef>
              <a:spcAft>
                <a:spcPts val="1600"/>
              </a:spcAft>
              <a:buNone/>
            </a:pPr>
            <a:r>
              <a:rPr lang="en" sz="1200"/>
              <a:t>Повторно задайте ключевые вопросы по помещению арендодателям, расскажите про ваши планы по открытию барбершопа, обозначьте, что вам необходимы арендные каникулы длительностью не менее одного месяца для проведения ремонтных работ, а также запросите планировку БТИ, она будет нужна при составлении планограммы и будущем ремонте помещения.</a:t>
            </a:r>
            <a:endParaRPr sz="1200"/>
          </a:p>
        </p:txBody>
      </p:sp>
      <p:sp>
        <p:nvSpPr>
          <p:cNvPr id="2156" name="Google Shape;2156;p74"/>
          <p:cNvSpPr txBox="1"/>
          <p:nvPr>
            <p:ph type="title"/>
          </p:nvPr>
        </p:nvSpPr>
        <p:spPr>
          <a:xfrm>
            <a:off x="510375" y="177800"/>
            <a:ext cx="7704000" cy="111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Как проводить просмотр подходящего помещения</a:t>
            </a:r>
            <a:endParaRPr/>
          </a:p>
        </p:txBody>
      </p:sp>
      <p:sp>
        <p:nvSpPr>
          <p:cNvPr id="2157" name="Google Shape;2157;p74"/>
          <p:cNvSpPr txBox="1"/>
          <p:nvPr/>
        </p:nvSpPr>
        <p:spPr>
          <a:xfrm>
            <a:off x="942325" y="4084625"/>
            <a:ext cx="78963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200">
                <a:solidFill>
                  <a:schemeClr val="accent5"/>
                </a:solidFill>
                <a:latin typeface="Open Sans"/>
                <a:ea typeface="Open Sans"/>
                <a:cs typeface="Open Sans"/>
                <a:sym typeface="Open Sans"/>
              </a:rPr>
              <a:t>Далее вам необходимо провести фото и видео съемку улицы и помещения. Если делаете съемку с телефона, то у него должна быть хорошая камера на которой будут видны детали.</a:t>
            </a:r>
            <a:endParaRPr/>
          </a:p>
        </p:txBody>
      </p:sp>
      <p:pic>
        <p:nvPicPr>
          <p:cNvPr id="2158" name="Google Shape;2158;p74"/>
          <p:cNvPicPr preferRelativeResize="0"/>
          <p:nvPr/>
        </p:nvPicPr>
        <p:blipFill>
          <a:blip r:embed="rId3">
            <a:alphaModFix/>
          </a:blip>
          <a:stretch>
            <a:fillRect/>
          </a:stretch>
        </p:blipFill>
        <p:spPr>
          <a:xfrm>
            <a:off x="579857" y="4188521"/>
            <a:ext cx="312675" cy="3126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2" name="Shape 2162"/>
        <p:cNvGrpSpPr/>
        <p:nvPr/>
      </p:nvGrpSpPr>
      <p:grpSpPr>
        <a:xfrm>
          <a:off x="0" y="0"/>
          <a:ext cx="0" cy="0"/>
          <a:chOff x="0" y="0"/>
          <a:chExt cx="0" cy="0"/>
        </a:xfrm>
      </p:grpSpPr>
      <p:sp>
        <p:nvSpPr>
          <p:cNvPr id="2163" name="Google Shape;2163;p75"/>
          <p:cNvSpPr txBox="1"/>
          <p:nvPr>
            <p:ph idx="1" type="subTitle"/>
          </p:nvPr>
        </p:nvSpPr>
        <p:spPr>
          <a:xfrm>
            <a:off x="491400" y="1465125"/>
            <a:ext cx="8530800" cy="3055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200"/>
              <a:t>Сценарий съемки видео о помещении</a:t>
            </a:r>
            <a:r>
              <a:rPr b="1" lang="en" sz="1200"/>
              <a:t>:</a:t>
            </a:r>
            <a:br>
              <a:rPr lang="en" sz="1200"/>
            </a:br>
            <a:r>
              <a:rPr lang="en" sz="1200"/>
              <a:t>(1) начните с улицы, </a:t>
            </a:r>
            <a:r>
              <a:rPr lang="en" sz="1200"/>
              <a:t>проговорите адрес просматриваемого помещения,</a:t>
            </a:r>
            <a:r>
              <a:rPr lang="en" sz="1200"/>
              <a:t> снимайте все, что есть вокруг, сопровождая комментариями: </a:t>
            </a:r>
            <a:r>
              <a:rPr lang="en" sz="1200"/>
              <a:t>в чем видите преимущество расположения помещения, </a:t>
            </a:r>
            <a:r>
              <a:rPr lang="en" sz="1200"/>
              <a:t>как двигаются люди, где находятся общественные остановки, переходы, какие есть точки притяжения трафика (ТЦ, банки и т.п.), </a:t>
            </a:r>
            <a:br>
              <a:rPr lang="en" sz="1200"/>
            </a:br>
            <a:r>
              <a:rPr lang="en" sz="1200"/>
              <a:t>(2) при наличии конкурентов в радиусе видимости зафиксируйте их приближением камеры,</a:t>
            </a:r>
            <a:br>
              <a:rPr lang="en" sz="1200"/>
            </a:br>
            <a:r>
              <a:rPr lang="en" sz="1200"/>
              <a:t>(3) снимите, как выглядит фасад, заранее спросите где можно разместить вывеску и </a:t>
            </a:r>
            <a:r>
              <a:rPr lang="en" sz="1200"/>
              <a:t>наружную</a:t>
            </a:r>
            <a:r>
              <a:rPr lang="en" sz="1200"/>
              <a:t> рекламу,</a:t>
            </a:r>
            <a:br>
              <a:rPr lang="en" sz="1200"/>
            </a:br>
            <a:r>
              <a:rPr lang="en" sz="1200"/>
              <a:t>(4) далее двигайтесь в помещение, снимите входную группу, как люди будут попадать к вам в барбершоп,</a:t>
            </a:r>
            <a:br>
              <a:rPr lang="en" sz="1200"/>
            </a:br>
            <a:r>
              <a:rPr lang="en" sz="1200"/>
              <a:t>(5) попав в помещение выделите где по-вашему может располагаться ресепшн с администратором,</a:t>
            </a:r>
            <a:br>
              <a:rPr lang="en" sz="1200"/>
            </a:br>
            <a:r>
              <a:rPr lang="en" sz="1200"/>
              <a:t>(6) далее в деталях снимите все помещение внутри медленно двигаясь по кругу, </a:t>
            </a:r>
            <a:br>
              <a:rPr lang="en" sz="1200"/>
            </a:br>
            <a:r>
              <a:rPr lang="en" sz="1200"/>
              <a:t>(7) подойдите к окнам, снимите вид изнутри помещения на улицу,</a:t>
            </a:r>
            <a:br>
              <a:rPr lang="en" sz="1200"/>
            </a:br>
            <a:r>
              <a:rPr lang="en" sz="1200"/>
              <a:t>(8) продемонстрируйте состояние стен и пола, </a:t>
            </a:r>
            <a:br>
              <a:rPr lang="en" sz="1200"/>
            </a:br>
            <a:r>
              <a:rPr lang="en" sz="1200"/>
              <a:t>(9) отметьте где располагается мокрая точка / канализация, </a:t>
            </a:r>
            <a:br>
              <a:rPr lang="en" sz="1200"/>
            </a:br>
            <a:r>
              <a:rPr lang="en" sz="1200"/>
              <a:t>(10) прокомментируйте как сейчас сделаны коммуникации, как проведено электричество / свет, есть ли </a:t>
            </a:r>
            <a:r>
              <a:rPr lang="en" sz="1200"/>
              <a:t>вентиляция, какая она,</a:t>
            </a:r>
            <a:br>
              <a:rPr lang="en" sz="1200"/>
            </a:br>
            <a:r>
              <a:rPr lang="en" sz="1200"/>
              <a:t>(11) завершите видео вашей оценкой, подходит ли помещение для открытия.</a:t>
            </a:r>
            <a:endParaRPr sz="1200"/>
          </a:p>
        </p:txBody>
      </p:sp>
      <p:sp>
        <p:nvSpPr>
          <p:cNvPr id="2164" name="Google Shape;2164;p75"/>
          <p:cNvSpPr txBox="1"/>
          <p:nvPr>
            <p:ph type="title"/>
          </p:nvPr>
        </p:nvSpPr>
        <p:spPr>
          <a:xfrm>
            <a:off x="491400" y="195600"/>
            <a:ext cx="8347800" cy="111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Как снять видео помещения для согласования с нашей УК</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8" name="Shape 2168"/>
        <p:cNvGrpSpPr/>
        <p:nvPr/>
      </p:nvGrpSpPr>
      <p:grpSpPr>
        <a:xfrm>
          <a:off x="0" y="0"/>
          <a:ext cx="0" cy="0"/>
          <a:chOff x="0" y="0"/>
          <a:chExt cx="0" cy="0"/>
        </a:xfrm>
      </p:grpSpPr>
      <p:sp>
        <p:nvSpPr>
          <p:cNvPr id="2169" name="Google Shape;2169;p76"/>
          <p:cNvSpPr txBox="1"/>
          <p:nvPr>
            <p:ph idx="1" type="subTitle"/>
          </p:nvPr>
        </p:nvSpPr>
        <p:spPr>
          <a:xfrm>
            <a:off x="510375" y="1818300"/>
            <a:ext cx="8530800" cy="186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Далее вам необходимо сделать фотографии</a:t>
            </a:r>
            <a:r>
              <a:rPr lang="en" sz="1300"/>
              <a:t>:</a:t>
            </a:r>
            <a:br>
              <a:rPr lang="en" sz="1300"/>
            </a:br>
            <a:r>
              <a:rPr lang="en" sz="1300"/>
              <a:t>(1) начните с улицы, становимся строго перед помещением и входной группой, захватывая полностью фасад для накладки рекламной вывески в будущем, делаем несколько фотографий,</a:t>
            </a:r>
            <a:br>
              <a:rPr lang="en" sz="1300"/>
            </a:br>
            <a:r>
              <a:rPr lang="en" sz="1300"/>
              <a:t>(2) снимите помещение стоя “в дверях” сразу после входной группы,</a:t>
            </a:r>
            <a:br>
              <a:rPr lang="en" sz="1300"/>
            </a:br>
            <a:r>
              <a:rPr lang="en" sz="1300"/>
              <a:t>(3) также сделайте фотографии из каждого угла помещения, чтобы охватить его со всех ракурсов.</a:t>
            </a:r>
            <a:endParaRPr sz="1300"/>
          </a:p>
          <a:p>
            <a:pPr indent="0" lvl="0" marL="0" rtl="0" algn="l">
              <a:lnSpc>
                <a:spcPct val="115000"/>
              </a:lnSpc>
              <a:spcBef>
                <a:spcPts val="1600"/>
              </a:spcBef>
              <a:spcAft>
                <a:spcPts val="0"/>
              </a:spcAft>
              <a:buNone/>
            </a:pPr>
            <a:r>
              <a:rPr lang="en" sz="1300"/>
              <a:t>Готовые фото и видео в будущем вы приложите к письму при подготовке помещения к согласованию с УК.</a:t>
            </a:r>
            <a:endParaRPr sz="1300"/>
          </a:p>
          <a:p>
            <a:pPr indent="0" lvl="0" marL="0" rtl="0" algn="l">
              <a:lnSpc>
                <a:spcPct val="115000"/>
              </a:lnSpc>
              <a:spcBef>
                <a:spcPts val="1600"/>
              </a:spcBef>
              <a:spcAft>
                <a:spcPts val="1600"/>
              </a:spcAft>
              <a:buNone/>
            </a:pPr>
            <a:r>
              <a:rPr lang="en" sz="1300"/>
              <a:t>После съемки вам необходимо провести замер пешеходного трафика у вашего помещения. </a:t>
            </a:r>
            <a:endParaRPr sz="1300"/>
          </a:p>
        </p:txBody>
      </p:sp>
      <p:sp>
        <p:nvSpPr>
          <p:cNvPr id="2170" name="Google Shape;2170;p76"/>
          <p:cNvSpPr txBox="1"/>
          <p:nvPr>
            <p:ph type="title"/>
          </p:nvPr>
        </p:nvSpPr>
        <p:spPr>
          <a:xfrm>
            <a:off x="491400" y="477600"/>
            <a:ext cx="8347800" cy="111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Как снять фото помещения для согласования с нашей УК</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4" name="Shape 2174"/>
        <p:cNvGrpSpPr/>
        <p:nvPr/>
      </p:nvGrpSpPr>
      <p:grpSpPr>
        <a:xfrm>
          <a:off x="0" y="0"/>
          <a:ext cx="0" cy="0"/>
          <a:chOff x="0" y="0"/>
          <a:chExt cx="0" cy="0"/>
        </a:xfrm>
      </p:grpSpPr>
      <p:sp>
        <p:nvSpPr>
          <p:cNvPr id="2175" name="Google Shape;2175;p77"/>
          <p:cNvSpPr/>
          <p:nvPr/>
        </p:nvSpPr>
        <p:spPr>
          <a:xfrm>
            <a:off x="4461923" y="19255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7"/>
          <p:cNvSpPr/>
          <p:nvPr/>
        </p:nvSpPr>
        <p:spPr>
          <a:xfrm>
            <a:off x="4349298" y="18084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7"/>
          <p:cNvSpPr txBox="1"/>
          <p:nvPr>
            <p:ph type="title"/>
          </p:nvPr>
        </p:nvSpPr>
        <p:spPr>
          <a:xfrm>
            <a:off x="415200" y="325200"/>
            <a:ext cx="624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Как правильно провести замер проходимости</a:t>
            </a:r>
            <a:endParaRPr/>
          </a:p>
        </p:txBody>
      </p:sp>
      <p:sp>
        <p:nvSpPr>
          <p:cNvPr id="2178" name="Google Shape;2178;p77"/>
          <p:cNvSpPr txBox="1"/>
          <p:nvPr>
            <p:ph idx="2" type="ctrTitle"/>
          </p:nvPr>
        </p:nvSpPr>
        <p:spPr>
          <a:xfrm>
            <a:off x="1058471" y="2691400"/>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Вариант 1. </a:t>
            </a:r>
            <a:br>
              <a:rPr lang="en"/>
            </a:br>
            <a:r>
              <a:rPr lang="en"/>
              <a:t>Вручную</a:t>
            </a:r>
            <a:endParaRPr/>
          </a:p>
        </p:txBody>
      </p:sp>
      <p:sp>
        <p:nvSpPr>
          <p:cNvPr id="2179" name="Google Shape;2179;p77"/>
          <p:cNvSpPr txBox="1"/>
          <p:nvPr>
            <p:ph idx="1" type="subTitle"/>
          </p:nvPr>
        </p:nvSpPr>
        <p:spPr>
          <a:xfrm>
            <a:off x="1058475" y="3101300"/>
            <a:ext cx="28548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Ежедневный замер </a:t>
            </a:r>
            <a:r>
              <a:rPr lang="en" sz="1200"/>
              <a:t>проходимости</a:t>
            </a:r>
            <a:r>
              <a:rPr lang="en" sz="1200"/>
              <a:t> в течение недели, путем простого подсчета людей</a:t>
            </a:r>
            <a:endParaRPr sz="1200"/>
          </a:p>
        </p:txBody>
      </p:sp>
      <p:sp>
        <p:nvSpPr>
          <p:cNvPr id="2180" name="Google Shape;2180;p77"/>
          <p:cNvSpPr txBox="1"/>
          <p:nvPr>
            <p:ph idx="3" type="ctrTitle"/>
          </p:nvPr>
        </p:nvSpPr>
        <p:spPr>
          <a:xfrm>
            <a:off x="4241774" y="2691400"/>
            <a:ext cx="34989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Вариант 2. </a:t>
            </a:r>
            <a:br>
              <a:rPr lang="en"/>
            </a:br>
            <a:r>
              <a:rPr lang="en"/>
              <a:t>Съемка на регистратор</a:t>
            </a:r>
            <a:endParaRPr/>
          </a:p>
        </p:txBody>
      </p:sp>
      <p:sp>
        <p:nvSpPr>
          <p:cNvPr id="2181" name="Google Shape;2181;p77"/>
          <p:cNvSpPr txBox="1"/>
          <p:nvPr>
            <p:ph idx="4" type="subTitle"/>
          </p:nvPr>
        </p:nvSpPr>
        <p:spPr>
          <a:xfrm>
            <a:off x="4241773" y="3101300"/>
            <a:ext cx="28548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Размещение камеры / регистратора для съемки в течение нескольких дней</a:t>
            </a:r>
            <a:endParaRPr sz="1200"/>
          </a:p>
        </p:txBody>
      </p:sp>
      <p:sp>
        <p:nvSpPr>
          <p:cNvPr id="2182" name="Google Shape;2182;p77"/>
          <p:cNvSpPr/>
          <p:nvPr/>
        </p:nvSpPr>
        <p:spPr>
          <a:xfrm>
            <a:off x="1283723" y="19255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7"/>
          <p:cNvSpPr/>
          <p:nvPr/>
        </p:nvSpPr>
        <p:spPr>
          <a:xfrm>
            <a:off x="1171098" y="18084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7"/>
          <p:cNvSpPr txBox="1"/>
          <p:nvPr>
            <p:ph idx="4" type="subTitle"/>
          </p:nvPr>
        </p:nvSpPr>
        <p:spPr>
          <a:xfrm>
            <a:off x="1059375" y="3984675"/>
            <a:ext cx="7389300" cy="757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sz="1200"/>
              <a:t>Замеры проходимости необходимо проводить в будние дни в промежутках с 9:00 до 19:00 при нормальных климатических условиях, а именно при отсутствии очень сильной жары, сильного холода, снега и дождя.</a:t>
            </a:r>
            <a:endParaRPr b="1" sz="1200"/>
          </a:p>
        </p:txBody>
      </p:sp>
      <p:pic>
        <p:nvPicPr>
          <p:cNvPr id="2185" name="Google Shape;2185;p77"/>
          <p:cNvPicPr preferRelativeResize="0"/>
          <p:nvPr/>
        </p:nvPicPr>
        <p:blipFill>
          <a:blip r:embed="rId3">
            <a:alphaModFix/>
          </a:blip>
          <a:stretch>
            <a:fillRect/>
          </a:stretch>
        </p:blipFill>
        <p:spPr>
          <a:xfrm>
            <a:off x="661900" y="4194891"/>
            <a:ext cx="312675" cy="312675"/>
          </a:xfrm>
          <a:prstGeom prst="rect">
            <a:avLst/>
          </a:prstGeom>
          <a:noFill/>
          <a:ln>
            <a:noFill/>
          </a:ln>
        </p:spPr>
      </p:pic>
      <p:pic>
        <p:nvPicPr>
          <p:cNvPr id="2186" name="Google Shape;2186;p77"/>
          <p:cNvPicPr preferRelativeResize="0"/>
          <p:nvPr/>
        </p:nvPicPr>
        <p:blipFill rotWithShape="1">
          <a:blip r:embed="rId4">
            <a:alphaModFix/>
          </a:blip>
          <a:srcRect b="0" l="0" r="0" t="0"/>
          <a:stretch/>
        </p:blipFill>
        <p:spPr>
          <a:xfrm>
            <a:off x="1244139" y="1872900"/>
            <a:ext cx="502200" cy="502200"/>
          </a:xfrm>
          <a:prstGeom prst="rect">
            <a:avLst/>
          </a:prstGeom>
          <a:noFill/>
          <a:ln>
            <a:noFill/>
          </a:ln>
        </p:spPr>
      </p:pic>
      <p:pic>
        <p:nvPicPr>
          <p:cNvPr id="2187" name="Google Shape;2187;p77"/>
          <p:cNvPicPr preferRelativeResize="0"/>
          <p:nvPr/>
        </p:nvPicPr>
        <p:blipFill rotWithShape="1">
          <a:blip r:embed="rId5">
            <a:alphaModFix/>
          </a:blip>
          <a:srcRect b="0" l="0" r="0" t="0"/>
          <a:stretch/>
        </p:blipFill>
        <p:spPr>
          <a:xfrm>
            <a:off x="4421640" y="1872900"/>
            <a:ext cx="502200" cy="5022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91" name="Shape 2191"/>
        <p:cNvGrpSpPr/>
        <p:nvPr/>
      </p:nvGrpSpPr>
      <p:grpSpPr>
        <a:xfrm>
          <a:off x="0" y="0"/>
          <a:ext cx="0" cy="0"/>
          <a:chOff x="0" y="0"/>
          <a:chExt cx="0" cy="0"/>
        </a:xfrm>
      </p:grpSpPr>
      <p:sp>
        <p:nvSpPr>
          <p:cNvPr id="2192" name="Google Shape;2192;p78"/>
          <p:cNvSpPr/>
          <p:nvPr/>
        </p:nvSpPr>
        <p:spPr>
          <a:xfrm>
            <a:off x="-45250" y="480850"/>
            <a:ext cx="5464200" cy="2303400"/>
          </a:xfrm>
          <a:prstGeom prst="rect">
            <a:avLst/>
          </a:prstGeom>
          <a:solidFill>
            <a:srgbClr val="CE1B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8"/>
          <p:cNvSpPr/>
          <p:nvPr/>
        </p:nvSpPr>
        <p:spPr>
          <a:xfrm>
            <a:off x="-685800" y="278525"/>
            <a:ext cx="5927100" cy="2724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8"/>
          <p:cNvSpPr txBox="1"/>
          <p:nvPr>
            <p:ph type="title"/>
          </p:nvPr>
        </p:nvSpPr>
        <p:spPr>
          <a:xfrm>
            <a:off x="204325" y="720325"/>
            <a:ext cx="4947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lt1"/>
                </a:solidFill>
              </a:rPr>
              <a:t>РАСЧЕТНАЯ ПРОХОДИМОСТЬ:</a:t>
            </a:r>
            <a:endParaRPr sz="18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400">
                <a:solidFill>
                  <a:schemeClr val="lt1"/>
                </a:solidFill>
                <a:latin typeface="Raleway"/>
                <a:ea typeface="Raleway"/>
                <a:cs typeface="Raleway"/>
                <a:sym typeface="Raleway"/>
              </a:rPr>
              <a:t>Средняя проходимость нашей целевой аудитории (мужчины 18-40 лет) за несколько контрольных замеров должна составить не менее</a:t>
            </a:r>
            <a:endParaRPr b="1" sz="1400">
              <a:solidFill>
                <a:schemeClr val="lt1"/>
              </a:solidFill>
              <a:latin typeface="Raleway"/>
              <a:ea typeface="Raleway"/>
              <a:cs typeface="Raleway"/>
              <a:sym typeface="Raleway"/>
            </a:endParaRPr>
          </a:p>
          <a:p>
            <a:pPr indent="0" lvl="0" marL="0" rtl="0" algn="l">
              <a:lnSpc>
                <a:spcPct val="100000"/>
              </a:lnSpc>
              <a:spcBef>
                <a:spcPts val="0"/>
              </a:spcBef>
              <a:spcAft>
                <a:spcPts val="0"/>
              </a:spcAft>
              <a:buClr>
                <a:srgbClr val="000000"/>
              </a:buClr>
              <a:buSzPts val="1100"/>
              <a:buFont typeface="Arial"/>
              <a:buNone/>
            </a:pPr>
            <a:r>
              <a:rPr b="1" lang="en">
                <a:solidFill>
                  <a:schemeClr val="lt1"/>
                </a:solidFill>
                <a:latin typeface="Raleway"/>
                <a:ea typeface="Raleway"/>
                <a:cs typeface="Raleway"/>
                <a:sym typeface="Raleway"/>
              </a:rPr>
              <a:t>100 мужчин за 10 минут</a:t>
            </a:r>
            <a:endParaRPr>
              <a:solidFill>
                <a:schemeClr val="lt1"/>
              </a:solidFill>
              <a:latin typeface="Raleway Medium"/>
              <a:ea typeface="Raleway Medium"/>
              <a:cs typeface="Raleway Medium"/>
              <a:sym typeface="Raleway Medium"/>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8" name="Shape 2198"/>
        <p:cNvGrpSpPr/>
        <p:nvPr/>
      </p:nvGrpSpPr>
      <p:grpSpPr>
        <a:xfrm>
          <a:off x="0" y="0"/>
          <a:ext cx="0" cy="0"/>
          <a:chOff x="0" y="0"/>
          <a:chExt cx="0" cy="0"/>
        </a:xfrm>
      </p:grpSpPr>
      <p:sp>
        <p:nvSpPr>
          <p:cNvPr id="2199" name="Google Shape;2199;p79"/>
          <p:cNvSpPr txBox="1"/>
          <p:nvPr>
            <p:ph idx="1" type="subTitle"/>
          </p:nvPr>
        </p:nvSpPr>
        <p:spPr>
          <a:xfrm>
            <a:off x="588850" y="1860375"/>
            <a:ext cx="7089300" cy="13983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 sz="1300">
                <a:solidFill>
                  <a:srgbClr val="212121"/>
                </a:solidFill>
              </a:rPr>
              <a:t>Чтобы провести замер вручную необходимо:</a:t>
            </a:r>
            <a:endParaRPr sz="1300">
              <a:solidFill>
                <a:srgbClr val="212121"/>
              </a:solidFill>
            </a:endParaRPr>
          </a:p>
          <a:p>
            <a:pPr indent="-311150" lvl="0" marL="457200" rtl="0" algn="just">
              <a:lnSpc>
                <a:spcPct val="150000"/>
              </a:lnSpc>
              <a:spcBef>
                <a:spcPts val="0"/>
              </a:spcBef>
              <a:spcAft>
                <a:spcPts val="0"/>
              </a:spcAft>
              <a:buSzPts val="1300"/>
              <a:buChar char="●"/>
            </a:pPr>
            <a:r>
              <a:rPr lang="en" sz="1300">
                <a:solidFill>
                  <a:schemeClr val="dk1"/>
                </a:solidFill>
              </a:rPr>
              <a:t>Приезжать на локацию ежедневно несколько раз в сутки в течение недели;</a:t>
            </a:r>
            <a:endParaRPr sz="1300">
              <a:solidFill>
                <a:schemeClr val="dk1"/>
              </a:solidFill>
            </a:endParaRPr>
          </a:p>
          <a:p>
            <a:pPr indent="-311150" lvl="0" marL="457200" rtl="0" algn="just">
              <a:lnSpc>
                <a:spcPct val="150000"/>
              </a:lnSpc>
              <a:spcBef>
                <a:spcPts val="0"/>
              </a:spcBef>
              <a:spcAft>
                <a:spcPts val="0"/>
              </a:spcAft>
              <a:buClr>
                <a:schemeClr val="dk1"/>
              </a:buClr>
              <a:buSzPts val="1300"/>
              <a:buChar char="●"/>
            </a:pPr>
            <a:r>
              <a:rPr lang="en" sz="1300">
                <a:solidFill>
                  <a:schemeClr val="dk1"/>
                </a:solidFill>
              </a:rPr>
              <a:t>Захватить все пиковые интервалы времени (утро, обед, вечер). </a:t>
            </a:r>
            <a:endParaRPr sz="1300">
              <a:solidFill>
                <a:schemeClr val="dk1"/>
              </a:solidFill>
            </a:endParaRPr>
          </a:p>
          <a:p>
            <a:pPr indent="-311150" lvl="0" marL="457200" rtl="0" algn="just">
              <a:lnSpc>
                <a:spcPct val="150000"/>
              </a:lnSpc>
              <a:spcBef>
                <a:spcPts val="0"/>
              </a:spcBef>
              <a:spcAft>
                <a:spcPts val="0"/>
              </a:spcAft>
              <a:buSzPts val="1300"/>
              <a:buChar char="●"/>
            </a:pPr>
            <a:r>
              <a:rPr lang="en" sz="1300">
                <a:solidFill>
                  <a:schemeClr val="dk1"/>
                </a:solidFill>
              </a:rPr>
              <a:t>Делать замеры в течение 30 минут.</a:t>
            </a:r>
            <a:endParaRPr sz="1300">
              <a:solidFill>
                <a:schemeClr val="dk1"/>
              </a:solidFill>
            </a:endParaRPr>
          </a:p>
          <a:p>
            <a:pPr indent="0" lvl="0" marL="0" rtl="0" algn="just">
              <a:lnSpc>
                <a:spcPct val="150000"/>
              </a:lnSpc>
              <a:spcBef>
                <a:spcPts val="0"/>
              </a:spcBef>
              <a:spcAft>
                <a:spcPts val="0"/>
              </a:spcAft>
              <a:buNone/>
            </a:pPr>
            <a:r>
              <a:t/>
            </a:r>
            <a:endParaRPr sz="1300">
              <a:solidFill>
                <a:schemeClr val="dk1"/>
              </a:solidFill>
              <a:latin typeface="Raleway"/>
              <a:ea typeface="Raleway"/>
              <a:cs typeface="Raleway"/>
              <a:sym typeface="Raleway"/>
            </a:endParaRPr>
          </a:p>
          <a:p>
            <a:pPr indent="0" lvl="0" marL="0" rtl="0" algn="just">
              <a:lnSpc>
                <a:spcPct val="150000"/>
              </a:lnSpc>
              <a:spcBef>
                <a:spcPts val="0"/>
              </a:spcBef>
              <a:spcAft>
                <a:spcPts val="0"/>
              </a:spcAft>
              <a:buNone/>
            </a:pPr>
            <a:r>
              <a:t/>
            </a:r>
            <a:endParaRPr sz="1300">
              <a:solidFill>
                <a:schemeClr val="dk1"/>
              </a:solidFill>
              <a:latin typeface="Raleway"/>
              <a:ea typeface="Raleway"/>
              <a:cs typeface="Raleway"/>
              <a:sym typeface="Raleway"/>
            </a:endParaRPr>
          </a:p>
          <a:p>
            <a:pPr indent="0" lvl="0" marL="0" rtl="0" algn="just">
              <a:lnSpc>
                <a:spcPct val="150000"/>
              </a:lnSpc>
              <a:spcBef>
                <a:spcPts val="0"/>
              </a:spcBef>
              <a:spcAft>
                <a:spcPts val="0"/>
              </a:spcAft>
              <a:buNone/>
            </a:pPr>
            <a:r>
              <a:t/>
            </a:r>
            <a:endParaRPr sz="1300">
              <a:latin typeface="Raleway"/>
              <a:ea typeface="Raleway"/>
              <a:cs typeface="Raleway"/>
              <a:sym typeface="Raleway"/>
            </a:endParaRPr>
          </a:p>
          <a:p>
            <a:pPr indent="0" lvl="0" marL="0" rtl="0" algn="just">
              <a:lnSpc>
                <a:spcPct val="150000"/>
              </a:lnSpc>
              <a:spcBef>
                <a:spcPts val="0"/>
              </a:spcBef>
              <a:spcAft>
                <a:spcPts val="0"/>
              </a:spcAft>
              <a:buNone/>
            </a:pPr>
            <a:r>
              <a:t/>
            </a:r>
            <a:endParaRPr sz="1300">
              <a:latin typeface="Raleway"/>
              <a:ea typeface="Raleway"/>
              <a:cs typeface="Raleway"/>
              <a:sym typeface="Raleway"/>
            </a:endParaRPr>
          </a:p>
          <a:p>
            <a:pPr indent="0" lvl="0" marL="0" rtl="0" algn="just">
              <a:lnSpc>
                <a:spcPct val="150000"/>
              </a:lnSpc>
              <a:spcBef>
                <a:spcPts val="0"/>
              </a:spcBef>
              <a:spcAft>
                <a:spcPts val="0"/>
              </a:spcAft>
              <a:buNone/>
            </a:pPr>
            <a:r>
              <a:rPr lang="en" sz="1300">
                <a:latin typeface="Raleway"/>
                <a:ea typeface="Raleway"/>
                <a:cs typeface="Raleway"/>
                <a:sym typeface="Raleway"/>
              </a:rPr>
              <a:t> </a:t>
            </a:r>
            <a:endParaRPr sz="1400">
              <a:latin typeface="Raleway"/>
              <a:ea typeface="Raleway"/>
              <a:cs typeface="Raleway"/>
              <a:sym typeface="Raleway"/>
            </a:endParaRPr>
          </a:p>
        </p:txBody>
      </p:sp>
      <p:sp>
        <p:nvSpPr>
          <p:cNvPr id="2200" name="Google Shape;2200;p79"/>
          <p:cNvSpPr txBox="1"/>
          <p:nvPr>
            <p:ph type="title"/>
          </p:nvPr>
        </p:nvSpPr>
        <p:spPr>
          <a:xfrm>
            <a:off x="491400" y="401400"/>
            <a:ext cx="6681000" cy="13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Вариант 1. Замер проходимости вручную</a:t>
            </a:r>
            <a:endParaRPr/>
          </a:p>
        </p:txBody>
      </p:sp>
      <p:pic>
        <p:nvPicPr>
          <p:cNvPr id="2201" name="Google Shape;2201;p79"/>
          <p:cNvPicPr preferRelativeResize="0"/>
          <p:nvPr/>
        </p:nvPicPr>
        <p:blipFill>
          <a:blip r:embed="rId3">
            <a:alphaModFix/>
          </a:blip>
          <a:stretch>
            <a:fillRect/>
          </a:stretch>
        </p:blipFill>
        <p:spPr>
          <a:xfrm>
            <a:off x="650588" y="3732275"/>
            <a:ext cx="312675" cy="312675"/>
          </a:xfrm>
          <a:prstGeom prst="rect">
            <a:avLst/>
          </a:prstGeom>
          <a:noFill/>
          <a:ln>
            <a:noFill/>
          </a:ln>
        </p:spPr>
      </p:pic>
      <p:sp>
        <p:nvSpPr>
          <p:cNvPr id="2202" name="Google Shape;2202;p79"/>
          <p:cNvSpPr txBox="1"/>
          <p:nvPr>
            <p:ph idx="1" type="subTitle"/>
          </p:nvPr>
        </p:nvSpPr>
        <p:spPr>
          <a:xfrm>
            <a:off x="1071913" y="3480725"/>
            <a:ext cx="6544500" cy="757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b="1" lang="en" sz="1200"/>
              <a:t>Замеры проходимости необходимо проводить в будние дни в промежутках с 9:00 до 19:00 при нормальных климатических условиях, а именно при отсутствии очень сильной жары, сильного холода, снега и дождя.</a:t>
            </a:r>
            <a:endParaRPr b="1" sz="12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6" name="Shape 2206"/>
        <p:cNvGrpSpPr/>
        <p:nvPr/>
      </p:nvGrpSpPr>
      <p:grpSpPr>
        <a:xfrm>
          <a:off x="0" y="0"/>
          <a:ext cx="0" cy="0"/>
          <a:chOff x="0" y="0"/>
          <a:chExt cx="0" cy="0"/>
        </a:xfrm>
      </p:grpSpPr>
      <p:sp>
        <p:nvSpPr>
          <p:cNvPr id="2207" name="Google Shape;2207;p80"/>
          <p:cNvSpPr txBox="1"/>
          <p:nvPr>
            <p:ph type="title"/>
          </p:nvPr>
        </p:nvSpPr>
        <p:spPr>
          <a:xfrm>
            <a:off x="400000" y="140650"/>
            <a:ext cx="6484800" cy="13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Вариант 2. Замер проходимости на камеру</a:t>
            </a:r>
            <a:endParaRPr/>
          </a:p>
          <a:p>
            <a:pPr indent="0" lvl="0" marL="0" rtl="0" algn="l">
              <a:spcBef>
                <a:spcPts val="0"/>
              </a:spcBef>
              <a:spcAft>
                <a:spcPts val="0"/>
              </a:spcAft>
              <a:buNone/>
            </a:pPr>
            <a:r>
              <a:t/>
            </a:r>
            <a:endParaRPr/>
          </a:p>
        </p:txBody>
      </p:sp>
      <p:sp>
        <p:nvSpPr>
          <p:cNvPr id="2208" name="Google Shape;2208;p80"/>
          <p:cNvSpPr txBox="1"/>
          <p:nvPr/>
        </p:nvSpPr>
        <p:spPr>
          <a:xfrm>
            <a:off x="489950" y="1515950"/>
            <a:ext cx="8364300" cy="134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accent5"/>
                </a:solidFill>
                <a:latin typeface="Open Sans"/>
                <a:ea typeface="Open Sans"/>
                <a:cs typeface="Open Sans"/>
                <a:sym typeface="Open Sans"/>
              </a:rPr>
              <a:t>Для начала надо провести экспресс замер трафика вручную, чтобы убедиться в целесообразности размещения камеры, для этого 3 раза приехать на точку и  посчитать трафик в течении 15 минут, расчетная проходимость должна быть не менее 500 чел. за все период расчета. </a:t>
            </a:r>
            <a:endParaRPr sz="1200">
              <a:solidFill>
                <a:schemeClr val="accent5"/>
              </a:solidFill>
              <a:latin typeface="Open Sans"/>
              <a:ea typeface="Open Sans"/>
              <a:cs typeface="Open Sans"/>
              <a:sym typeface="Open Sans"/>
            </a:endParaRPr>
          </a:p>
          <a:p>
            <a:pPr indent="0" lvl="0" marL="0" rtl="0" algn="l">
              <a:lnSpc>
                <a:spcPct val="115000"/>
              </a:lnSpc>
              <a:spcBef>
                <a:spcPts val="1000"/>
              </a:spcBef>
              <a:spcAft>
                <a:spcPts val="1000"/>
              </a:spcAft>
              <a:buNone/>
            </a:pPr>
            <a:r>
              <a:rPr lang="en" sz="1200">
                <a:solidFill>
                  <a:schemeClr val="accent5"/>
                </a:solidFill>
                <a:latin typeface="Open Sans"/>
                <a:ea typeface="Open Sans"/>
                <a:cs typeface="Open Sans"/>
                <a:sym typeface="Open Sans"/>
              </a:rPr>
              <a:t>Если подсчет проходит удачно - разместите камеру / видеорегистратор рядом с выбранной локацией выбрав один из следующих вариантов:</a:t>
            </a:r>
            <a:endParaRPr sz="1200"/>
          </a:p>
        </p:txBody>
      </p:sp>
      <p:sp>
        <p:nvSpPr>
          <p:cNvPr id="2209" name="Google Shape;2209;p80"/>
          <p:cNvSpPr txBox="1"/>
          <p:nvPr/>
        </p:nvSpPr>
        <p:spPr>
          <a:xfrm>
            <a:off x="2425650" y="3020975"/>
            <a:ext cx="26943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4"/>
                </a:solidFill>
                <a:latin typeface="Open Sans"/>
                <a:ea typeface="Open Sans"/>
                <a:cs typeface="Open Sans"/>
                <a:sym typeface="Open Sans"/>
              </a:rPr>
              <a:t>2. </a:t>
            </a:r>
            <a:r>
              <a:rPr lang="en" sz="1300">
                <a:solidFill>
                  <a:schemeClr val="accent4"/>
                </a:solidFill>
                <a:latin typeface="Open Sans"/>
                <a:ea typeface="Open Sans"/>
                <a:cs typeface="Open Sans"/>
                <a:sym typeface="Open Sans"/>
              </a:rPr>
              <a:t>Прикрепить камеру на ближайшую остановку. (камера iVideon с онлайн-сервисом и 3G-модем для раздачи Wi-fi на камеру.</a:t>
            </a:r>
            <a:endParaRPr sz="1300">
              <a:solidFill>
                <a:schemeClr val="accent4"/>
              </a:solidFill>
              <a:latin typeface="Open Sans"/>
              <a:ea typeface="Open Sans"/>
              <a:cs typeface="Open Sans"/>
              <a:sym typeface="Open Sans"/>
            </a:endParaRPr>
          </a:p>
        </p:txBody>
      </p:sp>
      <p:sp>
        <p:nvSpPr>
          <p:cNvPr id="2210" name="Google Shape;2210;p80"/>
          <p:cNvSpPr txBox="1"/>
          <p:nvPr/>
        </p:nvSpPr>
        <p:spPr>
          <a:xfrm>
            <a:off x="5066975" y="3020975"/>
            <a:ext cx="17472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4"/>
                </a:solidFill>
                <a:latin typeface="Open Sans"/>
                <a:ea typeface="Open Sans"/>
                <a:cs typeface="Open Sans"/>
                <a:sym typeface="Open Sans"/>
              </a:rPr>
              <a:t>3. </a:t>
            </a:r>
            <a:r>
              <a:rPr lang="en" sz="1300">
                <a:solidFill>
                  <a:schemeClr val="accent4"/>
                </a:solidFill>
                <a:latin typeface="Open Sans"/>
                <a:ea typeface="Open Sans"/>
                <a:cs typeface="Open Sans"/>
                <a:sym typeface="Open Sans"/>
              </a:rPr>
              <a:t>Остановиться на машине около локации и включить видеорегистратор.</a:t>
            </a:r>
            <a:endParaRPr sz="1300">
              <a:solidFill>
                <a:schemeClr val="accent4"/>
              </a:solidFill>
              <a:latin typeface="Open Sans"/>
              <a:ea typeface="Open Sans"/>
              <a:cs typeface="Open Sans"/>
              <a:sym typeface="Open Sans"/>
            </a:endParaRPr>
          </a:p>
        </p:txBody>
      </p:sp>
      <p:sp>
        <p:nvSpPr>
          <p:cNvPr id="2211" name="Google Shape;2211;p80"/>
          <p:cNvSpPr txBox="1"/>
          <p:nvPr/>
        </p:nvSpPr>
        <p:spPr>
          <a:xfrm>
            <a:off x="489950" y="3020975"/>
            <a:ext cx="18030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666666"/>
                </a:solidFill>
                <a:latin typeface="Open Sans"/>
                <a:ea typeface="Open Sans"/>
                <a:cs typeface="Open Sans"/>
                <a:sym typeface="Open Sans"/>
              </a:rPr>
              <a:t>1. В ближайшем кафе (с обзором на данную локацию) включить камеру на телефоне / ноутбуке.</a:t>
            </a:r>
            <a:endParaRPr sz="1300">
              <a:solidFill>
                <a:srgbClr val="666666"/>
              </a:solidFill>
              <a:latin typeface="Open Sans"/>
              <a:ea typeface="Open Sans"/>
              <a:cs typeface="Open Sans"/>
              <a:sym typeface="Open Sans"/>
            </a:endParaRPr>
          </a:p>
        </p:txBody>
      </p:sp>
      <p:sp>
        <p:nvSpPr>
          <p:cNvPr id="2212" name="Google Shape;2212;p80"/>
          <p:cNvSpPr txBox="1"/>
          <p:nvPr/>
        </p:nvSpPr>
        <p:spPr>
          <a:xfrm>
            <a:off x="6927226" y="3020975"/>
            <a:ext cx="18564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4"/>
                </a:solidFill>
                <a:latin typeface="Open Sans"/>
                <a:ea typeface="Open Sans"/>
                <a:cs typeface="Open Sans"/>
                <a:sym typeface="Open Sans"/>
              </a:rPr>
              <a:t>4. </a:t>
            </a:r>
            <a:r>
              <a:rPr lang="en" sz="1300">
                <a:solidFill>
                  <a:schemeClr val="accent4"/>
                </a:solidFill>
                <a:latin typeface="Open Sans"/>
                <a:ea typeface="Open Sans"/>
                <a:cs typeface="Open Sans"/>
                <a:sym typeface="Open Sans"/>
              </a:rPr>
              <a:t>Договориться с собственником помещения о размещении внутри.</a:t>
            </a:r>
            <a:endParaRPr sz="1300">
              <a:solidFill>
                <a:schemeClr val="accent4"/>
              </a:solidFill>
              <a:latin typeface="Open Sans"/>
              <a:ea typeface="Open Sans"/>
              <a:cs typeface="Open Sans"/>
              <a:sym typeface="Open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6" name="Shape 2216"/>
        <p:cNvGrpSpPr/>
        <p:nvPr/>
      </p:nvGrpSpPr>
      <p:grpSpPr>
        <a:xfrm>
          <a:off x="0" y="0"/>
          <a:ext cx="0" cy="0"/>
          <a:chOff x="0" y="0"/>
          <a:chExt cx="0" cy="0"/>
        </a:xfrm>
      </p:grpSpPr>
      <p:pic>
        <p:nvPicPr>
          <p:cNvPr id="2217" name="Google Shape;2217;p81"/>
          <p:cNvPicPr preferRelativeResize="0"/>
          <p:nvPr/>
        </p:nvPicPr>
        <p:blipFill rotWithShape="1">
          <a:blip r:embed="rId3">
            <a:alphaModFix/>
          </a:blip>
          <a:srcRect b="8486" l="0" r="0" t="8477"/>
          <a:stretch/>
        </p:blipFill>
        <p:spPr>
          <a:xfrm>
            <a:off x="5015500" y="0"/>
            <a:ext cx="4128497" cy="5143501"/>
          </a:xfrm>
          <a:prstGeom prst="rect">
            <a:avLst/>
          </a:prstGeom>
          <a:noFill/>
          <a:ln>
            <a:noFill/>
          </a:ln>
        </p:spPr>
      </p:pic>
      <p:sp>
        <p:nvSpPr>
          <p:cNvPr id="2218" name="Google Shape;2218;p81"/>
          <p:cNvSpPr/>
          <p:nvPr/>
        </p:nvSpPr>
        <p:spPr>
          <a:xfrm>
            <a:off x="48363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1"/>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0" name="Google Shape;2220;p81"/>
          <p:cNvGrpSpPr/>
          <p:nvPr/>
        </p:nvGrpSpPr>
        <p:grpSpPr>
          <a:xfrm>
            <a:off x="8831314" y="1474774"/>
            <a:ext cx="312682" cy="2193963"/>
            <a:chOff x="8954936" y="1478060"/>
            <a:chExt cx="312682" cy="2193963"/>
          </a:xfrm>
        </p:grpSpPr>
        <p:sp>
          <p:nvSpPr>
            <p:cNvPr id="2221" name="Google Shape;2221;p81"/>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1"/>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1"/>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1"/>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1"/>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1"/>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1"/>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1"/>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1"/>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1"/>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1"/>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1"/>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1"/>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1"/>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1"/>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1"/>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1"/>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1"/>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1"/>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1"/>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1"/>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1"/>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1"/>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1"/>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1"/>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1"/>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1"/>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1"/>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1"/>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1"/>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1" name="Google Shape;2251;p81"/>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3.4.</a:t>
            </a:r>
            <a:endParaRPr/>
          </a:p>
        </p:txBody>
      </p:sp>
      <p:sp>
        <p:nvSpPr>
          <p:cNvPr id="2252" name="Google Shape;2252;p81"/>
          <p:cNvSpPr txBox="1"/>
          <p:nvPr>
            <p:ph idx="1" type="subTitle"/>
          </p:nvPr>
        </p:nvSpPr>
        <p:spPr>
          <a:xfrm>
            <a:off x="720000" y="2833325"/>
            <a:ext cx="46011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Raleway"/>
                <a:ea typeface="Raleway"/>
                <a:cs typeface="Raleway"/>
                <a:sym typeface="Raleway"/>
              </a:rPr>
              <a:t>Согласование</a:t>
            </a:r>
            <a:r>
              <a:rPr b="1" lang="en" sz="2500">
                <a:latin typeface="Raleway"/>
                <a:ea typeface="Raleway"/>
                <a:cs typeface="Raleway"/>
                <a:sym typeface="Raleway"/>
              </a:rPr>
              <a:t> помещения </a:t>
            </a:r>
            <a:br>
              <a:rPr b="1" lang="en" sz="2500">
                <a:latin typeface="Raleway"/>
                <a:ea typeface="Raleway"/>
                <a:cs typeface="Raleway"/>
                <a:sym typeface="Raleway"/>
              </a:rPr>
            </a:br>
            <a:r>
              <a:rPr b="1" lang="en" sz="2500">
                <a:latin typeface="Raleway"/>
                <a:ea typeface="Raleway"/>
                <a:cs typeface="Raleway"/>
                <a:sym typeface="Raleway"/>
              </a:rPr>
              <a:t>и подписание договора</a:t>
            </a:r>
            <a:endParaRPr b="1" sz="2500">
              <a:latin typeface="Raleway"/>
              <a:ea typeface="Raleway"/>
              <a:cs typeface="Raleway"/>
              <a:sym typeface="Raleway"/>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6" name="Shape 2256"/>
        <p:cNvGrpSpPr/>
        <p:nvPr/>
      </p:nvGrpSpPr>
      <p:grpSpPr>
        <a:xfrm>
          <a:off x="0" y="0"/>
          <a:ext cx="0" cy="0"/>
          <a:chOff x="0" y="0"/>
          <a:chExt cx="0" cy="0"/>
        </a:xfrm>
      </p:grpSpPr>
      <p:sp>
        <p:nvSpPr>
          <p:cNvPr id="2257" name="Google Shape;2257;p82"/>
          <p:cNvSpPr txBox="1"/>
          <p:nvPr>
            <p:ph type="title"/>
          </p:nvPr>
        </p:nvSpPr>
        <p:spPr>
          <a:xfrm>
            <a:off x="415200" y="245125"/>
            <a:ext cx="624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Согласование </a:t>
            </a:r>
            <a:br>
              <a:rPr lang="en"/>
            </a:br>
            <a:r>
              <a:rPr lang="en"/>
              <a:t>помещения с нашей УК</a:t>
            </a:r>
            <a:endParaRPr/>
          </a:p>
        </p:txBody>
      </p:sp>
      <p:sp>
        <p:nvSpPr>
          <p:cNvPr id="2258" name="Google Shape;2258;p82"/>
          <p:cNvSpPr txBox="1"/>
          <p:nvPr/>
        </p:nvSpPr>
        <p:spPr>
          <a:xfrm>
            <a:off x="415200" y="1839525"/>
            <a:ext cx="8098200" cy="2293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300">
                <a:solidFill>
                  <a:schemeClr val="accent5"/>
                </a:solidFill>
                <a:latin typeface="Open Sans"/>
                <a:ea typeface="Open Sans"/>
                <a:cs typeface="Open Sans"/>
                <a:sym typeface="Open Sans"/>
              </a:rPr>
              <a:t>Помещение, подобранное вами для открытия барбершопа, должно быть согласовано с головным офисом компании. Вам необходимо подготовить и отправить вашему менеджеру:</a:t>
            </a:r>
            <a:endParaRPr sz="1300">
              <a:solidFill>
                <a:schemeClr val="accent5"/>
              </a:solidFill>
              <a:latin typeface="Open Sans"/>
              <a:ea typeface="Open Sans"/>
              <a:cs typeface="Open Sans"/>
              <a:sym typeface="Open Sans"/>
            </a:endParaRPr>
          </a:p>
          <a:p>
            <a:pPr indent="-317499" lvl="0" marL="907414" rtl="0" algn="just">
              <a:lnSpc>
                <a:spcPct val="150000"/>
              </a:lnSpc>
              <a:spcBef>
                <a:spcPts val="0"/>
              </a:spcBef>
              <a:spcAft>
                <a:spcPts val="0"/>
              </a:spcAft>
              <a:buClr>
                <a:schemeClr val="accent1"/>
              </a:buClr>
              <a:buSzPts val="1400"/>
              <a:buFont typeface="Times New Roman"/>
              <a:buChar char="●"/>
            </a:pPr>
            <a:r>
              <a:rPr lang="en" sz="1300">
                <a:solidFill>
                  <a:schemeClr val="accent5"/>
                </a:solidFill>
                <a:latin typeface="Open Sans"/>
                <a:ea typeface="Open Sans"/>
                <a:cs typeface="Open Sans"/>
                <a:sym typeface="Open Sans"/>
              </a:rPr>
              <a:t>Адрес месторасположения помещения</a:t>
            </a:r>
            <a:endParaRPr sz="1300">
              <a:solidFill>
                <a:schemeClr val="accent5"/>
              </a:solidFill>
              <a:latin typeface="Open Sans"/>
              <a:ea typeface="Open Sans"/>
              <a:cs typeface="Open Sans"/>
              <a:sym typeface="Open Sans"/>
            </a:endParaRPr>
          </a:p>
          <a:p>
            <a:pPr indent="-317499" lvl="0" marL="907414" rtl="0" algn="just">
              <a:lnSpc>
                <a:spcPct val="150000"/>
              </a:lnSpc>
              <a:spcBef>
                <a:spcPts val="0"/>
              </a:spcBef>
              <a:spcAft>
                <a:spcPts val="0"/>
              </a:spcAft>
              <a:buClr>
                <a:schemeClr val="accent1"/>
              </a:buClr>
              <a:buSzPts val="1400"/>
              <a:buFont typeface="Times New Roman"/>
              <a:buChar char="●"/>
            </a:pPr>
            <a:r>
              <a:rPr lang="en" sz="1300">
                <a:solidFill>
                  <a:schemeClr val="accent5"/>
                </a:solidFill>
                <a:latin typeface="Open Sans"/>
                <a:ea typeface="Open Sans"/>
                <a:cs typeface="Open Sans"/>
                <a:sym typeface="Open Sans"/>
              </a:rPr>
              <a:t>Видеосъемку с расположением объекта</a:t>
            </a:r>
            <a:endParaRPr sz="1300">
              <a:solidFill>
                <a:schemeClr val="accent5"/>
              </a:solidFill>
              <a:latin typeface="Open Sans"/>
              <a:ea typeface="Open Sans"/>
              <a:cs typeface="Open Sans"/>
              <a:sym typeface="Open Sans"/>
            </a:endParaRPr>
          </a:p>
          <a:p>
            <a:pPr indent="-317499" lvl="0" marL="907414" rtl="0" algn="just">
              <a:lnSpc>
                <a:spcPct val="150000"/>
              </a:lnSpc>
              <a:spcBef>
                <a:spcPts val="0"/>
              </a:spcBef>
              <a:spcAft>
                <a:spcPts val="0"/>
              </a:spcAft>
              <a:buClr>
                <a:schemeClr val="accent1"/>
              </a:buClr>
              <a:buSzPts val="1400"/>
              <a:buFont typeface="Times New Roman"/>
              <a:buChar char="●"/>
            </a:pPr>
            <a:r>
              <a:rPr lang="en" sz="1300">
                <a:solidFill>
                  <a:schemeClr val="accent5"/>
                </a:solidFill>
                <a:latin typeface="Open Sans"/>
                <a:ea typeface="Open Sans"/>
                <a:cs typeface="Open Sans"/>
                <a:sym typeface="Open Sans"/>
              </a:rPr>
              <a:t>Фото фасада и внутри помещения</a:t>
            </a:r>
            <a:endParaRPr sz="1300">
              <a:solidFill>
                <a:schemeClr val="accent5"/>
              </a:solidFill>
              <a:latin typeface="Open Sans"/>
              <a:ea typeface="Open Sans"/>
              <a:cs typeface="Open Sans"/>
              <a:sym typeface="Open Sans"/>
            </a:endParaRPr>
          </a:p>
          <a:p>
            <a:pPr indent="-317499" lvl="0" marL="907414" rtl="0" algn="just">
              <a:lnSpc>
                <a:spcPct val="150000"/>
              </a:lnSpc>
              <a:spcBef>
                <a:spcPts val="0"/>
              </a:spcBef>
              <a:spcAft>
                <a:spcPts val="0"/>
              </a:spcAft>
              <a:buClr>
                <a:schemeClr val="accent1"/>
              </a:buClr>
              <a:buSzPts val="1400"/>
              <a:buFont typeface="Times New Roman"/>
              <a:buChar char="●"/>
            </a:pPr>
            <a:r>
              <a:rPr lang="en" sz="1300">
                <a:solidFill>
                  <a:schemeClr val="accent5"/>
                </a:solidFill>
                <a:latin typeface="Open Sans"/>
                <a:ea typeface="Open Sans"/>
                <a:cs typeface="Open Sans"/>
                <a:sym typeface="Open Sans"/>
              </a:rPr>
              <a:t>Данные по замеру трафика</a:t>
            </a:r>
            <a:endParaRPr sz="1300">
              <a:solidFill>
                <a:schemeClr val="accent5"/>
              </a:solidFill>
              <a:latin typeface="Open Sans"/>
              <a:ea typeface="Open Sans"/>
              <a:cs typeface="Open Sans"/>
              <a:sym typeface="Open Sans"/>
            </a:endParaRPr>
          </a:p>
          <a:p>
            <a:pPr indent="-317499" lvl="0" marL="907414" rtl="0" algn="just">
              <a:lnSpc>
                <a:spcPct val="150000"/>
              </a:lnSpc>
              <a:spcBef>
                <a:spcPts val="0"/>
              </a:spcBef>
              <a:spcAft>
                <a:spcPts val="0"/>
              </a:spcAft>
              <a:buClr>
                <a:schemeClr val="accent1"/>
              </a:buClr>
              <a:buSzPts val="1400"/>
              <a:buFont typeface="Times New Roman"/>
              <a:buChar char="●"/>
            </a:pPr>
            <a:r>
              <a:rPr lang="en" sz="1300">
                <a:solidFill>
                  <a:schemeClr val="accent5"/>
                </a:solidFill>
                <a:latin typeface="Open Sans"/>
                <a:ea typeface="Open Sans"/>
                <a:cs typeface="Open Sans"/>
                <a:sym typeface="Open Sans"/>
              </a:rPr>
              <a:t>Техническую информацию об объекте (коммуникации и планировка обязательна)!</a:t>
            </a:r>
            <a:endParaRPr sz="1300">
              <a:solidFill>
                <a:schemeClr val="accent5"/>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38"/>
          <p:cNvSpPr txBox="1"/>
          <p:nvPr>
            <p:ph idx="5" type="title"/>
          </p:nvPr>
        </p:nvSpPr>
        <p:spPr>
          <a:xfrm>
            <a:off x="1474850" y="477600"/>
            <a:ext cx="61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Содержание бизнес-бука</a:t>
            </a:r>
            <a:endParaRPr/>
          </a:p>
        </p:txBody>
      </p:sp>
      <p:sp>
        <p:nvSpPr>
          <p:cNvPr id="1372" name="Google Shape;1372;p38"/>
          <p:cNvSpPr txBox="1"/>
          <p:nvPr>
            <p:ph type="title"/>
          </p:nvPr>
        </p:nvSpPr>
        <p:spPr>
          <a:xfrm>
            <a:off x="1286575" y="1977200"/>
            <a:ext cx="3788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6DBE0"/>
                </a:solidFill>
              </a:rPr>
              <a:t>01</a:t>
            </a:r>
            <a:endParaRPr>
              <a:solidFill>
                <a:srgbClr val="D5E2ED"/>
              </a:solidFill>
            </a:endParaRPr>
          </a:p>
        </p:txBody>
      </p:sp>
      <p:sp>
        <p:nvSpPr>
          <p:cNvPr id="1373" name="Google Shape;1373;p38"/>
          <p:cNvSpPr txBox="1"/>
          <p:nvPr>
            <p:ph idx="6" type="ctrTitle"/>
          </p:nvPr>
        </p:nvSpPr>
        <p:spPr>
          <a:xfrm>
            <a:off x="2131224" y="2009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БРЕНД И ПРОДУКТ</a:t>
            </a:r>
            <a:endParaRPr/>
          </a:p>
        </p:txBody>
      </p:sp>
      <p:sp>
        <p:nvSpPr>
          <p:cNvPr id="1374" name="Google Shape;1374;p38"/>
          <p:cNvSpPr txBox="1"/>
          <p:nvPr>
            <p:ph idx="2" type="title"/>
          </p:nvPr>
        </p:nvSpPr>
        <p:spPr>
          <a:xfrm>
            <a:off x="1286575" y="3615500"/>
            <a:ext cx="3788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6DBE0"/>
                </a:solidFill>
              </a:rPr>
              <a:t>03</a:t>
            </a:r>
            <a:endParaRPr>
              <a:solidFill>
                <a:srgbClr val="D5E2ED"/>
              </a:solidFill>
            </a:endParaRPr>
          </a:p>
        </p:txBody>
      </p:sp>
      <p:sp>
        <p:nvSpPr>
          <p:cNvPr id="1375" name="Google Shape;1375;p38"/>
          <p:cNvSpPr txBox="1"/>
          <p:nvPr>
            <p:ph idx="7" type="ctrTitle"/>
          </p:nvPr>
        </p:nvSpPr>
        <p:spPr>
          <a:xfrm>
            <a:off x="2131224" y="36480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ПОИСК И РЕМОНТ ПОМЕЩЕНИЯ</a:t>
            </a:r>
            <a:endParaRPr/>
          </a:p>
        </p:txBody>
      </p:sp>
      <p:sp>
        <p:nvSpPr>
          <p:cNvPr id="1376" name="Google Shape;1376;p38"/>
          <p:cNvSpPr txBox="1"/>
          <p:nvPr>
            <p:ph idx="3" type="title"/>
          </p:nvPr>
        </p:nvSpPr>
        <p:spPr>
          <a:xfrm>
            <a:off x="4037825" y="1977200"/>
            <a:ext cx="3788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6DBE0"/>
                </a:solidFill>
              </a:rPr>
              <a:t>02</a:t>
            </a:r>
            <a:endParaRPr>
              <a:solidFill>
                <a:srgbClr val="D5E2ED"/>
              </a:solidFill>
            </a:endParaRPr>
          </a:p>
        </p:txBody>
      </p:sp>
      <p:sp>
        <p:nvSpPr>
          <p:cNvPr id="1377" name="Google Shape;1377;p38"/>
          <p:cNvSpPr txBox="1"/>
          <p:nvPr>
            <p:ph idx="9" type="ctrTitle"/>
          </p:nvPr>
        </p:nvSpPr>
        <p:spPr>
          <a:xfrm>
            <a:off x="4882474" y="2009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ЗАПУСК И РЕГИСТРАЦИЯ БИЗНЕСА</a:t>
            </a:r>
            <a:endParaRPr/>
          </a:p>
        </p:txBody>
      </p:sp>
      <p:sp>
        <p:nvSpPr>
          <p:cNvPr id="1378" name="Google Shape;1378;p38"/>
          <p:cNvSpPr txBox="1"/>
          <p:nvPr>
            <p:ph idx="4" type="title"/>
          </p:nvPr>
        </p:nvSpPr>
        <p:spPr>
          <a:xfrm>
            <a:off x="4037825" y="3615500"/>
            <a:ext cx="3788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6DBE0"/>
                </a:solidFill>
              </a:rPr>
              <a:t>04</a:t>
            </a:r>
            <a:endParaRPr>
              <a:solidFill>
                <a:srgbClr val="D6DBE0"/>
              </a:solidFill>
            </a:endParaRPr>
          </a:p>
        </p:txBody>
      </p:sp>
      <p:sp>
        <p:nvSpPr>
          <p:cNvPr id="1379" name="Google Shape;1379;p38"/>
          <p:cNvSpPr txBox="1"/>
          <p:nvPr>
            <p:ph idx="14" type="ctrTitle"/>
          </p:nvPr>
        </p:nvSpPr>
        <p:spPr>
          <a:xfrm>
            <a:off x="4882474" y="36480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ПОИСК И НАЙМ ПЕРСОНАЛА</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2" name="Shape 2262"/>
        <p:cNvGrpSpPr/>
        <p:nvPr/>
      </p:nvGrpSpPr>
      <p:grpSpPr>
        <a:xfrm>
          <a:off x="0" y="0"/>
          <a:ext cx="0" cy="0"/>
          <a:chOff x="0" y="0"/>
          <a:chExt cx="0" cy="0"/>
        </a:xfrm>
      </p:grpSpPr>
      <p:sp>
        <p:nvSpPr>
          <p:cNvPr id="2263" name="Google Shape;2263;p83"/>
          <p:cNvSpPr txBox="1"/>
          <p:nvPr/>
        </p:nvSpPr>
        <p:spPr>
          <a:xfrm>
            <a:off x="455825" y="1266725"/>
            <a:ext cx="6876300" cy="2770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200">
                <a:solidFill>
                  <a:schemeClr val="accent5"/>
                </a:solidFill>
                <a:latin typeface="Open Sans"/>
                <a:ea typeface="Open Sans"/>
                <a:cs typeface="Open Sans"/>
                <a:sym typeface="Open Sans"/>
              </a:rPr>
              <a:t>Ключевые моменты при подписании договора:</a:t>
            </a:r>
            <a:endParaRPr sz="1200">
              <a:solidFill>
                <a:schemeClr val="accent5"/>
              </a:solidFill>
              <a:latin typeface="Open Sans"/>
              <a:ea typeface="Open Sans"/>
              <a:cs typeface="Open Sans"/>
              <a:sym typeface="Open Sans"/>
            </a:endParaRPr>
          </a:p>
          <a:p>
            <a:pPr indent="-304800" lvl="0" marL="342900" rtl="0" algn="just">
              <a:lnSpc>
                <a:spcPct val="115000"/>
              </a:lnSpc>
              <a:spcBef>
                <a:spcPts val="0"/>
              </a:spcBef>
              <a:spcAft>
                <a:spcPts val="0"/>
              </a:spcAft>
              <a:buClr>
                <a:schemeClr val="dk1"/>
              </a:buClr>
              <a:buSzPts val="1200"/>
              <a:buFont typeface="Times New Roman"/>
              <a:buChar char="●"/>
            </a:pPr>
            <a:r>
              <a:rPr lang="en" sz="1200">
                <a:solidFill>
                  <a:schemeClr val="accent5"/>
                </a:solidFill>
                <a:latin typeface="Open Sans"/>
                <a:ea typeface="Open Sans"/>
                <a:cs typeface="Open Sans"/>
                <a:sym typeface="Open Sans"/>
              </a:rPr>
              <a:t>Рассматривайте варианты аренды строго от собственников помещений и/или управляющих компаний (УК). Т.е. Ваш договор аренды должен быть прямой, а не субаренда. </a:t>
            </a:r>
            <a:endParaRPr sz="1200">
              <a:solidFill>
                <a:schemeClr val="accent5"/>
              </a:solidFill>
              <a:latin typeface="Open Sans"/>
              <a:ea typeface="Open Sans"/>
              <a:cs typeface="Open Sans"/>
              <a:sym typeface="Open Sans"/>
            </a:endParaRPr>
          </a:p>
          <a:p>
            <a:pPr indent="-304800" lvl="0" marL="342900" rtl="0" algn="just">
              <a:lnSpc>
                <a:spcPct val="115000"/>
              </a:lnSpc>
              <a:spcBef>
                <a:spcPts val="0"/>
              </a:spcBef>
              <a:spcAft>
                <a:spcPts val="0"/>
              </a:spcAft>
              <a:buClr>
                <a:schemeClr val="dk1"/>
              </a:buClr>
              <a:buSzPts val="1200"/>
              <a:buFont typeface="Times New Roman"/>
              <a:buChar char="●"/>
            </a:pPr>
            <a:r>
              <a:rPr lang="en" sz="1200">
                <a:solidFill>
                  <a:schemeClr val="accent5"/>
                </a:solidFill>
                <a:latin typeface="Open Sans"/>
                <a:ea typeface="Open Sans"/>
                <a:cs typeface="Open Sans"/>
                <a:sym typeface="Open Sans"/>
              </a:rPr>
              <a:t>Любой объект аренды должен иметь свидетельство о праве на собственность.</a:t>
            </a:r>
            <a:endParaRPr sz="1200">
              <a:solidFill>
                <a:schemeClr val="accent5"/>
              </a:solidFill>
              <a:latin typeface="Open Sans"/>
              <a:ea typeface="Open Sans"/>
              <a:cs typeface="Open Sans"/>
              <a:sym typeface="Open Sans"/>
            </a:endParaRPr>
          </a:p>
          <a:p>
            <a:pPr indent="-304800" lvl="0" marL="342900" rtl="0" algn="just">
              <a:lnSpc>
                <a:spcPct val="115000"/>
              </a:lnSpc>
              <a:spcBef>
                <a:spcPts val="0"/>
              </a:spcBef>
              <a:spcAft>
                <a:spcPts val="0"/>
              </a:spcAft>
              <a:buClr>
                <a:schemeClr val="dk1"/>
              </a:buClr>
              <a:buSzPts val="1200"/>
              <a:buFont typeface="Times New Roman"/>
              <a:buChar char="●"/>
            </a:pPr>
            <a:r>
              <a:rPr lang="en" sz="1200">
                <a:solidFill>
                  <a:schemeClr val="accent5"/>
                </a:solidFill>
                <a:latin typeface="Open Sans"/>
                <a:ea typeface="Open Sans"/>
                <a:cs typeface="Open Sans"/>
                <a:sym typeface="Open Sans"/>
              </a:rPr>
              <a:t>Объект аренды не должен находиться под обременением, состоять в споре с третьими лицами, не иметь иных обременений и ограничений, препятствующих регистрации и ведению деятельности компании. </a:t>
            </a:r>
            <a:endParaRPr sz="1200">
              <a:solidFill>
                <a:schemeClr val="accent5"/>
              </a:solidFill>
              <a:latin typeface="Open Sans"/>
              <a:ea typeface="Open Sans"/>
              <a:cs typeface="Open Sans"/>
              <a:sym typeface="Open Sans"/>
            </a:endParaRPr>
          </a:p>
          <a:p>
            <a:pPr indent="-304800" lvl="0" marL="342900" rtl="0" algn="just">
              <a:lnSpc>
                <a:spcPct val="115000"/>
              </a:lnSpc>
              <a:spcBef>
                <a:spcPts val="0"/>
              </a:spcBef>
              <a:spcAft>
                <a:spcPts val="0"/>
              </a:spcAft>
              <a:buClr>
                <a:schemeClr val="accent5"/>
              </a:buClr>
              <a:buSzPts val="1200"/>
              <a:buFont typeface="Open Sans"/>
              <a:buChar char="●"/>
            </a:pPr>
            <a:r>
              <a:rPr lang="en" sz="1200">
                <a:solidFill>
                  <a:schemeClr val="accent5"/>
                </a:solidFill>
                <a:latin typeface="Open Sans"/>
                <a:ea typeface="Open Sans"/>
                <a:cs typeface="Open Sans"/>
                <a:sym typeface="Open Sans"/>
              </a:rPr>
              <a:t>Договор на срок менее года должен быть заключен в простой письменной форме. Договор, заключенный на срок более одного года, подлежит государственной регистрации и считается заключенным только с момента такой регистрации.</a:t>
            </a:r>
            <a:endParaRPr sz="1200">
              <a:solidFill>
                <a:schemeClr val="accent5"/>
              </a:solidFill>
              <a:latin typeface="Open Sans"/>
              <a:ea typeface="Open Sans"/>
              <a:cs typeface="Open Sans"/>
              <a:sym typeface="Open Sans"/>
            </a:endParaRPr>
          </a:p>
          <a:p>
            <a:pPr indent="0" lvl="0" marL="907414" rtl="0" algn="just">
              <a:lnSpc>
                <a:spcPct val="150000"/>
              </a:lnSpc>
              <a:spcBef>
                <a:spcPts val="0"/>
              </a:spcBef>
              <a:spcAft>
                <a:spcPts val="0"/>
              </a:spcAft>
              <a:buNone/>
            </a:pPr>
            <a:r>
              <a:t/>
            </a:r>
            <a:endParaRPr sz="1200">
              <a:solidFill>
                <a:schemeClr val="accent5"/>
              </a:solidFill>
              <a:latin typeface="Open Sans"/>
              <a:ea typeface="Open Sans"/>
              <a:cs typeface="Open Sans"/>
              <a:sym typeface="Open Sans"/>
            </a:endParaRPr>
          </a:p>
        </p:txBody>
      </p:sp>
      <p:sp>
        <p:nvSpPr>
          <p:cNvPr id="2264" name="Google Shape;2264;p83"/>
          <p:cNvSpPr txBox="1"/>
          <p:nvPr>
            <p:ph type="title"/>
          </p:nvPr>
        </p:nvSpPr>
        <p:spPr>
          <a:xfrm>
            <a:off x="455825" y="416525"/>
            <a:ext cx="6484800" cy="77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Согласование договора</a:t>
            </a:r>
            <a:endParaRPr/>
          </a:p>
        </p:txBody>
      </p:sp>
      <p:sp>
        <p:nvSpPr>
          <p:cNvPr id="2265" name="Google Shape;2265;p83"/>
          <p:cNvSpPr txBox="1"/>
          <p:nvPr>
            <p:ph idx="1" type="subTitle"/>
          </p:nvPr>
        </p:nvSpPr>
        <p:spPr>
          <a:xfrm>
            <a:off x="1059375" y="4263150"/>
            <a:ext cx="6416100" cy="5727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b="1" lang="en" sz="1200"/>
              <a:t>Внимательно ознакомьтесь с </a:t>
            </a:r>
            <a:r>
              <a:rPr b="1" lang="en" sz="1200" u="sng">
                <a:solidFill>
                  <a:schemeClr val="hlink"/>
                </a:solidFill>
                <a:hlinkClick r:id="rId3"/>
              </a:rPr>
              <a:t>разделом по согласованию договора! </a:t>
            </a:r>
            <a:endParaRPr b="1" sz="1200"/>
          </a:p>
        </p:txBody>
      </p:sp>
      <p:pic>
        <p:nvPicPr>
          <p:cNvPr id="2266" name="Google Shape;2266;p83"/>
          <p:cNvPicPr preferRelativeResize="0"/>
          <p:nvPr/>
        </p:nvPicPr>
        <p:blipFill>
          <a:blip r:embed="rId4">
            <a:alphaModFix/>
          </a:blip>
          <a:stretch>
            <a:fillRect/>
          </a:stretch>
        </p:blipFill>
        <p:spPr>
          <a:xfrm>
            <a:off x="661900" y="4263141"/>
            <a:ext cx="312675" cy="31267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0" name="Shape 2270"/>
        <p:cNvGrpSpPr/>
        <p:nvPr/>
      </p:nvGrpSpPr>
      <p:grpSpPr>
        <a:xfrm>
          <a:off x="0" y="0"/>
          <a:ext cx="0" cy="0"/>
          <a:chOff x="0" y="0"/>
          <a:chExt cx="0" cy="0"/>
        </a:xfrm>
      </p:grpSpPr>
      <p:pic>
        <p:nvPicPr>
          <p:cNvPr id="2271" name="Google Shape;2271;p84"/>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2272" name="Google Shape;2272;p84"/>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4"/>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4" name="Google Shape;2274;p84"/>
          <p:cNvGrpSpPr/>
          <p:nvPr/>
        </p:nvGrpSpPr>
        <p:grpSpPr>
          <a:xfrm>
            <a:off x="8831314" y="1474774"/>
            <a:ext cx="312682" cy="2193963"/>
            <a:chOff x="8954936" y="1478060"/>
            <a:chExt cx="312682" cy="2193963"/>
          </a:xfrm>
        </p:grpSpPr>
        <p:sp>
          <p:nvSpPr>
            <p:cNvPr id="2275" name="Google Shape;2275;p84"/>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4"/>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4"/>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4"/>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4"/>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4"/>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4"/>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4"/>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4"/>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4"/>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4"/>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4"/>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4"/>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4"/>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4"/>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4"/>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4"/>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4"/>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4"/>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4"/>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4"/>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4"/>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4"/>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4"/>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4"/>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4"/>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4"/>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4"/>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4"/>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4"/>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5" name="Google Shape;2305;p84"/>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3.5.</a:t>
            </a:r>
            <a:endParaRPr/>
          </a:p>
        </p:txBody>
      </p:sp>
      <p:sp>
        <p:nvSpPr>
          <p:cNvPr id="2306" name="Google Shape;2306;p84"/>
          <p:cNvSpPr txBox="1"/>
          <p:nvPr>
            <p:ph idx="1" type="subTitle"/>
          </p:nvPr>
        </p:nvSpPr>
        <p:spPr>
          <a:xfrm>
            <a:off x="720000" y="26809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Raleway"/>
                <a:ea typeface="Raleway"/>
                <a:cs typeface="Raleway"/>
                <a:sym typeface="Raleway"/>
              </a:rPr>
              <a:t>Ремонт</a:t>
            </a:r>
            <a:r>
              <a:rPr b="1" lang="en" sz="2500">
                <a:latin typeface="Raleway"/>
                <a:ea typeface="Raleway"/>
                <a:cs typeface="Raleway"/>
                <a:sym typeface="Raleway"/>
              </a:rPr>
              <a:t> помещения</a:t>
            </a:r>
            <a:endParaRPr b="1" sz="2500">
              <a:latin typeface="Raleway"/>
              <a:ea typeface="Raleway"/>
              <a:cs typeface="Raleway"/>
              <a:sym typeface="Raleway"/>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0" name="Shape 2310"/>
        <p:cNvGrpSpPr/>
        <p:nvPr/>
      </p:nvGrpSpPr>
      <p:grpSpPr>
        <a:xfrm>
          <a:off x="0" y="0"/>
          <a:ext cx="0" cy="0"/>
          <a:chOff x="0" y="0"/>
          <a:chExt cx="0" cy="0"/>
        </a:xfrm>
      </p:grpSpPr>
      <p:sp>
        <p:nvSpPr>
          <p:cNvPr id="2311" name="Google Shape;2311;p85"/>
          <p:cNvSpPr txBox="1"/>
          <p:nvPr/>
        </p:nvSpPr>
        <p:spPr>
          <a:xfrm>
            <a:off x="262800" y="3444475"/>
            <a:ext cx="1491900" cy="10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Формирование планограмы и разработка дизайна помещения</a:t>
            </a:r>
            <a:endParaRPr sz="1000">
              <a:solidFill>
                <a:schemeClr val="accent5"/>
              </a:solidFill>
              <a:latin typeface="Open Sans"/>
              <a:ea typeface="Open Sans"/>
              <a:cs typeface="Open Sans"/>
              <a:sym typeface="Open Sans"/>
            </a:endParaRPr>
          </a:p>
        </p:txBody>
      </p:sp>
      <p:sp>
        <p:nvSpPr>
          <p:cNvPr id="2312" name="Google Shape;2312;p85"/>
          <p:cNvSpPr txBox="1"/>
          <p:nvPr>
            <p:ph type="title"/>
          </p:nvPr>
        </p:nvSpPr>
        <p:spPr>
          <a:xfrm>
            <a:off x="262800" y="477600"/>
            <a:ext cx="6222900" cy="135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Алгоритм подготовки помещения к работе</a:t>
            </a:r>
            <a:endParaRPr/>
          </a:p>
        </p:txBody>
      </p:sp>
      <p:grpSp>
        <p:nvGrpSpPr>
          <p:cNvPr id="2313" name="Google Shape;2313;p85"/>
          <p:cNvGrpSpPr/>
          <p:nvPr/>
        </p:nvGrpSpPr>
        <p:grpSpPr>
          <a:xfrm>
            <a:off x="338988" y="2114550"/>
            <a:ext cx="1629000" cy="812850"/>
            <a:chOff x="719988" y="2114550"/>
            <a:chExt cx="1629000" cy="812850"/>
          </a:xfrm>
        </p:grpSpPr>
        <p:sp>
          <p:nvSpPr>
            <p:cNvPr id="2314" name="Google Shape;2314;p85"/>
            <p:cNvSpPr/>
            <p:nvPr/>
          </p:nvSpPr>
          <p:spPr>
            <a:xfrm>
              <a:off x="719988" y="2260200"/>
              <a:ext cx="1629000" cy="667200"/>
            </a:xfrm>
            <a:prstGeom prst="homePlate">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5"/>
            <p:cNvSpPr/>
            <p:nvPr/>
          </p:nvSpPr>
          <p:spPr>
            <a:xfrm>
              <a:off x="719988" y="2114550"/>
              <a:ext cx="1629000" cy="667200"/>
            </a:xfrm>
            <a:prstGeom prst="homePlate">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 name="Google Shape;2316;p85"/>
          <p:cNvGrpSpPr/>
          <p:nvPr/>
        </p:nvGrpSpPr>
        <p:grpSpPr>
          <a:xfrm>
            <a:off x="2044200" y="2128050"/>
            <a:ext cx="1629000" cy="812850"/>
            <a:chOff x="2349000" y="2128050"/>
            <a:chExt cx="1629000" cy="812850"/>
          </a:xfrm>
        </p:grpSpPr>
        <p:sp>
          <p:nvSpPr>
            <p:cNvPr id="2317" name="Google Shape;2317;p85"/>
            <p:cNvSpPr/>
            <p:nvPr/>
          </p:nvSpPr>
          <p:spPr>
            <a:xfrm>
              <a:off x="2349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5"/>
            <p:cNvSpPr/>
            <p:nvPr/>
          </p:nvSpPr>
          <p:spPr>
            <a:xfrm>
              <a:off x="2349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85"/>
          <p:cNvGrpSpPr/>
          <p:nvPr/>
        </p:nvGrpSpPr>
        <p:grpSpPr>
          <a:xfrm>
            <a:off x="3825600" y="2128050"/>
            <a:ext cx="1629000" cy="812850"/>
            <a:chOff x="3978000" y="2128050"/>
            <a:chExt cx="1629000" cy="812850"/>
          </a:xfrm>
        </p:grpSpPr>
        <p:sp>
          <p:nvSpPr>
            <p:cNvPr id="2320" name="Google Shape;2320;p85"/>
            <p:cNvSpPr/>
            <p:nvPr/>
          </p:nvSpPr>
          <p:spPr>
            <a:xfrm>
              <a:off x="3978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5"/>
            <p:cNvSpPr/>
            <p:nvPr/>
          </p:nvSpPr>
          <p:spPr>
            <a:xfrm>
              <a:off x="3978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2" name="Google Shape;2322;p85"/>
          <p:cNvGrpSpPr/>
          <p:nvPr/>
        </p:nvGrpSpPr>
        <p:grpSpPr>
          <a:xfrm>
            <a:off x="5530800" y="2128050"/>
            <a:ext cx="1629000" cy="812850"/>
            <a:chOff x="5607000" y="2128050"/>
            <a:chExt cx="1629000" cy="812850"/>
          </a:xfrm>
        </p:grpSpPr>
        <p:sp>
          <p:nvSpPr>
            <p:cNvPr id="2323" name="Google Shape;2323;p85"/>
            <p:cNvSpPr/>
            <p:nvPr/>
          </p:nvSpPr>
          <p:spPr>
            <a:xfrm>
              <a:off x="5607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5"/>
            <p:cNvSpPr/>
            <p:nvPr/>
          </p:nvSpPr>
          <p:spPr>
            <a:xfrm>
              <a:off x="5607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5" name="Google Shape;2325;p85"/>
          <p:cNvSpPr txBox="1"/>
          <p:nvPr/>
        </p:nvSpPr>
        <p:spPr>
          <a:xfrm>
            <a:off x="8487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1</a:t>
            </a:r>
            <a:endParaRPr b="1" sz="2800">
              <a:solidFill>
                <a:schemeClr val="dk1"/>
              </a:solidFill>
              <a:latin typeface="Open Sans"/>
              <a:ea typeface="Open Sans"/>
              <a:cs typeface="Open Sans"/>
              <a:sym typeface="Open Sans"/>
            </a:endParaRPr>
          </a:p>
        </p:txBody>
      </p:sp>
      <p:sp>
        <p:nvSpPr>
          <p:cNvPr id="2326" name="Google Shape;2326;p85"/>
          <p:cNvSpPr txBox="1"/>
          <p:nvPr/>
        </p:nvSpPr>
        <p:spPr>
          <a:xfrm>
            <a:off x="25539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2</a:t>
            </a:r>
            <a:endParaRPr b="1" sz="2800">
              <a:solidFill>
                <a:schemeClr val="dk1"/>
              </a:solidFill>
              <a:latin typeface="Open Sans"/>
              <a:ea typeface="Open Sans"/>
              <a:cs typeface="Open Sans"/>
              <a:sym typeface="Open Sans"/>
            </a:endParaRPr>
          </a:p>
        </p:txBody>
      </p:sp>
      <p:sp>
        <p:nvSpPr>
          <p:cNvPr id="2327" name="Google Shape;2327;p85"/>
          <p:cNvSpPr txBox="1"/>
          <p:nvPr/>
        </p:nvSpPr>
        <p:spPr>
          <a:xfrm>
            <a:off x="43353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3</a:t>
            </a:r>
            <a:endParaRPr b="1" sz="2800">
              <a:solidFill>
                <a:schemeClr val="dk1"/>
              </a:solidFill>
              <a:latin typeface="Open Sans"/>
              <a:ea typeface="Open Sans"/>
              <a:cs typeface="Open Sans"/>
              <a:sym typeface="Open Sans"/>
            </a:endParaRPr>
          </a:p>
        </p:txBody>
      </p:sp>
      <p:sp>
        <p:nvSpPr>
          <p:cNvPr id="2328" name="Google Shape;2328;p85"/>
          <p:cNvSpPr txBox="1"/>
          <p:nvPr/>
        </p:nvSpPr>
        <p:spPr>
          <a:xfrm>
            <a:off x="6040500" y="2318700"/>
            <a:ext cx="7401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4</a:t>
            </a:r>
            <a:endParaRPr b="1" sz="2800">
              <a:solidFill>
                <a:schemeClr val="dk1"/>
              </a:solidFill>
              <a:latin typeface="Open Sans"/>
              <a:ea typeface="Open Sans"/>
              <a:cs typeface="Open Sans"/>
              <a:sym typeface="Open Sans"/>
            </a:endParaRPr>
          </a:p>
        </p:txBody>
      </p:sp>
      <p:sp>
        <p:nvSpPr>
          <p:cNvPr id="2329" name="Google Shape;2329;p85"/>
          <p:cNvSpPr txBox="1"/>
          <p:nvPr/>
        </p:nvSpPr>
        <p:spPr>
          <a:xfrm>
            <a:off x="262800" y="2975675"/>
            <a:ext cx="1709700" cy="520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Разрабокта дизайн-проекта</a:t>
            </a:r>
            <a:endParaRPr>
              <a:solidFill>
                <a:schemeClr val="dk1"/>
              </a:solidFill>
              <a:latin typeface="Raleway Black"/>
              <a:ea typeface="Raleway Black"/>
              <a:cs typeface="Raleway Black"/>
              <a:sym typeface="Raleway Black"/>
            </a:endParaRPr>
          </a:p>
        </p:txBody>
      </p:sp>
      <p:sp>
        <p:nvSpPr>
          <p:cNvPr id="2330" name="Google Shape;2330;p85"/>
          <p:cNvSpPr txBox="1"/>
          <p:nvPr/>
        </p:nvSpPr>
        <p:spPr>
          <a:xfrm>
            <a:off x="1972625" y="3673075"/>
            <a:ext cx="1709700" cy="10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Отправляете планограмму из техническое задание на ремонт потенциальным подрядчикам и собираете их оценку работ</a:t>
            </a:r>
            <a:endParaRPr sz="1000">
              <a:solidFill>
                <a:schemeClr val="accent5"/>
              </a:solidFill>
              <a:latin typeface="Open Sans"/>
              <a:ea typeface="Open Sans"/>
              <a:cs typeface="Open Sans"/>
              <a:sym typeface="Open Sans"/>
            </a:endParaRPr>
          </a:p>
        </p:txBody>
      </p:sp>
      <p:sp>
        <p:nvSpPr>
          <p:cNvPr id="2331" name="Google Shape;2331;p85"/>
          <p:cNvSpPr txBox="1"/>
          <p:nvPr/>
        </p:nvSpPr>
        <p:spPr>
          <a:xfrm>
            <a:off x="3758650" y="3404725"/>
            <a:ext cx="1619700" cy="1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Демонтаж, закупка строительных материалов и черновые работы, коммуникации, чистовые работы</a:t>
            </a:r>
            <a:endParaRPr sz="1000">
              <a:solidFill>
                <a:schemeClr val="accent5"/>
              </a:solidFill>
              <a:latin typeface="Open Sans"/>
              <a:ea typeface="Open Sans"/>
              <a:cs typeface="Open Sans"/>
              <a:sym typeface="Open Sans"/>
            </a:endParaRPr>
          </a:p>
        </p:txBody>
      </p:sp>
      <p:sp>
        <p:nvSpPr>
          <p:cNvPr id="2332" name="Google Shape;2332;p85"/>
          <p:cNvSpPr txBox="1"/>
          <p:nvPr/>
        </p:nvSpPr>
        <p:spPr>
          <a:xfrm>
            <a:off x="5468475" y="3444475"/>
            <a:ext cx="1322100" cy="10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Закупка и установка рабочего оборудования</a:t>
            </a:r>
            <a:endParaRPr sz="1000">
              <a:solidFill>
                <a:schemeClr val="accent5"/>
              </a:solidFill>
              <a:latin typeface="Open Sans"/>
              <a:ea typeface="Open Sans"/>
              <a:cs typeface="Open Sans"/>
              <a:sym typeface="Open Sans"/>
            </a:endParaRPr>
          </a:p>
        </p:txBody>
      </p:sp>
      <p:sp>
        <p:nvSpPr>
          <p:cNvPr id="2333" name="Google Shape;2333;p85"/>
          <p:cNvSpPr txBox="1"/>
          <p:nvPr/>
        </p:nvSpPr>
        <p:spPr>
          <a:xfrm>
            <a:off x="1972625" y="2923775"/>
            <a:ext cx="1866000" cy="78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Ищете и выбираете подрядчика</a:t>
            </a:r>
            <a:endParaRPr>
              <a:solidFill>
                <a:schemeClr val="dk1"/>
              </a:solidFill>
              <a:latin typeface="Raleway Black"/>
              <a:ea typeface="Raleway Black"/>
              <a:cs typeface="Raleway Black"/>
              <a:sym typeface="Raleway Black"/>
            </a:endParaRPr>
          </a:p>
        </p:txBody>
      </p:sp>
      <p:sp>
        <p:nvSpPr>
          <p:cNvPr id="2334" name="Google Shape;2334;p85"/>
          <p:cNvSpPr txBox="1"/>
          <p:nvPr/>
        </p:nvSpPr>
        <p:spPr>
          <a:xfrm>
            <a:off x="3758650" y="2923775"/>
            <a:ext cx="13221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Ремонт помещения</a:t>
            </a:r>
            <a:endParaRPr>
              <a:solidFill>
                <a:schemeClr val="dk1"/>
              </a:solidFill>
              <a:latin typeface="Raleway Black"/>
              <a:ea typeface="Raleway Black"/>
              <a:cs typeface="Raleway Black"/>
              <a:sym typeface="Raleway Black"/>
            </a:endParaRPr>
          </a:p>
        </p:txBody>
      </p:sp>
      <p:sp>
        <p:nvSpPr>
          <p:cNvPr id="2335" name="Google Shape;2335;p85"/>
          <p:cNvSpPr txBox="1"/>
          <p:nvPr/>
        </p:nvSpPr>
        <p:spPr>
          <a:xfrm>
            <a:off x="5468475" y="2923775"/>
            <a:ext cx="16290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Установка оборудования</a:t>
            </a:r>
            <a:endParaRPr>
              <a:solidFill>
                <a:schemeClr val="dk1"/>
              </a:solidFill>
              <a:latin typeface="Raleway Black"/>
              <a:ea typeface="Raleway Black"/>
              <a:cs typeface="Raleway Black"/>
              <a:sym typeface="Raleway Black"/>
            </a:endParaRPr>
          </a:p>
        </p:txBody>
      </p:sp>
      <p:grpSp>
        <p:nvGrpSpPr>
          <p:cNvPr id="2336" name="Google Shape;2336;p85"/>
          <p:cNvGrpSpPr/>
          <p:nvPr/>
        </p:nvGrpSpPr>
        <p:grpSpPr>
          <a:xfrm>
            <a:off x="7207200" y="2128050"/>
            <a:ext cx="1629000" cy="812850"/>
            <a:chOff x="5607000" y="2128050"/>
            <a:chExt cx="1629000" cy="812850"/>
          </a:xfrm>
        </p:grpSpPr>
        <p:sp>
          <p:nvSpPr>
            <p:cNvPr id="2337" name="Google Shape;2337;p85"/>
            <p:cNvSpPr/>
            <p:nvPr/>
          </p:nvSpPr>
          <p:spPr>
            <a:xfrm>
              <a:off x="5607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5"/>
            <p:cNvSpPr/>
            <p:nvPr/>
          </p:nvSpPr>
          <p:spPr>
            <a:xfrm>
              <a:off x="5607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9" name="Google Shape;2339;p85"/>
          <p:cNvSpPr txBox="1"/>
          <p:nvPr/>
        </p:nvSpPr>
        <p:spPr>
          <a:xfrm>
            <a:off x="7716900" y="2318700"/>
            <a:ext cx="7401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5</a:t>
            </a:r>
            <a:endParaRPr b="1" sz="2800">
              <a:solidFill>
                <a:schemeClr val="dk1"/>
              </a:solidFill>
              <a:latin typeface="Open Sans"/>
              <a:ea typeface="Open Sans"/>
              <a:cs typeface="Open Sans"/>
              <a:sym typeface="Open Sans"/>
            </a:endParaRPr>
          </a:p>
        </p:txBody>
      </p:sp>
      <p:sp>
        <p:nvSpPr>
          <p:cNvPr id="2340" name="Google Shape;2340;p85"/>
          <p:cNvSpPr txBox="1"/>
          <p:nvPr/>
        </p:nvSpPr>
        <p:spPr>
          <a:xfrm>
            <a:off x="7144875" y="3444475"/>
            <a:ext cx="1322100" cy="8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Запуск работы помещения</a:t>
            </a:r>
            <a:endParaRPr sz="1000">
              <a:solidFill>
                <a:schemeClr val="accent5"/>
              </a:solidFill>
              <a:latin typeface="Open Sans"/>
              <a:ea typeface="Open Sans"/>
              <a:cs typeface="Open Sans"/>
              <a:sym typeface="Open Sans"/>
            </a:endParaRPr>
          </a:p>
        </p:txBody>
      </p:sp>
      <p:sp>
        <p:nvSpPr>
          <p:cNvPr id="2341" name="Google Shape;2341;p85"/>
          <p:cNvSpPr txBox="1"/>
          <p:nvPr/>
        </p:nvSpPr>
        <p:spPr>
          <a:xfrm>
            <a:off x="7144875" y="2923775"/>
            <a:ext cx="16290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Технический запуск</a:t>
            </a:r>
            <a:endParaRPr>
              <a:solidFill>
                <a:schemeClr val="dk1"/>
              </a:solidFill>
              <a:latin typeface="Raleway Black"/>
              <a:ea typeface="Raleway Black"/>
              <a:cs typeface="Raleway Black"/>
              <a:sym typeface="Raleway Black"/>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5" name="Shape 2345"/>
        <p:cNvGrpSpPr/>
        <p:nvPr/>
      </p:nvGrpSpPr>
      <p:grpSpPr>
        <a:xfrm>
          <a:off x="0" y="0"/>
          <a:ext cx="0" cy="0"/>
          <a:chOff x="0" y="0"/>
          <a:chExt cx="0" cy="0"/>
        </a:xfrm>
      </p:grpSpPr>
      <p:sp>
        <p:nvSpPr>
          <p:cNvPr id="2346" name="Google Shape;2346;p86"/>
          <p:cNvSpPr txBox="1"/>
          <p:nvPr>
            <p:ph type="title"/>
          </p:nvPr>
        </p:nvSpPr>
        <p:spPr>
          <a:xfrm>
            <a:off x="415200" y="325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Разработка планограммы</a:t>
            </a:r>
            <a:endParaRPr/>
          </a:p>
        </p:txBody>
      </p:sp>
      <p:sp>
        <p:nvSpPr>
          <p:cNvPr id="2347" name="Google Shape;2347;p86"/>
          <p:cNvSpPr txBox="1"/>
          <p:nvPr>
            <p:ph idx="1" type="subTitle"/>
          </p:nvPr>
        </p:nvSpPr>
        <p:spPr>
          <a:xfrm>
            <a:off x="434175" y="1194125"/>
            <a:ext cx="7425000" cy="73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t>После согласования помещения мы совместно с вами формируем планограмму для размещения рабочих зон с оптимальным использование имеющегося пространства. </a:t>
            </a:r>
            <a:endParaRPr sz="1300"/>
          </a:p>
        </p:txBody>
      </p:sp>
      <p:pic>
        <p:nvPicPr>
          <p:cNvPr id="2348" name="Google Shape;2348;p86"/>
          <p:cNvPicPr preferRelativeResize="0"/>
          <p:nvPr/>
        </p:nvPicPr>
        <p:blipFill>
          <a:blip r:embed="rId3">
            <a:alphaModFix/>
          </a:blip>
          <a:stretch>
            <a:fillRect/>
          </a:stretch>
        </p:blipFill>
        <p:spPr>
          <a:xfrm>
            <a:off x="3415200" y="2076474"/>
            <a:ext cx="4835100" cy="2169399"/>
          </a:xfrm>
          <a:prstGeom prst="rect">
            <a:avLst/>
          </a:prstGeom>
          <a:noFill/>
          <a:ln>
            <a:noFill/>
          </a:ln>
        </p:spPr>
      </p:pic>
      <p:sp>
        <p:nvSpPr>
          <p:cNvPr id="2349" name="Google Shape;2349;p86"/>
          <p:cNvSpPr txBox="1"/>
          <p:nvPr/>
        </p:nvSpPr>
        <p:spPr>
          <a:xfrm>
            <a:off x="415200" y="2188075"/>
            <a:ext cx="3000000" cy="17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5"/>
                </a:solidFill>
                <a:latin typeface="Open Sans"/>
                <a:ea typeface="Open Sans"/>
                <a:cs typeface="Open Sans"/>
                <a:sym typeface="Open Sans"/>
              </a:rPr>
              <a:t>Стандарты рабочих зон:</a:t>
            </a:r>
            <a:br>
              <a:rPr b="1" lang="en" sz="1300">
                <a:solidFill>
                  <a:schemeClr val="accent5"/>
                </a:solidFill>
                <a:latin typeface="Open Sans"/>
                <a:ea typeface="Open Sans"/>
                <a:cs typeface="Open Sans"/>
                <a:sym typeface="Open Sans"/>
              </a:rPr>
            </a:br>
            <a:endParaRPr b="1" sz="1300">
              <a:solidFill>
                <a:schemeClr val="accent5"/>
              </a:solidFill>
              <a:latin typeface="Open Sans"/>
              <a:ea typeface="Open Sans"/>
              <a:cs typeface="Open Sans"/>
              <a:sym typeface="Open Sans"/>
            </a:endParaRPr>
          </a:p>
          <a:p>
            <a:pPr indent="-311150" lvl="0" marL="457200" rtl="0" algn="l">
              <a:lnSpc>
                <a:spcPct val="115000"/>
              </a:lnSpc>
              <a:spcBef>
                <a:spcPts val="0"/>
              </a:spcBef>
              <a:spcAft>
                <a:spcPts val="0"/>
              </a:spcAft>
              <a:buClr>
                <a:schemeClr val="accent5"/>
              </a:buClr>
              <a:buSzPts val="1300"/>
              <a:buFont typeface="Open Sans"/>
              <a:buChar char="●"/>
            </a:pPr>
            <a:r>
              <a:rPr lang="en" sz="1300">
                <a:solidFill>
                  <a:schemeClr val="accent5"/>
                </a:solidFill>
                <a:latin typeface="Open Sans"/>
                <a:ea typeface="Open Sans"/>
                <a:cs typeface="Open Sans"/>
                <a:sym typeface="Open Sans"/>
              </a:rPr>
              <a:t>Минимум 4 метра на рабочую зону барбера</a:t>
            </a:r>
            <a:endParaRPr sz="1300">
              <a:solidFill>
                <a:schemeClr val="accent5"/>
              </a:solidFill>
              <a:latin typeface="Open Sans"/>
              <a:ea typeface="Open Sans"/>
              <a:cs typeface="Open Sans"/>
              <a:sym typeface="Open Sans"/>
            </a:endParaRPr>
          </a:p>
          <a:p>
            <a:pPr indent="-311150" lvl="0" marL="457200" rtl="0" algn="l">
              <a:lnSpc>
                <a:spcPct val="115000"/>
              </a:lnSpc>
              <a:spcBef>
                <a:spcPts val="1000"/>
              </a:spcBef>
              <a:spcAft>
                <a:spcPts val="0"/>
              </a:spcAft>
              <a:buClr>
                <a:schemeClr val="accent5"/>
              </a:buClr>
              <a:buSzPts val="1300"/>
              <a:buFont typeface="Open Sans"/>
              <a:buChar char="●"/>
            </a:pPr>
            <a:r>
              <a:rPr lang="en" sz="1300">
                <a:solidFill>
                  <a:schemeClr val="accent5"/>
                </a:solidFill>
                <a:latin typeface="Open Sans"/>
                <a:ea typeface="Open Sans"/>
                <a:cs typeface="Open Sans"/>
                <a:sym typeface="Open Sans"/>
              </a:rPr>
              <a:t>Минимум 3 розетки</a:t>
            </a:r>
            <a:endParaRPr sz="1300">
              <a:solidFill>
                <a:schemeClr val="accent5"/>
              </a:solidFill>
              <a:latin typeface="Open Sans"/>
              <a:ea typeface="Open Sans"/>
              <a:cs typeface="Open Sans"/>
              <a:sym typeface="Open Sans"/>
            </a:endParaRPr>
          </a:p>
          <a:p>
            <a:pPr indent="0" lvl="0" marL="0" rtl="0" algn="l">
              <a:lnSpc>
                <a:spcPct val="115000"/>
              </a:lnSpc>
              <a:spcBef>
                <a:spcPts val="1000"/>
              </a:spcBef>
              <a:spcAft>
                <a:spcPts val="1000"/>
              </a:spcAft>
              <a:buNone/>
            </a:pPr>
            <a:r>
              <a:t/>
            </a:r>
            <a:endParaRPr sz="1300">
              <a:solidFill>
                <a:schemeClr val="accent5"/>
              </a:solidFill>
              <a:latin typeface="Open Sans"/>
              <a:ea typeface="Open Sans"/>
              <a:cs typeface="Open Sans"/>
              <a:sym typeface="Open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3" name="Shape 2353"/>
        <p:cNvGrpSpPr/>
        <p:nvPr/>
      </p:nvGrpSpPr>
      <p:grpSpPr>
        <a:xfrm>
          <a:off x="0" y="0"/>
          <a:ext cx="0" cy="0"/>
          <a:chOff x="0" y="0"/>
          <a:chExt cx="0" cy="0"/>
        </a:xfrm>
      </p:grpSpPr>
      <p:sp>
        <p:nvSpPr>
          <p:cNvPr id="2354" name="Google Shape;2354;p87"/>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Поиск подрядчика</a:t>
            </a:r>
            <a:endParaRPr/>
          </a:p>
        </p:txBody>
      </p:sp>
      <p:sp>
        <p:nvSpPr>
          <p:cNvPr id="2355" name="Google Shape;2355;p87"/>
          <p:cNvSpPr txBox="1"/>
          <p:nvPr>
            <p:ph idx="6" type="subTitle"/>
          </p:nvPr>
        </p:nvSpPr>
        <p:spPr>
          <a:xfrm>
            <a:off x="1170700" y="2038000"/>
            <a:ext cx="7522800" cy="10890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0"/>
              </a:spcBef>
              <a:spcAft>
                <a:spcPts val="0"/>
              </a:spcAft>
              <a:buClr>
                <a:schemeClr val="dk1"/>
              </a:buClr>
              <a:buSzPts val="1100"/>
              <a:buFont typeface="Arial"/>
              <a:buNone/>
            </a:pPr>
            <a:r>
              <a:rPr lang="en">
                <a:solidFill>
                  <a:schemeClr val="dk1"/>
                </a:solidFill>
              </a:rPr>
              <a:t>Для начала мы рекомендуем обратить внимание на тех подрядчиков, с которыми вы уже возможно работали ранее и остались довольны. Или тех, кого вам могут порекомендовать ваши знакомые. Так как важно проводить ремонт с проверенными людьми.</a:t>
            </a:r>
            <a:endParaRPr>
              <a:solidFill>
                <a:schemeClr val="dk1"/>
              </a:solidFill>
            </a:endParaRPr>
          </a:p>
          <a:p>
            <a:pPr indent="0" lvl="0" marL="0" rtl="0" algn="l">
              <a:spcBef>
                <a:spcPts val="0"/>
              </a:spcBef>
              <a:spcAft>
                <a:spcPts val="0"/>
              </a:spcAft>
              <a:buNone/>
            </a:pPr>
            <a:r>
              <a:t/>
            </a:r>
            <a:endParaRPr/>
          </a:p>
        </p:txBody>
      </p:sp>
      <p:pic>
        <p:nvPicPr>
          <p:cNvPr id="2356" name="Google Shape;2356;p87"/>
          <p:cNvPicPr preferRelativeResize="0"/>
          <p:nvPr/>
        </p:nvPicPr>
        <p:blipFill>
          <a:blip r:embed="rId3">
            <a:alphaModFix/>
          </a:blip>
          <a:stretch>
            <a:fillRect/>
          </a:stretch>
        </p:blipFill>
        <p:spPr>
          <a:xfrm>
            <a:off x="556400" y="2372250"/>
            <a:ext cx="312675" cy="31267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0" name="Shape 2360"/>
        <p:cNvGrpSpPr/>
        <p:nvPr/>
      </p:nvGrpSpPr>
      <p:grpSpPr>
        <a:xfrm>
          <a:off x="0" y="0"/>
          <a:ext cx="0" cy="0"/>
          <a:chOff x="0" y="0"/>
          <a:chExt cx="0" cy="0"/>
        </a:xfrm>
      </p:grpSpPr>
      <p:sp>
        <p:nvSpPr>
          <p:cNvPr id="2361" name="Google Shape;2361;p88"/>
          <p:cNvSpPr/>
          <p:nvPr/>
        </p:nvSpPr>
        <p:spPr>
          <a:xfrm>
            <a:off x="2771475"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8"/>
          <p:cNvSpPr/>
          <p:nvPr/>
        </p:nvSpPr>
        <p:spPr>
          <a:xfrm>
            <a:off x="2658850"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8"/>
          <p:cNvSpPr txBox="1"/>
          <p:nvPr>
            <p:ph type="title"/>
          </p:nvPr>
        </p:nvSpPr>
        <p:spPr>
          <a:xfrm>
            <a:off x="643800" y="477600"/>
            <a:ext cx="4988400" cy="12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выбора подрядчика</a:t>
            </a:r>
            <a:endParaRPr/>
          </a:p>
        </p:txBody>
      </p:sp>
      <p:sp>
        <p:nvSpPr>
          <p:cNvPr id="2364" name="Google Shape;2364;p88"/>
          <p:cNvSpPr txBox="1"/>
          <p:nvPr>
            <p:ph idx="2" type="ctrTitle"/>
          </p:nvPr>
        </p:nvSpPr>
        <p:spPr>
          <a:xfrm>
            <a:off x="723350" y="2877349"/>
            <a:ext cx="15369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Стоимость</a:t>
            </a:r>
            <a:endParaRPr/>
          </a:p>
        </p:txBody>
      </p:sp>
      <p:sp>
        <p:nvSpPr>
          <p:cNvPr id="2365" name="Google Shape;2365;p88"/>
          <p:cNvSpPr txBox="1"/>
          <p:nvPr>
            <p:ph idx="3" type="ctrTitle"/>
          </p:nvPr>
        </p:nvSpPr>
        <p:spPr>
          <a:xfrm>
            <a:off x="2551324" y="2877349"/>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Первый звонок</a:t>
            </a:r>
            <a:endParaRPr/>
          </a:p>
        </p:txBody>
      </p:sp>
      <p:sp>
        <p:nvSpPr>
          <p:cNvPr id="2366" name="Google Shape;2366;p88"/>
          <p:cNvSpPr txBox="1"/>
          <p:nvPr>
            <p:ph idx="5" type="ctrTitle"/>
          </p:nvPr>
        </p:nvSpPr>
        <p:spPr>
          <a:xfrm>
            <a:off x="4875675" y="2877349"/>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Реализованные проекты</a:t>
            </a:r>
            <a:endParaRPr/>
          </a:p>
        </p:txBody>
      </p:sp>
      <p:sp>
        <p:nvSpPr>
          <p:cNvPr id="2367" name="Google Shape;2367;p88"/>
          <p:cNvSpPr txBox="1"/>
          <p:nvPr>
            <p:ph idx="6" type="subTitle"/>
          </p:nvPr>
        </p:nvSpPr>
        <p:spPr>
          <a:xfrm>
            <a:off x="2551324" y="3353550"/>
            <a:ext cx="2251800" cy="14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На ваш звонок должен ответить специалист, который неплохо владеет информацией и может дать вам ответы на все интересующие вопросы</a:t>
            </a:r>
            <a:endParaRPr sz="1200"/>
          </a:p>
        </p:txBody>
      </p:sp>
      <p:sp>
        <p:nvSpPr>
          <p:cNvPr id="2368" name="Google Shape;2368;p88"/>
          <p:cNvSpPr/>
          <p:nvPr/>
        </p:nvSpPr>
        <p:spPr>
          <a:xfrm>
            <a:off x="948600"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8"/>
          <p:cNvSpPr/>
          <p:nvPr/>
        </p:nvSpPr>
        <p:spPr>
          <a:xfrm>
            <a:off x="835975"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0" name="Google Shape;2370;p88"/>
          <p:cNvGrpSpPr/>
          <p:nvPr/>
        </p:nvGrpSpPr>
        <p:grpSpPr>
          <a:xfrm>
            <a:off x="2784252" y="2190554"/>
            <a:ext cx="380393" cy="363118"/>
            <a:chOff x="4126815" y="2760704"/>
            <a:chExt cx="380393" cy="363118"/>
          </a:xfrm>
        </p:grpSpPr>
        <p:sp>
          <p:nvSpPr>
            <p:cNvPr id="2371" name="Google Shape;2371;p8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88"/>
          <p:cNvGrpSpPr/>
          <p:nvPr/>
        </p:nvGrpSpPr>
        <p:grpSpPr>
          <a:xfrm>
            <a:off x="990826" y="2168276"/>
            <a:ext cx="344065" cy="368644"/>
            <a:chOff x="4149138" y="4121151"/>
            <a:chExt cx="344065" cy="368644"/>
          </a:xfrm>
        </p:grpSpPr>
        <p:sp>
          <p:nvSpPr>
            <p:cNvPr id="2376" name="Google Shape;2376;p88"/>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8"/>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8"/>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8"/>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8"/>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8"/>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8"/>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8"/>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8"/>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8"/>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8"/>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8"/>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8" name="Google Shape;2388;p88"/>
          <p:cNvSpPr txBox="1"/>
          <p:nvPr>
            <p:ph idx="6" type="subTitle"/>
          </p:nvPr>
        </p:nvSpPr>
        <p:spPr>
          <a:xfrm>
            <a:off x="4875675" y="3353550"/>
            <a:ext cx="1536900" cy="14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Запросите</a:t>
            </a:r>
            <a:r>
              <a:rPr lang="en" sz="1200"/>
              <a:t> данные по прошлым и нынешним объектам подрядчика</a:t>
            </a:r>
            <a:endParaRPr sz="1200"/>
          </a:p>
        </p:txBody>
      </p:sp>
      <p:sp>
        <p:nvSpPr>
          <p:cNvPr id="2389" name="Google Shape;2389;p88"/>
          <p:cNvSpPr txBox="1"/>
          <p:nvPr>
            <p:ph idx="6" type="subTitle"/>
          </p:nvPr>
        </p:nvSpPr>
        <p:spPr>
          <a:xfrm>
            <a:off x="723350" y="3353550"/>
            <a:ext cx="16668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Не выбирать самую дешевую бригаду, т.к. </a:t>
            </a:r>
            <a:r>
              <a:rPr lang="en" sz="1200"/>
              <a:t>к</a:t>
            </a:r>
            <a:r>
              <a:rPr lang="en" sz="1200"/>
              <a:t>ачество работ 100% будет плохим</a:t>
            </a:r>
            <a:endParaRPr sz="1200"/>
          </a:p>
        </p:txBody>
      </p:sp>
      <p:sp>
        <p:nvSpPr>
          <p:cNvPr id="2390" name="Google Shape;2390;p88"/>
          <p:cNvSpPr/>
          <p:nvPr/>
        </p:nvSpPr>
        <p:spPr>
          <a:xfrm>
            <a:off x="5130650"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8"/>
          <p:cNvSpPr/>
          <p:nvPr/>
        </p:nvSpPr>
        <p:spPr>
          <a:xfrm>
            <a:off x="5018025"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2" name="Google Shape;2392;p88"/>
          <p:cNvGrpSpPr/>
          <p:nvPr/>
        </p:nvGrpSpPr>
        <p:grpSpPr>
          <a:xfrm>
            <a:off x="5143427" y="2190554"/>
            <a:ext cx="380393" cy="363118"/>
            <a:chOff x="4126815" y="2760704"/>
            <a:chExt cx="380393" cy="363118"/>
          </a:xfrm>
        </p:grpSpPr>
        <p:sp>
          <p:nvSpPr>
            <p:cNvPr id="2393" name="Google Shape;2393;p8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7" name="Google Shape;2397;p88"/>
          <p:cNvSpPr/>
          <p:nvPr/>
        </p:nvSpPr>
        <p:spPr>
          <a:xfrm>
            <a:off x="7406800" y="21541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8"/>
          <p:cNvSpPr/>
          <p:nvPr/>
        </p:nvSpPr>
        <p:spPr>
          <a:xfrm>
            <a:off x="7294175" y="20370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8"/>
          <p:cNvSpPr txBox="1"/>
          <p:nvPr>
            <p:ph idx="3" type="ctrTitle"/>
          </p:nvPr>
        </p:nvSpPr>
        <p:spPr>
          <a:xfrm>
            <a:off x="6815450" y="2759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Договор</a:t>
            </a:r>
            <a:endParaRPr/>
          </a:p>
        </p:txBody>
      </p:sp>
      <p:sp>
        <p:nvSpPr>
          <p:cNvPr id="2400" name="Google Shape;2400;p88"/>
          <p:cNvSpPr txBox="1"/>
          <p:nvPr>
            <p:ph idx="6" type="subTitle"/>
          </p:nvPr>
        </p:nvSpPr>
        <p:spPr>
          <a:xfrm>
            <a:off x="6770950" y="3353550"/>
            <a:ext cx="2251800" cy="14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Договор должен включать:</a:t>
            </a:r>
            <a:endParaRPr sz="1200"/>
          </a:p>
          <a:p>
            <a:pPr indent="-304800" lvl="0" marL="457200" rtl="0" algn="l">
              <a:spcBef>
                <a:spcPts val="0"/>
              </a:spcBef>
              <a:spcAft>
                <a:spcPts val="0"/>
              </a:spcAft>
              <a:buSzPts val="1200"/>
              <a:buAutoNum type="arabicPeriod"/>
            </a:pPr>
            <a:r>
              <a:rPr lang="en" sz="1200"/>
              <a:t>Сроки и сумму контракта</a:t>
            </a:r>
            <a:endParaRPr sz="1200"/>
          </a:p>
          <a:p>
            <a:pPr indent="-304800" lvl="0" marL="457200" rtl="0" algn="l">
              <a:spcBef>
                <a:spcPts val="0"/>
              </a:spcBef>
              <a:spcAft>
                <a:spcPts val="0"/>
              </a:spcAft>
              <a:buSzPts val="1200"/>
              <a:buAutoNum type="arabicPeriod"/>
            </a:pPr>
            <a:r>
              <a:rPr lang="en" sz="1200"/>
              <a:t>Сумма штрафных санкций</a:t>
            </a:r>
            <a:endParaRPr sz="1200"/>
          </a:p>
        </p:txBody>
      </p:sp>
      <p:grpSp>
        <p:nvGrpSpPr>
          <p:cNvPr id="2401" name="Google Shape;2401;p88"/>
          <p:cNvGrpSpPr/>
          <p:nvPr/>
        </p:nvGrpSpPr>
        <p:grpSpPr>
          <a:xfrm>
            <a:off x="7419577" y="2171041"/>
            <a:ext cx="380393" cy="363118"/>
            <a:chOff x="4126815" y="2760704"/>
            <a:chExt cx="380393" cy="363118"/>
          </a:xfrm>
        </p:grpSpPr>
        <p:sp>
          <p:nvSpPr>
            <p:cNvPr id="2402" name="Google Shape;2402;p8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9" name="Shape 2409"/>
        <p:cNvGrpSpPr/>
        <p:nvPr/>
      </p:nvGrpSpPr>
      <p:grpSpPr>
        <a:xfrm>
          <a:off x="0" y="0"/>
          <a:ext cx="0" cy="0"/>
          <a:chOff x="0" y="0"/>
          <a:chExt cx="0" cy="0"/>
        </a:xfrm>
      </p:grpSpPr>
      <p:sp>
        <p:nvSpPr>
          <p:cNvPr id="2410" name="Google Shape;2410;p89"/>
          <p:cNvSpPr/>
          <p:nvPr/>
        </p:nvSpPr>
        <p:spPr>
          <a:xfrm>
            <a:off x="3746500" y="19975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9"/>
          <p:cNvSpPr/>
          <p:nvPr/>
        </p:nvSpPr>
        <p:spPr>
          <a:xfrm>
            <a:off x="3633875" y="18804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9"/>
          <p:cNvSpPr txBox="1"/>
          <p:nvPr>
            <p:ph type="title"/>
          </p:nvPr>
        </p:nvSpPr>
        <p:spPr>
          <a:xfrm>
            <a:off x="491400" y="401400"/>
            <a:ext cx="5169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Правила выбора подрядчика</a:t>
            </a:r>
            <a:endParaRPr/>
          </a:p>
        </p:txBody>
      </p:sp>
      <p:sp>
        <p:nvSpPr>
          <p:cNvPr id="2413" name="Google Shape;2413;p89"/>
          <p:cNvSpPr txBox="1"/>
          <p:nvPr>
            <p:ph idx="2" type="ctrTitle"/>
          </p:nvPr>
        </p:nvSpPr>
        <p:spPr>
          <a:xfrm>
            <a:off x="607375" y="2644550"/>
            <a:ext cx="25587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Человеческий фактор</a:t>
            </a:r>
            <a:endParaRPr/>
          </a:p>
        </p:txBody>
      </p:sp>
      <p:sp>
        <p:nvSpPr>
          <p:cNvPr id="2414" name="Google Shape;2414;p89"/>
          <p:cNvSpPr txBox="1"/>
          <p:nvPr>
            <p:ph idx="3" type="ctrTitle"/>
          </p:nvPr>
        </p:nvSpPr>
        <p:spPr>
          <a:xfrm>
            <a:off x="3502449" y="2644549"/>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Перечень работ</a:t>
            </a:r>
            <a:endParaRPr/>
          </a:p>
        </p:txBody>
      </p:sp>
      <p:sp>
        <p:nvSpPr>
          <p:cNvPr id="2415" name="Google Shape;2415;p89"/>
          <p:cNvSpPr txBox="1"/>
          <p:nvPr>
            <p:ph idx="5" type="ctrTitle"/>
          </p:nvPr>
        </p:nvSpPr>
        <p:spPr>
          <a:xfrm>
            <a:off x="6323825" y="2644549"/>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Цена на 1 кв.м.</a:t>
            </a:r>
            <a:endParaRPr/>
          </a:p>
        </p:txBody>
      </p:sp>
      <p:sp>
        <p:nvSpPr>
          <p:cNvPr id="2416" name="Google Shape;2416;p89"/>
          <p:cNvSpPr txBox="1"/>
          <p:nvPr>
            <p:ph idx="6" type="subTitle"/>
          </p:nvPr>
        </p:nvSpPr>
        <p:spPr>
          <a:xfrm>
            <a:off x="3502450" y="3044550"/>
            <a:ext cx="2251800" cy="8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Внимательно изучите перечень работ, указанных в смете</a:t>
            </a:r>
            <a:endParaRPr sz="1200"/>
          </a:p>
        </p:txBody>
      </p:sp>
      <p:sp>
        <p:nvSpPr>
          <p:cNvPr id="2417" name="Google Shape;2417;p89"/>
          <p:cNvSpPr/>
          <p:nvPr/>
        </p:nvSpPr>
        <p:spPr>
          <a:xfrm>
            <a:off x="832625" y="19975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9"/>
          <p:cNvSpPr/>
          <p:nvPr/>
        </p:nvSpPr>
        <p:spPr>
          <a:xfrm>
            <a:off x="720000" y="18804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9" name="Google Shape;2419;p89"/>
          <p:cNvGrpSpPr/>
          <p:nvPr/>
        </p:nvGrpSpPr>
        <p:grpSpPr>
          <a:xfrm>
            <a:off x="3759277" y="2033954"/>
            <a:ext cx="380393" cy="363118"/>
            <a:chOff x="4126815" y="2760704"/>
            <a:chExt cx="380393" cy="363118"/>
          </a:xfrm>
        </p:grpSpPr>
        <p:sp>
          <p:nvSpPr>
            <p:cNvPr id="2420" name="Google Shape;2420;p8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89"/>
          <p:cNvGrpSpPr/>
          <p:nvPr/>
        </p:nvGrpSpPr>
        <p:grpSpPr>
          <a:xfrm>
            <a:off x="874851" y="2011676"/>
            <a:ext cx="344065" cy="368644"/>
            <a:chOff x="4149138" y="4121151"/>
            <a:chExt cx="344065" cy="368644"/>
          </a:xfrm>
        </p:grpSpPr>
        <p:sp>
          <p:nvSpPr>
            <p:cNvPr id="2425" name="Google Shape;2425;p8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7" name="Google Shape;2437;p89"/>
          <p:cNvSpPr txBox="1"/>
          <p:nvPr>
            <p:ph idx="6" type="subTitle"/>
          </p:nvPr>
        </p:nvSpPr>
        <p:spPr>
          <a:xfrm>
            <a:off x="6323825" y="3044550"/>
            <a:ext cx="1917600" cy="8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Не должна </a:t>
            </a:r>
            <a:r>
              <a:rPr lang="en" sz="1200"/>
              <a:t>превышать</a:t>
            </a:r>
            <a:r>
              <a:rPr lang="en" sz="1200"/>
              <a:t> средних цен в вашем регионе</a:t>
            </a:r>
            <a:endParaRPr sz="1200"/>
          </a:p>
        </p:txBody>
      </p:sp>
      <p:sp>
        <p:nvSpPr>
          <p:cNvPr id="2438" name="Google Shape;2438;p89"/>
          <p:cNvSpPr txBox="1"/>
          <p:nvPr>
            <p:ph idx="6" type="subTitle"/>
          </p:nvPr>
        </p:nvSpPr>
        <p:spPr>
          <a:xfrm>
            <a:off x="607375" y="3044550"/>
            <a:ext cx="2558700" cy="72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Очень хорошо, если вы заранее познакомитесь с прорабом</a:t>
            </a:r>
            <a:endParaRPr sz="1200"/>
          </a:p>
        </p:txBody>
      </p:sp>
      <p:sp>
        <p:nvSpPr>
          <p:cNvPr id="2439" name="Google Shape;2439;p89"/>
          <p:cNvSpPr/>
          <p:nvPr/>
        </p:nvSpPr>
        <p:spPr>
          <a:xfrm>
            <a:off x="6510150" y="199757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9"/>
          <p:cNvSpPr/>
          <p:nvPr/>
        </p:nvSpPr>
        <p:spPr>
          <a:xfrm>
            <a:off x="6397525" y="188040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 name="Google Shape;2441;p89"/>
          <p:cNvGrpSpPr/>
          <p:nvPr/>
        </p:nvGrpSpPr>
        <p:grpSpPr>
          <a:xfrm>
            <a:off x="6522927" y="2033954"/>
            <a:ext cx="380393" cy="363118"/>
            <a:chOff x="4126815" y="2760704"/>
            <a:chExt cx="380393" cy="363118"/>
          </a:xfrm>
        </p:grpSpPr>
        <p:sp>
          <p:nvSpPr>
            <p:cNvPr id="2442" name="Google Shape;2442;p8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6" name="Google Shape;2446;p89"/>
          <p:cNvSpPr txBox="1"/>
          <p:nvPr/>
        </p:nvSpPr>
        <p:spPr>
          <a:xfrm>
            <a:off x="794400" y="3879738"/>
            <a:ext cx="7250700" cy="648000"/>
          </a:xfrm>
          <a:prstGeom prst="rect">
            <a:avLst/>
          </a:prstGeom>
          <a:noFill/>
          <a:ln>
            <a:noFill/>
          </a:ln>
        </p:spPr>
        <p:txBody>
          <a:bodyPr anchorCtr="0" anchor="t" bIns="91425" lIns="91425" spcFirstLastPara="1" rIns="91425" wrap="square" tIns="91425">
            <a:spAutoFit/>
          </a:bodyPr>
          <a:lstStyle/>
          <a:p>
            <a:pPr indent="450215" lvl="0" marL="0" rtl="0" algn="just">
              <a:lnSpc>
                <a:spcPct val="115000"/>
              </a:lnSpc>
              <a:spcBef>
                <a:spcPts val="0"/>
              </a:spcBef>
              <a:spcAft>
                <a:spcPts val="0"/>
              </a:spcAft>
              <a:buNone/>
            </a:pPr>
            <a:r>
              <a:rPr lang="en">
                <a:solidFill>
                  <a:schemeClr val="dk1"/>
                </a:solidFill>
                <a:latin typeface="Open Sans"/>
                <a:ea typeface="Open Sans"/>
                <a:cs typeface="Open Sans"/>
                <a:sym typeface="Open Sans"/>
              </a:rPr>
              <a:t>При выборе сторонних подрядчиков для ремонта помещения главное не продешевить, так как переделка ремонта выйдет в 2 раза дороже!</a:t>
            </a:r>
            <a:endParaRPr>
              <a:latin typeface="Open Sans"/>
              <a:ea typeface="Open Sans"/>
              <a:cs typeface="Open Sans"/>
              <a:sym typeface="Open Sans"/>
            </a:endParaRPr>
          </a:p>
        </p:txBody>
      </p:sp>
      <p:pic>
        <p:nvPicPr>
          <p:cNvPr id="2447" name="Google Shape;2447;p89"/>
          <p:cNvPicPr preferRelativeResize="0"/>
          <p:nvPr/>
        </p:nvPicPr>
        <p:blipFill>
          <a:blip r:embed="rId3">
            <a:alphaModFix/>
          </a:blip>
          <a:stretch>
            <a:fillRect/>
          </a:stretch>
        </p:blipFill>
        <p:spPr>
          <a:xfrm>
            <a:off x="416225" y="4047400"/>
            <a:ext cx="312675" cy="31267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1" name="Shape 2451"/>
        <p:cNvGrpSpPr/>
        <p:nvPr/>
      </p:nvGrpSpPr>
      <p:grpSpPr>
        <a:xfrm>
          <a:off x="0" y="0"/>
          <a:ext cx="0" cy="0"/>
          <a:chOff x="0" y="0"/>
          <a:chExt cx="0" cy="0"/>
        </a:xfrm>
      </p:grpSpPr>
      <p:sp>
        <p:nvSpPr>
          <p:cNvPr id="2452" name="Google Shape;2452;p90"/>
          <p:cNvSpPr txBox="1"/>
          <p:nvPr/>
        </p:nvSpPr>
        <p:spPr>
          <a:xfrm>
            <a:off x="262800" y="3368275"/>
            <a:ext cx="1491900" cy="10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Формирование планограмы и разработка дизайна помещения</a:t>
            </a:r>
            <a:endParaRPr sz="1000">
              <a:solidFill>
                <a:schemeClr val="accent5"/>
              </a:solidFill>
              <a:latin typeface="Open Sans"/>
              <a:ea typeface="Open Sans"/>
              <a:cs typeface="Open Sans"/>
              <a:sym typeface="Open Sans"/>
            </a:endParaRPr>
          </a:p>
        </p:txBody>
      </p:sp>
      <p:sp>
        <p:nvSpPr>
          <p:cNvPr id="2453" name="Google Shape;2453;p90"/>
          <p:cNvSpPr txBox="1"/>
          <p:nvPr>
            <p:ph type="title"/>
          </p:nvPr>
        </p:nvSpPr>
        <p:spPr>
          <a:xfrm>
            <a:off x="262800" y="96600"/>
            <a:ext cx="6222900" cy="135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Алгоритм ремонта помещения </a:t>
            </a:r>
            <a:endParaRPr/>
          </a:p>
        </p:txBody>
      </p:sp>
      <p:grpSp>
        <p:nvGrpSpPr>
          <p:cNvPr id="2454" name="Google Shape;2454;p90"/>
          <p:cNvGrpSpPr/>
          <p:nvPr/>
        </p:nvGrpSpPr>
        <p:grpSpPr>
          <a:xfrm>
            <a:off x="338988" y="2114550"/>
            <a:ext cx="1629000" cy="812850"/>
            <a:chOff x="719988" y="2114550"/>
            <a:chExt cx="1629000" cy="812850"/>
          </a:xfrm>
        </p:grpSpPr>
        <p:sp>
          <p:nvSpPr>
            <p:cNvPr id="2455" name="Google Shape;2455;p90"/>
            <p:cNvSpPr/>
            <p:nvPr/>
          </p:nvSpPr>
          <p:spPr>
            <a:xfrm>
              <a:off x="719988" y="2260200"/>
              <a:ext cx="1629000" cy="667200"/>
            </a:xfrm>
            <a:prstGeom prst="homePlate">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90"/>
            <p:cNvSpPr/>
            <p:nvPr/>
          </p:nvSpPr>
          <p:spPr>
            <a:xfrm>
              <a:off x="719988" y="2114550"/>
              <a:ext cx="1629000" cy="667200"/>
            </a:xfrm>
            <a:prstGeom prst="homePlate">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 name="Google Shape;2457;p90"/>
          <p:cNvGrpSpPr/>
          <p:nvPr/>
        </p:nvGrpSpPr>
        <p:grpSpPr>
          <a:xfrm>
            <a:off x="2044200" y="2128050"/>
            <a:ext cx="1629000" cy="812850"/>
            <a:chOff x="2349000" y="2128050"/>
            <a:chExt cx="1629000" cy="812850"/>
          </a:xfrm>
        </p:grpSpPr>
        <p:sp>
          <p:nvSpPr>
            <p:cNvPr id="2458" name="Google Shape;2458;p90"/>
            <p:cNvSpPr/>
            <p:nvPr/>
          </p:nvSpPr>
          <p:spPr>
            <a:xfrm>
              <a:off x="2349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90"/>
            <p:cNvSpPr/>
            <p:nvPr/>
          </p:nvSpPr>
          <p:spPr>
            <a:xfrm>
              <a:off x="2349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90"/>
          <p:cNvGrpSpPr/>
          <p:nvPr/>
        </p:nvGrpSpPr>
        <p:grpSpPr>
          <a:xfrm>
            <a:off x="3825600" y="2128050"/>
            <a:ext cx="1629000" cy="812850"/>
            <a:chOff x="3978000" y="2128050"/>
            <a:chExt cx="1629000" cy="812850"/>
          </a:xfrm>
        </p:grpSpPr>
        <p:sp>
          <p:nvSpPr>
            <p:cNvPr id="2461" name="Google Shape;2461;p90"/>
            <p:cNvSpPr/>
            <p:nvPr/>
          </p:nvSpPr>
          <p:spPr>
            <a:xfrm>
              <a:off x="3978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90"/>
            <p:cNvSpPr/>
            <p:nvPr/>
          </p:nvSpPr>
          <p:spPr>
            <a:xfrm>
              <a:off x="3978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 name="Google Shape;2463;p90"/>
          <p:cNvGrpSpPr/>
          <p:nvPr/>
        </p:nvGrpSpPr>
        <p:grpSpPr>
          <a:xfrm>
            <a:off x="5530800" y="2128050"/>
            <a:ext cx="1629000" cy="812850"/>
            <a:chOff x="5607000" y="2128050"/>
            <a:chExt cx="1629000" cy="812850"/>
          </a:xfrm>
        </p:grpSpPr>
        <p:sp>
          <p:nvSpPr>
            <p:cNvPr id="2464" name="Google Shape;2464;p90"/>
            <p:cNvSpPr/>
            <p:nvPr/>
          </p:nvSpPr>
          <p:spPr>
            <a:xfrm>
              <a:off x="5607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90"/>
            <p:cNvSpPr/>
            <p:nvPr/>
          </p:nvSpPr>
          <p:spPr>
            <a:xfrm>
              <a:off x="5607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6" name="Google Shape;2466;p90"/>
          <p:cNvSpPr txBox="1"/>
          <p:nvPr/>
        </p:nvSpPr>
        <p:spPr>
          <a:xfrm>
            <a:off x="8487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1</a:t>
            </a:r>
            <a:endParaRPr b="1" sz="2800">
              <a:solidFill>
                <a:schemeClr val="dk1"/>
              </a:solidFill>
              <a:latin typeface="Open Sans"/>
              <a:ea typeface="Open Sans"/>
              <a:cs typeface="Open Sans"/>
              <a:sym typeface="Open Sans"/>
            </a:endParaRPr>
          </a:p>
        </p:txBody>
      </p:sp>
      <p:sp>
        <p:nvSpPr>
          <p:cNvPr id="2467" name="Google Shape;2467;p90"/>
          <p:cNvSpPr txBox="1"/>
          <p:nvPr/>
        </p:nvSpPr>
        <p:spPr>
          <a:xfrm>
            <a:off x="25539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2</a:t>
            </a:r>
            <a:endParaRPr b="1" sz="2800">
              <a:solidFill>
                <a:schemeClr val="dk1"/>
              </a:solidFill>
              <a:latin typeface="Open Sans"/>
              <a:ea typeface="Open Sans"/>
              <a:cs typeface="Open Sans"/>
              <a:sym typeface="Open Sans"/>
            </a:endParaRPr>
          </a:p>
        </p:txBody>
      </p:sp>
      <p:sp>
        <p:nvSpPr>
          <p:cNvPr id="2468" name="Google Shape;2468;p90"/>
          <p:cNvSpPr txBox="1"/>
          <p:nvPr/>
        </p:nvSpPr>
        <p:spPr>
          <a:xfrm>
            <a:off x="4335300" y="2318700"/>
            <a:ext cx="6096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3</a:t>
            </a:r>
            <a:endParaRPr b="1" sz="2800">
              <a:solidFill>
                <a:schemeClr val="dk1"/>
              </a:solidFill>
              <a:latin typeface="Open Sans"/>
              <a:ea typeface="Open Sans"/>
              <a:cs typeface="Open Sans"/>
              <a:sym typeface="Open Sans"/>
            </a:endParaRPr>
          </a:p>
        </p:txBody>
      </p:sp>
      <p:sp>
        <p:nvSpPr>
          <p:cNvPr id="2469" name="Google Shape;2469;p90"/>
          <p:cNvSpPr txBox="1"/>
          <p:nvPr/>
        </p:nvSpPr>
        <p:spPr>
          <a:xfrm>
            <a:off x="6040500" y="2318700"/>
            <a:ext cx="7401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4</a:t>
            </a:r>
            <a:endParaRPr b="1" sz="2800">
              <a:solidFill>
                <a:schemeClr val="dk1"/>
              </a:solidFill>
              <a:latin typeface="Open Sans"/>
              <a:ea typeface="Open Sans"/>
              <a:cs typeface="Open Sans"/>
              <a:sym typeface="Open Sans"/>
            </a:endParaRPr>
          </a:p>
        </p:txBody>
      </p:sp>
      <p:sp>
        <p:nvSpPr>
          <p:cNvPr id="2470" name="Google Shape;2470;p90"/>
          <p:cNvSpPr txBox="1"/>
          <p:nvPr/>
        </p:nvSpPr>
        <p:spPr>
          <a:xfrm>
            <a:off x="262800" y="2923775"/>
            <a:ext cx="1709700" cy="52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Демонтаж</a:t>
            </a:r>
            <a:endParaRPr>
              <a:solidFill>
                <a:schemeClr val="dk1"/>
              </a:solidFill>
              <a:latin typeface="Raleway Black"/>
              <a:ea typeface="Raleway Black"/>
              <a:cs typeface="Raleway Black"/>
              <a:sym typeface="Raleway Black"/>
            </a:endParaRPr>
          </a:p>
        </p:txBody>
      </p:sp>
      <p:sp>
        <p:nvSpPr>
          <p:cNvPr id="2471" name="Google Shape;2471;p90"/>
          <p:cNvSpPr txBox="1"/>
          <p:nvPr/>
        </p:nvSpPr>
        <p:spPr>
          <a:xfrm>
            <a:off x="1972625" y="3673075"/>
            <a:ext cx="1709700" cy="10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Отправляете планограмму из техническое задание на ремонт потенциальным подрядчикам и собираете их оценку работ</a:t>
            </a:r>
            <a:endParaRPr sz="1000">
              <a:solidFill>
                <a:schemeClr val="accent5"/>
              </a:solidFill>
              <a:latin typeface="Open Sans"/>
              <a:ea typeface="Open Sans"/>
              <a:cs typeface="Open Sans"/>
              <a:sym typeface="Open Sans"/>
            </a:endParaRPr>
          </a:p>
        </p:txBody>
      </p:sp>
      <p:sp>
        <p:nvSpPr>
          <p:cNvPr id="2472" name="Google Shape;2472;p90"/>
          <p:cNvSpPr txBox="1"/>
          <p:nvPr/>
        </p:nvSpPr>
        <p:spPr>
          <a:xfrm>
            <a:off x="3758650" y="3404725"/>
            <a:ext cx="1619700" cy="13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Подготовка напольного покрытия, стен </a:t>
            </a:r>
            <a:br>
              <a:rPr lang="en" sz="1000">
                <a:solidFill>
                  <a:schemeClr val="accent5"/>
                </a:solidFill>
                <a:latin typeface="Open Sans"/>
                <a:ea typeface="Open Sans"/>
                <a:cs typeface="Open Sans"/>
                <a:sym typeface="Open Sans"/>
              </a:rPr>
            </a:br>
            <a:r>
              <a:rPr lang="en" sz="1000">
                <a:solidFill>
                  <a:schemeClr val="accent5"/>
                </a:solidFill>
                <a:latin typeface="Open Sans"/>
                <a:ea typeface="Open Sans"/>
                <a:cs typeface="Open Sans"/>
                <a:sym typeface="Open Sans"/>
              </a:rPr>
              <a:t>(при необходимости, возведение стен / гипсокартон), подготовка коммуникаций.</a:t>
            </a:r>
            <a:endParaRPr sz="1000">
              <a:solidFill>
                <a:schemeClr val="accent5"/>
              </a:solidFill>
              <a:latin typeface="Open Sans"/>
              <a:ea typeface="Open Sans"/>
              <a:cs typeface="Open Sans"/>
              <a:sym typeface="Open Sans"/>
            </a:endParaRPr>
          </a:p>
        </p:txBody>
      </p:sp>
      <p:sp>
        <p:nvSpPr>
          <p:cNvPr id="2473" name="Google Shape;2473;p90"/>
          <p:cNvSpPr txBox="1"/>
          <p:nvPr/>
        </p:nvSpPr>
        <p:spPr>
          <a:xfrm>
            <a:off x="5468475" y="3444475"/>
            <a:ext cx="1322100" cy="9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Отправляете собранные данные нашему менеджеру для согласования</a:t>
            </a:r>
            <a:endParaRPr sz="1000">
              <a:solidFill>
                <a:schemeClr val="accent5"/>
              </a:solidFill>
              <a:latin typeface="Open Sans"/>
              <a:ea typeface="Open Sans"/>
              <a:cs typeface="Open Sans"/>
              <a:sym typeface="Open Sans"/>
            </a:endParaRPr>
          </a:p>
        </p:txBody>
      </p:sp>
      <p:sp>
        <p:nvSpPr>
          <p:cNvPr id="2474" name="Google Shape;2474;p90"/>
          <p:cNvSpPr txBox="1"/>
          <p:nvPr/>
        </p:nvSpPr>
        <p:spPr>
          <a:xfrm>
            <a:off x="1972625" y="2923775"/>
            <a:ext cx="1629000" cy="81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Закупка строительных материалов</a:t>
            </a:r>
            <a:endParaRPr>
              <a:solidFill>
                <a:schemeClr val="dk1"/>
              </a:solidFill>
              <a:latin typeface="Raleway Black"/>
              <a:ea typeface="Raleway Black"/>
              <a:cs typeface="Raleway Black"/>
              <a:sym typeface="Raleway Black"/>
            </a:endParaRPr>
          </a:p>
        </p:txBody>
      </p:sp>
      <p:sp>
        <p:nvSpPr>
          <p:cNvPr id="2475" name="Google Shape;2475;p90"/>
          <p:cNvSpPr txBox="1"/>
          <p:nvPr/>
        </p:nvSpPr>
        <p:spPr>
          <a:xfrm>
            <a:off x="3758650" y="2923775"/>
            <a:ext cx="13221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Черновые работы</a:t>
            </a:r>
            <a:endParaRPr>
              <a:solidFill>
                <a:schemeClr val="dk1"/>
              </a:solidFill>
              <a:latin typeface="Raleway Black"/>
              <a:ea typeface="Raleway Black"/>
              <a:cs typeface="Raleway Black"/>
              <a:sym typeface="Raleway Black"/>
            </a:endParaRPr>
          </a:p>
        </p:txBody>
      </p:sp>
      <p:sp>
        <p:nvSpPr>
          <p:cNvPr id="2476" name="Google Shape;2476;p90"/>
          <p:cNvSpPr txBox="1"/>
          <p:nvPr/>
        </p:nvSpPr>
        <p:spPr>
          <a:xfrm>
            <a:off x="5468475" y="2923775"/>
            <a:ext cx="16290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Чистовые работы</a:t>
            </a:r>
            <a:endParaRPr>
              <a:solidFill>
                <a:schemeClr val="dk1"/>
              </a:solidFill>
              <a:latin typeface="Raleway Black"/>
              <a:ea typeface="Raleway Black"/>
              <a:cs typeface="Raleway Black"/>
              <a:sym typeface="Raleway Black"/>
            </a:endParaRPr>
          </a:p>
        </p:txBody>
      </p:sp>
      <p:grpSp>
        <p:nvGrpSpPr>
          <p:cNvPr id="2477" name="Google Shape;2477;p90"/>
          <p:cNvGrpSpPr/>
          <p:nvPr/>
        </p:nvGrpSpPr>
        <p:grpSpPr>
          <a:xfrm>
            <a:off x="7207200" y="2128050"/>
            <a:ext cx="1629000" cy="812850"/>
            <a:chOff x="5607000" y="2128050"/>
            <a:chExt cx="1629000" cy="812850"/>
          </a:xfrm>
        </p:grpSpPr>
        <p:sp>
          <p:nvSpPr>
            <p:cNvPr id="2478" name="Google Shape;2478;p90"/>
            <p:cNvSpPr/>
            <p:nvPr/>
          </p:nvSpPr>
          <p:spPr>
            <a:xfrm>
              <a:off x="5607000" y="2273700"/>
              <a:ext cx="1629000" cy="667200"/>
            </a:xfrm>
            <a:prstGeom prst="chevron">
              <a:avLst>
                <a:gd fmla="val 50000" name="adj"/>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90"/>
            <p:cNvSpPr/>
            <p:nvPr/>
          </p:nvSpPr>
          <p:spPr>
            <a:xfrm>
              <a:off x="5607000" y="2128050"/>
              <a:ext cx="1629000" cy="667200"/>
            </a:xfrm>
            <a:prstGeom prst="chevron">
              <a:avLst>
                <a:gd fmla="val 50000" name="adj"/>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0" name="Google Shape;2480;p90"/>
          <p:cNvSpPr txBox="1"/>
          <p:nvPr/>
        </p:nvSpPr>
        <p:spPr>
          <a:xfrm>
            <a:off x="7716900" y="2318700"/>
            <a:ext cx="740100" cy="28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Open Sans"/>
                <a:ea typeface="Open Sans"/>
                <a:cs typeface="Open Sans"/>
                <a:sym typeface="Open Sans"/>
              </a:rPr>
              <a:t>5</a:t>
            </a:r>
            <a:endParaRPr b="1" sz="2800">
              <a:solidFill>
                <a:schemeClr val="dk1"/>
              </a:solidFill>
              <a:latin typeface="Open Sans"/>
              <a:ea typeface="Open Sans"/>
              <a:cs typeface="Open Sans"/>
              <a:sym typeface="Open Sans"/>
            </a:endParaRPr>
          </a:p>
        </p:txBody>
      </p:sp>
      <p:sp>
        <p:nvSpPr>
          <p:cNvPr id="2481" name="Google Shape;2481;p90"/>
          <p:cNvSpPr txBox="1"/>
          <p:nvPr/>
        </p:nvSpPr>
        <p:spPr>
          <a:xfrm>
            <a:off x="7144875" y="3444475"/>
            <a:ext cx="1322100" cy="8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5"/>
                </a:solidFill>
                <a:latin typeface="Open Sans"/>
                <a:ea typeface="Open Sans"/>
                <a:cs typeface="Open Sans"/>
                <a:sym typeface="Open Sans"/>
              </a:rPr>
              <a:t>Согласовываете условия и въезжаете в помещение</a:t>
            </a:r>
            <a:endParaRPr sz="1000">
              <a:solidFill>
                <a:schemeClr val="accent5"/>
              </a:solidFill>
              <a:latin typeface="Open Sans"/>
              <a:ea typeface="Open Sans"/>
              <a:cs typeface="Open Sans"/>
              <a:sym typeface="Open Sans"/>
            </a:endParaRPr>
          </a:p>
        </p:txBody>
      </p:sp>
      <p:sp>
        <p:nvSpPr>
          <p:cNvPr id="2482" name="Google Shape;2482;p90"/>
          <p:cNvSpPr txBox="1"/>
          <p:nvPr/>
        </p:nvSpPr>
        <p:spPr>
          <a:xfrm>
            <a:off x="7144875" y="2923775"/>
            <a:ext cx="16290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Приемка помещения</a:t>
            </a:r>
            <a:endParaRPr>
              <a:solidFill>
                <a:schemeClr val="dk1"/>
              </a:solidFill>
              <a:latin typeface="Raleway Black"/>
              <a:ea typeface="Raleway Black"/>
              <a:cs typeface="Raleway Black"/>
              <a:sym typeface="Raleway Black"/>
            </a:endParaRPr>
          </a:p>
        </p:txBody>
      </p:sp>
      <p:sp>
        <p:nvSpPr>
          <p:cNvPr id="2483" name="Google Shape;2483;p90"/>
          <p:cNvSpPr/>
          <p:nvPr/>
        </p:nvSpPr>
        <p:spPr>
          <a:xfrm rot="5400000">
            <a:off x="4300975" y="-2173600"/>
            <a:ext cx="238500" cy="81624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90"/>
          <p:cNvSpPr txBox="1"/>
          <p:nvPr>
            <p:ph idx="4294967295" type="subTitle"/>
          </p:nvPr>
        </p:nvSpPr>
        <p:spPr>
          <a:xfrm>
            <a:off x="3046825" y="1325600"/>
            <a:ext cx="2834100" cy="4068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300">
                <a:solidFill>
                  <a:srgbClr val="212121"/>
                </a:solidFill>
                <a:latin typeface="Raleway"/>
                <a:ea typeface="Raleway"/>
                <a:cs typeface="Raleway"/>
                <a:sym typeface="Raleway"/>
              </a:rPr>
              <a:t>В среднем </a:t>
            </a:r>
            <a:r>
              <a:rPr b="1" lang="en" sz="1600">
                <a:solidFill>
                  <a:srgbClr val="212121"/>
                </a:solidFill>
                <a:latin typeface="Raleway"/>
                <a:ea typeface="Raleway"/>
                <a:cs typeface="Raleway"/>
                <a:sym typeface="Raleway"/>
              </a:rPr>
              <a:t>от 14 до 21 дней</a:t>
            </a:r>
            <a:endParaRPr b="1" sz="1700">
              <a:latin typeface="Raleway"/>
              <a:ea typeface="Raleway"/>
              <a:cs typeface="Raleway"/>
              <a:sym typeface="Raleway"/>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8" name="Shape 2488"/>
        <p:cNvGrpSpPr/>
        <p:nvPr/>
      </p:nvGrpSpPr>
      <p:grpSpPr>
        <a:xfrm>
          <a:off x="0" y="0"/>
          <a:ext cx="0" cy="0"/>
          <a:chOff x="0" y="0"/>
          <a:chExt cx="0" cy="0"/>
        </a:xfrm>
      </p:grpSpPr>
      <p:pic>
        <p:nvPicPr>
          <p:cNvPr id="2489" name="Google Shape;2489;p91"/>
          <p:cNvPicPr preferRelativeResize="0"/>
          <p:nvPr/>
        </p:nvPicPr>
        <p:blipFill rotWithShape="1">
          <a:blip r:embed="rId3">
            <a:alphaModFix/>
          </a:blip>
          <a:srcRect b="0" l="0" r="8466" t="0"/>
          <a:stretch/>
        </p:blipFill>
        <p:spPr>
          <a:xfrm>
            <a:off x="5023525" y="1068750"/>
            <a:ext cx="4120476" cy="3006000"/>
          </a:xfrm>
          <a:prstGeom prst="rect">
            <a:avLst/>
          </a:prstGeom>
          <a:noFill/>
          <a:ln>
            <a:noFill/>
          </a:ln>
        </p:spPr>
      </p:pic>
      <p:sp>
        <p:nvSpPr>
          <p:cNvPr id="2490" name="Google Shape;2490;p91"/>
          <p:cNvSpPr/>
          <p:nvPr/>
        </p:nvSpPr>
        <p:spPr>
          <a:xfrm>
            <a:off x="4419600" y="1068750"/>
            <a:ext cx="2779200" cy="3006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91"/>
          <p:cNvSpPr/>
          <p:nvPr/>
        </p:nvSpPr>
        <p:spPr>
          <a:xfrm>
            <a:off x="465275" y="630000"/>
            <a:ext cx="5565600" cy="3938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91"/>
          <p:cNvSpPr txBox="1"/>
          <p:nvPr>
            <p:ph type="title"/>
          </p:nvPr>
        </p:nvSpPr>
        <p:spPr>
          <a:xfrm>
            <a:off x="720000" y="3244225"/>
            <a:ext cx="4975200" cy="10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ПОИСК И </a:t>
            </a:r>
            <a:br>
              <a:rPr lang="en"/>
            </a:br>
            <a:r>
              <a:rPr lang="en"/>
              <a:t>НАЙМ ПЕРСОНАЛА</a:t>
            </a:r>
            <a:endParaRPr/>
          </a:p>
        </p:txBody>
      </p:sp>
      <p:sp>
        <p:nvSpPr>
          <p:cNvPr id="2493" name="Google Shape;2493;p91"/>
          <p:cNvSpPr txBox="1"/>
          <p:nvPr>
            <p:ph idx="2" type="title"/>
          </p:nvPr>
        </p:nvSpPr>
        <p:spPr>
          <a:xfrm>
            <a:off x="3369625" y="801450"/>
            <a:ext cx="2325600" cy="179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grpSp>
        <p:nvGrpSpPr>
          <p:cNvPr id="2494" name="Google Shape;2494;p91"/>
          <p:cNvGrpSpPr/>
          <p:nvPr/>
        </p:nvGrpSpPr>
        <p:grpSpPr>
          <a:xfrm>
            <a:off x="5923861" y="1725294"/>
            <a:ext cx="312682" cy="1748105"/>
            <a:chOff x="8954936" y="1923919"/>
            <a:chExt cx="312682" cy="1748105"/>
          </a:xfrm>
        </p:grpSpPr>
        <p:sp>
          <p:nvSpPr>
            <p:cNvPr id="2495" name="Google Shape;2495;p91"/>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91"/>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91"/>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91"/>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91"/>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91"/>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91"/>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91"/>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91"/>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91"/>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91"/>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91"/>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91"/>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91"/>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91"/>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91"/>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91"/>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91"/>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91"/>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91"/>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91"/>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91"/>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91"/>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91"/>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2" name="Shape 2522"/>
        <p:cNvGrpSpPr/>
        <p:nvPr/>
      </p:nvGrpSpPr>
      <p:grpSpPr>
        <a:xfrm>
          <a:off x="0" y="0"/>
          <a:ext cx="0" cy="0"/>
          <a:chOff x="0" y="0"/>
          <a:chExt cx="0" cy="0"/>
        </a:xfrm>
      </p:grpSpPr>
      <p:sp>
        <p:nvSpPr>
          <p:cNvPr id="2523" name="Google Shape;2523;p92"/>
          <p:cNvSpPr txBox="1"/>
          <p:nvPr>
            <p:ph idx="1" type="subTitle"/>
          </p:nvPr>
        </p:nvSpPr>
        <p:spPr>
          <a:xfrm>
            <a:off x="491400" y="1340975"/>
            <a:ext cx="7162500" cy="298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Данный раздел представляет собой выдержку ключевых пунктов главы “Персонал”.</a:t>
            </a:r>
            <a:endParaRPr sz="1300"/>
          </a:p>
          <a:p>
            <a:pPr indent="0" lvl="0" marL="0" rtl="0" algn="l">
              <a:lnSpc>
                <a:spcPct val="115000"/>
              </a:lnSpc>
              <a:spcBef>
                <a:spcPts val="1000"/>
              </a:spcBef>
              <a:spcAft>
                <a:spcPts val="0"/>
              </a:spcAft>
              <a:buNone/>
            </a:pPr>
            <a:r>
              <a:rPr lang="en" sz="1300"/>
              <a:t>В нем вы узнаете:</a:t>
            </a:r>
            <a:endParaRPr sz="1300"/>
          </a:p>
          <a:p>
            <a:pPr indent="-311150" lvl="0" marL="457200" rtl="0" algn="l">
              <a:lnSpc>
                <a:spcPct val="115000"/>
              </a:lnSpc>
              <a:spcBef>
                <a:spcPts val="1000"/>
              </a:spcBef>
              <a:spcAft>
                <a:spcPts val="0"/>
              </a:spcAft>
              <a:buClr>
                <a:schemeClr val="accent1"/>
              </a:buClr>
              <a:buSzPts val="1300"/>
              <a:buChar char="●"/>
            </a:pPr>
            <a:r>
              <a:rPr lang="en" sz="1300"/>
              <a:t>Штатное расписание и зоны ответственности сотрудников;</a:t>
            </a:r>
            <a:endParaRPr sz="1300"/>
          </a:p>
          <a:p>
            <a:pPr indent="-311150" lvl="0" marL="457200" rtl="0" algn="l">
              <a:lnSpc>
                <a:spcPct val="115000"/>
              </a:lnSpc>
              <a:spcBef>
                <a:spcPts val="1000"/>
              </a:spcBef>
              <a:spcAft>
                <a:spcPts val="0"/>
              </a:spcAft>
              <a:buClr>
                <a:schemeClr val="accent1"/>
              </a:buClr>
              <a:buSzPts val="1300"/>
              <a:buChar char="●"/>
            </a:pPr>
            <a:r>
              <a:rPr lang="en" sz="1300"/>
              <a:t>Рекомендации по поиску персонала;</a:t>
            </a:r>
            <a:endParaRPr sz="1300"/>
          </a:p>
          <a:p>
            <a:pPr indent="-311150" lvl="0" marL="457200" rtl="0" algn="l">
              <a:lnSpc>
                <a:spcPct val="115000"/>
              </a:lnSpc>
              <a:spcBef>
                <a:spcPts val="1000"/>
              </a:spcBef>
              <a:spcAft>
                <a:spcPts val="0"/>
              </a:spcAft>
              <a:buClr>
                <a:schemeClr val="accent1"/>
              </a:buClr>
              <a:buSzPts val="1300"/>
              <a:buChar char="●"/>
            </a:pPr>
            <a:r>
              <a:rPr lang="en" sz="1300"/>
              <a:t>Проведение собеседований;</a:t>
            </a:r>
            <a:endParaRPr sz="1300"/>
          </a:p>
          <a:p>
            <a:pPr indent="-311150" lvl="0" marL="457200" rtl="0" algn="l">
              <a:lnSpc>
                <a:spcPct val="115000"/>
              </a:lnSpc>
              <a:spcBef>
                <a:spcPts val="1000"/>
              </a:spcBef>
              <a:spcAft>
                <a:spcPts val="0"/>
              </a:spcAft>
              <a:buClr>
                <a:schemeClr val="accent1"/>
              </a:buClr>
              <a:buSzPts val="1300"/>
              <a:buChar char="●"/>
            </a:pPr>
            <a:r>
              <a:rPr lang="en" sz="1300"/>
              <a:t>Требования к сотрудникам барбершопа;</a:t>
            </a:r>
            <a:endParaRPr sz="1300"/>
          </a:p>
          <a:p>
            <a:pPr indent="-311150" lvl="0" marL="457200" rtl="0" algn="l">
              <a:lnSpc>
                <a:spcPct val="115000"/>
              </a:lnSpc>
              <a:spcBef>
                <a:spcPts val="1000"/>
              </a:spcBef>
              <a:spcAft>
                <a:spcPts val="0"/>
              </a:spcAft>
              <a:buClr>
                <a:schemeClr val="accent1"/>
              </a:buClr>
              <a:buSzPts val="1300"/>
              <a:buChar char="●"/>
            </a:pPr>
            <a:r>
              <a:rPr lang="en" sz="1300"/>
              <a:t>Трудоустройство сотрудников;</a:t>
            </a:r>
            <a:endParaRPr sz="1300"/>
          </a:p>
          <a:p>
            <a:pPr indent="-311150" lvl="0" marL="457200" rtl="0" algn="l">
              <a:lnSpc>
                <a:spcPct val="115000"/>
              </a:lnSpc>
              <a:spcBef>
                <a:spcPts val="1000"/>
              </a:spcBef>
              <a:spcAft>
                <a:spcPts val="0"/>
              </a:spcAft>
              <a:buClr>
                <a:schemeClr val="accent1"/>
              </a:buClr>
              <a:buSzPts val="1300"/>
              <a:buChar char="●"/>
            </a:pPr>
            <a:r>
              <a:rPr lang="en" sz="1300"/>
              <a:t>Трудовой договор и заявление о приёме на работу.</a:t>
            </a:r>
            <a:endParaRPr sz="1300"/>
          </a:p>
          <a:p>
            <a:pPr indent="0" lvl="0" marL="0" rtl="0" algn="l">
              <a:lnSpc>
                <a:spcPct val="115000"/>
              </a:lnSpc>
              <a:spcBef>
                <a:spcPts val="1000"/>
              </a:spcBef>
              <a:spcAft>
                <a:spcPts val="0"/>
              </a:spcAft>
              <a:buNone/>
            </a:pPr>
            <a:r>
              <a:t/>
            </a:r>
            <a:endParaRPr sz="1300"/>
          </a:p>
          <a:p>
            <a:pPr indent="0" lvl="0" marL="0" rtl="0" algn="l">
              <a:lnSpc>
                <a:spcPct val="115000"/>
              </a:lnSpc>
              <a:spcBef>
                <a:spcPts val="1000"/>
              </a:spcBef>
              <a:spcAft>
                <a:spcPts val="1000"/>
              </a:spcAft>
              <a:buClr>
                <a:schemeClr val="dk1"/>
              </a:buClr>
              <a:buSzPts val="1100"/>
              <a:buFont typeface="Arial"/>
              <a:buNone/>
            </a:pPr>
            <a:r>
              <a:rPr lang="en" sz="1300"/>
              <a:t>Подробнее в главе: </a:t>
            </a:r>
            <a:r>
              <a:rPr lang="en" sz="1300" u="sng">
                <a:solidFill>
                  <a:schemeClr val="hlink"/>
                </a:solidFill>
                <a:hlinkClick r:id="rId3"/>
              </a:rPr>
              <a:t>“Персонал”.</a:t>
            </a:r>
            <a:endParaRPr sz="1300"/>
          </a:p>
        </p:txBody>
      </p:sp>
      <p:sp>
        <p:nvSpPr>
          <p:cNvPr id="2524" name="Google Shape;2524;p92"/>
          <p:cNvSpPr txBox="1"/>
          <p:nvPr>
            <p:ph type="title"/>
          </p:nvPr>
        </p:nvSpPr>
        <p:spPr>
          <a:xfrm>
            <a:off x="491400" y="325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Предисловие к разделу</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3" name="Shape 1383"/>
        <p:cNvGrpSpPr/>
        <p:nvPr/>
      </p:nvGrpSpPr>
      <p:grpSpPr>
        <a:xfrm>
          <a:off x="0" y="0"/>
          <a:ext cx="0" cy="0"/>
          <a:chOff x="0" y="0"/>
          <a:chExt cx="0" cy="0"/>
        </a:xfrm>
      </p:grpSpPr>
      <p:sp>
        <p:nvSpPr>
          <p:cNvPr id="1384" name="Google Shape;1384;p39"/>
          <p:cNvSpPr txBox="1"/>
          <p:nvPr>
            <p:ph idx="5" type="title"/>
          </p:nvPr>
        </p:nvSpPr>
        <p:spPr>
          <a:xfrm>
            <a:off x="1204450" y="477600"/>
            <a:ext cx="675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Содержание бизнес-бука</a:t>
            </a:r>
            <a:endParaRPr/>
          </a:p>
        </p:txBody>
      </p:sp>
      <p:sp>
        <p:nvSpPr>
          <p:cNvPr id="1385" name="Google Shape;1385;p39"/>
          <p:cNvSpPr txBox="1"/>
          <p:nvPr>
            <p:ph type="title"/>
          </p:nvPr>
        </p:nvSpPr>
        <p:spPr>
          <a:xfrm>
            <a:off x="1286575" y="1977200"/>
            <a:ext cx="3788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6DBE0"/>
                </a:solidFill>
              </a:rPr>
              <a:t>05</a:t>
            </a:r>
            <a:endParaRPr>
              <a:solidFill>
                <a:srgbClr val="D6DBE0"/>
              </a:solidFill>
            </a:endParaRPr>
          </a:p>
        </p:txBody>
      </p:sp>
      <p:sp>
        <p:nvSpPr>
          <p:cNvPr id="1386" name="Google Shape;1386;p39"/>
          <p:cNvSpPr txBox="1"/>
          <p:nvPr>
            <p:ph idx="6" type="ctrTitle"/>
          </p:nvPr>
        </p:nvSpPr>
        <p:spPr>
          <a:xfrm>
            <a:off x="2131224" y="2009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РЕГЛАМЕНТЫ  И </a:t>
            </a:r>
            <a:r>
              <a:rPr lang="en"/>
              <a:t>СТАНДАРТЫ ОКАЗАНИЯ УСЛУГ</a:t>
            </a:r>
            <a:endParaRPr/>
          </a:p>
        </p:txBody>
      </p:sp>
      <p:sp>
        <p:nvSpPr>
          <p:cNvPr id="1387" name="Google Shape;1387;p39"/>
          <p:cNvSpPr txBox="1"/>
          <p:nvPr>
            <p:ph idx="2" type="title"/>
          </p:nvPr>
        </p:nvSpPr>
        <p:spPr>
          <a:xfrm>
            <a:off x="1286575" y="3615500"/>
            <a:ext cx="3788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6DBE0"/>
                </a:solidFill>
              </a:rPr>
              <a:t>07</a:t>
            </a:r>
            <a:endParaRPr>
              <a:solidFill>
                <a:srgbClr val="D6DBE0"/>
              </a:solidFill>
            </a:endParaRPr>
          </a:p>
        </p:txBody>
      </p:sp>
      <p:sp>
        <p:nvSpPr>
          <p:cNvPr id="1388" name="Google Shape;1388;p39"/>
          <p:cNvSpPr txBox="1"/>
          <p:nvPr>
            <p:ph idx="7" type="ctrTitle"/>
          </p:nvPr>
        </p:nvSpPr>
        <p:spPr>
          <a:xfrm>
            <a:off x="2131224" y="36480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ВЕДЕНИЕ ОТЧЕТНОСТИ</a:t>
            </a:r>
            <a:endParaRPr/>
          </a:p>
        </p:txBody>
      </p:sp>
      <p:sp>
        <p:nvSpPr>
          <p:cNvPr id="1389" name="Google Shape;1389;p39"/>
          <p:cNvSpPr txBox="1"/>
          <p:nvPr>
            <p:ph idx="3" type="title"/>
          </p:nvPr>
        </p:nvSpPr>
        <p:spPr>
          <a:xfrm>
            <a:off x="4037825" y="1977200"/>
            <a:ext cx="3788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6DBE0"/>
                </a:solidFill>
              </a:rPr>
              <a:t>06</a:t>
            </a:r>
            <a:endParaRPr>
              <a:solidFill>
                <a:srgbClr val="D6DBE0"/>
              </a:solidFill>
            </a:endParaRPr>
          </a:p>
        </p:txBody>
      </p:sp>
      <p:sp>
        <p:nvSpPr>
          <p:cNvPr id="1390" name="Google Shape;1390;p39"/>
          <p:cNvSpPr txBox="1"/>
          <p:nvPr>
            <p:ph idx="9" type="ctrTitle"/>
          </p:nvPr>
        </p:nvSpPr>
        <p:spPr>
          <a:xfrm>
            <a:off x="4882474" y="2009774"/>
            <a:ext cx="22518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ПОДГОТОВКА К ОТКРЫТИЮ И ПРОДВИЖЕНИЕ</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8" name="Shape 2528"/>
        <p:cNvGrpSpPr/>
        <p:nvPr/>
      </p:nvGrpSpPr>
      <p:grpSpPr>
        <a:xfrm>
          <a:off x="0" y="0"/>
          <a:ext cx="0" cy="0"/>
          <a:chOff x="0" y="0"/>
          <a:chExt cx="0" cy="0"/>
        </a:xfrm>
      </p:grpSpPr>
      <p:pic>
        <p:nvPicPr>
          <p:cNvPr id="2529" name="Google Shape;2529;p93"/>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2530" name="Google Shape;2530;p93"/>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93"/>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2" name="Google Shape;2532;p93"/>
          <p:cNvGrpSpPr/>
          <p:nvPr/>
        </p:nvGrpSpPr>
        <p:grpSpPr>
          <a:xfrm>
            <a:off x="8831314" y="1474774"/>
            <a:ext cx="312682" cy="2193963"/>
            <a:chOff x="8954936" y="1478060"/>
            <a:chExt cx="312682" cy="2193963"/>
          </a:xfrm>
        </p:grpSpPr>
        <p:sp>
          <p:nvSpPr>
            <p:cNvPr id="2533" name="Google Shape;2533;p93"/>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93"/>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93"/>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93"/>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93"/>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93"/>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93"/>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93"/>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93"/>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93"/>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93"/>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93"/>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93"/>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93"/>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93"/>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93"/>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93"/>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93"/>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93"/>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93"/>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93"/>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93"/>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93"/>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93"/>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93"/>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93"/>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93"/>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93"/>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93"/>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93"/>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3" name="Google Shape;2563;p93"/>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4.1.</a:t>
            </a:r>
            <a:endParaRPr/>
          </a:p>
        </p:txBody>
      </p:sp>
      <p:sp>
        <p:nvSpPr>
          <p:cNvPr id="2564" name="Google Shape;2564;p93"/>
          <p:cNvSpPr txBox="1"/>
          <p:nvPr>
            <p:ph idx="1" type="subTitle"/>
          </p:nvPr>
        </p:nvSpPr>
        <p:spPr>
          <a:xfrm>
            <a:off x="720000" y="26809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Raleway"/>
                <a:ea typeface="Raleway"/>
                <a:cs typeface="Raleway"/>
                <a:sym typeface="Raleway"/>
              </a:rPr>
              <a:t>Рекомендации по поиску персонала</a:t>
            </a:r>
            <a:endParaRPr b="1" sz="2500">
              <a:latin typeface="Raleway"/>
              <a:ea typeface="Raleway"/>
              <a:cs typeface="Raleway"/>
              <a:sym typeface="Raleway"/>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8" name="Shape 2568"/>
        <p:cNvGrpSpPr/>
        <p:nvPr/>
      </p:nvGrpSpPr>
      <p:grpSpPr>
        <a:xfrm>
          <a:off x="0" y="0"/>
          <a:ext cx="0" cy="0"/>
          <a:chOff x="0" y="0"/>
          <a:chExt cx="0" cy="0"/>
        </a:xfrm>
      </p:grpSpPr>
      <p:sp>
        <p:nvSpPr>
          <p:cNvPr id="2569" name="Google Shape;2569;p94"/>
          <p:cNvSpPr txBox="1"/>
          <p:nvPr>
            <p:ph type="title"/>
          </p:nvPr>
        </p:nvSpPr>
        <p:spPr>
          <a:xfrm>
            <a:off x="720000" y="317425"/>
            <a:ext cx="4891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Состав персонала для БарберШопа</a:t>
            </a:r>
            <a:endParaRPr/>
          </a:p>
        </p:txBody>
      </p:sp>
      <p:sp>
        <p:nvSpPr>
          <p:cNvPr id="2570" name="Google Shape;2570;p94"/>
          <p:cNvSpPr txBox="1"/>
          <p:nvPr>
            <p:ph idx="4" type="subTitle"/>
          </p:nvPr>
        </p:nvSpPr>
        <p:spPr>
          <a:xfrm>
            <a:off x="777150" y="1830025"/>
            <a:ext cx="6700200" cy="23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t>Штатное расписание</a:t>
            </a:r>
            <a:br>
              <a:rPr lang="en" sz="1700">
                <a:highlight>
                  <a:schemeClr val="accent5"/>
                </a:highlight>
              </a:rPr>
            </a:br>
            <a:endParaRPr sz="1700">
              <a:highlight>
                <a:schemeClr val="accent5"/>
              </a:highlight>
            </a:endParaRPr>
          </a:p>
          <a:p>
            <a:pPr indent="-336550" lvl="0" marL="457200" rtl="0" algn="l">
              <a:lnSpc>
                <a:spcPct val="115000"/>
              </a:lnSpc>
              <a:spcBef>
                <a:spcPts val="0"/>
              </a:spcBef>
              <a:spcAft>
                <a:spcPts val="0"/>
              </a:spcAft>
              <a:buClr>
                <a:schemeClr val="accent1"/>
              </a:buClr>
              <a:buSzPts val="1700"/>
              <a:buFont typeface="Open Sans"/>
              <a:buChar char="●"/>
            </a:pPr>
            <a:r>
              <a:rPr lang="en" sz="1700"/>
              <a:t>Управляющий (может быть собственник салона);</a:t>
            </a:r>
            <a:endParaRPr sz="1700"/>
          </a:p>
          <a:p>
            <a:pPr indent="-336550" lvl="0" marL="457200" rtl="0" algn="l">
              <a:lnSpc>
                <a:spcPct val="115000"/>
              </a:lnSpc>
              <a:spcBef>
                <a:spcPts val="0"/>
              </a:spcBef>
              <a:spcAft>
                <a:spcPts val="0"/>
              </a:spcAft>
              <a:buClr>
                <a:schemeClr val="accent1"/>
              </a:buClr>
              <a:buSzPts val="1700"/>
              <a:buFont typeface="Open Sans"/>
              <a:buChar char="●"/>
            </a:pPr>
            <a:r>
              <a:rPr lang="en" sz="1700"/>
              <a:t>Администраторы (2 чел.) - по 1 человеку в смене;</a:t>
            </a:r>
            <a:endParaRPr sz="1700"/>
          </a:p>
          <a:p>
            <a:pPr indent="-336550" lvl="0" marL="457200" rtl="0" algn="l">
              <a:lnSpc>
                <a:spcPct val="115000"/>
              </a:lnSpc>
              <a:spcBef>
                <a:spcPts val="0"/>
              </a:spcBef>
              <a:spcAft>
                <a:spcPts val="0"/>
              </a:spcAft>
              <a:buClr>
                <a:schemeClr val="accent1"/>
              </a:buClr>
              <a:buSzPts val="1700"/>
              <a:buFont typeface="Open Sans"/>
              <a:buChar char="●"/>
            </a:pPr>
            <a:r>
              <a:rPr lang="en" sz="1700"/>
              <a:t>Барберы (10 чел.) - по 5 человек в смене;</a:t>
            </a:r>
            <a:endParaRPr sz="1700"/>
          </a:p>
          <a:p>
            <a:pPr indent="-336550" lvl="0" marL="457200" rtl="0" algn="l">
              <a:lnSpc>
                <a:spcPct val="115000"/>
              </a:lnSpc>
              <a:spcBef>
                <a:spcPts val="0"/>
              </a:spcBef>
              <a:spcAft>
                <a:spcPts val="0"/>
              </a:spcAft>
              <a:buClr>
                <a:schemeClr val="accent1"/>
              </a:buClr>
              <a:buSzPts val="1700"/>
              <a:buFont typeface="Open Sans"/>
              <a:buChar char="●"/>
            </a:pPr>
            <a:r>
              <a:rPr lang="en" sz="1700"/>
              <a:t>Мастер чистоты;</a:t>
            </a:r>
            <a:endParaRPr sz="1700"/>
          </a:p>
          <a:p>
            <a:pPr indent="-336550" lvl="0" marL="457200" rtl="0" algn="l">
              <a:lnSpc>
                <a:spcPct val="115000"/>
              </a:lnSpc>
              <a:spcBef>
                <a:spcPts val="0"/>
              </a:spcBef>
              <a:spcAft>
                <a:spcPts val="0"/>
              </a:spcAft>
              <a:buClr>
                <a:schemeClr val="accent1"/>
              </a:buClr>
              <a:buSzPts val="1700"/>
              <a:buFont typeface="Open Sans"/>
              <a:buChar char="●"/>
            </a:pPr>
            <a:r>
              <a:rPr lang="en" sz="1700"/>
              <a:t>Промоутер.</a:t>
            </a:r>
            <a:endParaRPr sz="1700"/>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4" name="Shape 2574"/>
        <p:cNvGrpSpPr/>
        <p:nvPr/>
      </p:nvGrpSpPr>
      <p:grpSpPr>
        <a:xfrm>
          <a:off x="0" y="0"/>
          <a:ext cx="0" cy="0"/>
          <a:chOff x="0" y="0"/>
          <a:chExt cx="0" cy="0"/>
        </a:xfrm>
      </p:grpSpPr>
      <p:sp>
        <p:nvSpPr>
          <p:cNvPr id="2575" name="Google Shape;2575;p95"/>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Инструкция по поиску персонала</a:t>
            </a:r>
            <a:endParaRPr/>
          </a:p>
        </p:txBody>
      </p:sp>
      <p:sp>
        <p:nvSpPr>
          <p:cNvPr id="2576" name="Google Shape;2576;p95"/>
          <p:cNvSpPr txBox="1"/>
          <p:nvPr>
            <p:ph idx="4" type="subTitle"/>
          </p:nvPr>
        </p:nvSpPr>
        <p:spPr>
          <a:xfrm>
            <a:off x="1307350" y="2188938"/>
            <a:ext cx="7521000" cy="7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Начать поиск сотрудников необходимо уже на стадии открытия барбершопа, после регистрации юр. Лица. </a:t>
            </a:r>
            <a:endParaRPr sz="1800"/>
          </a:p>
        </p:txBody>
      </p:sp>
      <p:pic>
        <p:nvPicPr>
          <p:cNvPr id="2577" name="Google Shape;2577;p95"/>
          <p:cNvPicPr preferRelativeResize="0"/>
          <p:nvPr/>
        </p:nvPicPr>
        <p:blipFill>
          <a:blip r:embed="rId3">
            <a:alphaModFix/>
          </a:blip>
          <a:stretch>
            <a:fillRect/>
          </a:stretch>
        </p:blipFill>
        <p:spPr>
          <a:xfrm>
            <a:off x="720000" y="2415412"/>
            <a:ext cx="312675" cy="31267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1" name="Shape 2581"/>
        <p:cNvGrpSpPr/>
        <p:nvPr/>
      </p:nvGrpSpPr>
      <p:grpSpPr>
        <a:xfrm>
          <a:off x="0" y="0"/>
          <a:ext cx="0" cy="0"/>
          <a:chOff x="0" y="0"/>
          <a:chExt cx="0" cy="0"/>
        </a:xfrm>
      </p:grpSpPr>
      <p:sp>
        <p:nvSpPr>
          <p:cNvPr id="2582" name="Google Shape;2582;p96"/>
          <p:cNvSpPr txBox="1"/>
          <p:nvPr>
            <p:ph type="title"/>
          </p:nvPr>
        </p:nvSpPr>
        <p:spPr>
          <a:xfrm>
            <a:off x="720000" y="4153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Каналы для поиска сотрудников</a:t>
            </a:r>
            <a:endParaRPr/>
          </a:p>
        </p:txBody>
      </p:sp>
      <p:sp>
        <p:nvSpPr>
          <p:cNvPr id="2583" name="Google Shape;2583;p96"/>
          <p:cNvSpPr txBox="1"/>
          <p:nvPr>
            <p:ph idx="1" type="subTitle"/>
          </p:nvPr>
        </p:nvSpPr>
        <p:spPr>
          <a:xfrm>
            <a:off x="805200" y="1831150"/>
            <a:ext cx="7533600" cy="192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t>Мы пользуемся разными каналами для поиска сотрудников:</a:t>
            </a:r>
            <a:endParaRPr sz="1400"/>
          </a:p>
          <a:p>
            <a:pPr indent="0" lvl="0" marL="0" rtl="0" algn="l">
              <a:spcBef>
                <a:spcPts val="0"/>
              </a:spcBef>
              <a:spcAft>
                <a:spcPts val="0"/>
              </a:spcAft>
              <a:buNone/>
            </a:pPr>
            <a:br>
              <a:rPr lang="en" sz="1400">
                <a:highlight>
                  <a:schemeClr val="accent5"/>
                </a:highlight>
              </a:rPr>
            </a:br>
            <a:endParaRPr sz="1400">
              <a:highlight>
                <a:schemeClr val="accent5"/>
              </a:highlight>
            </a:endParaRPr>
          </a:p>
          <a:p>
            <a:pPr indent="-317500" lvl="0" marL="457200" rtl="0" algn="l">
              <a:spcBef>
                <a:spcPts val="0"/>
              </a:spcBef>
              <a:spcAft>
                <a:spcPts val="0"/>
              </a:spcAft>
              <a:buClr>
                <a:schemeClr val="accent1"/>
              </a:buClr>
              <a:buSzPts val="1400"/>
              <a:buFont typeface="Proxima Nova"/>
              <a:buChar char="●"/>
            </a:pPr>
            <a:r>
              <a:rPr lang="en" sz="1400"/>
              <a:t>Headhunter.ru, superjob.ru, job.ru, avito.ru. </a:t>
            </a:r>
            <a:endParaRPr sz="1400"/>
          </a:p>
          <a:p>
            <a:pPr indent="-317500" lvl="0" marL="457200" rtl="0" algn="l">
              <a:spcBef>
                <a:spcPts val="0"/>
              </a:spcBef>
              <a:spcAft>
                <a:spcPts val="0"/>
              </a:spcAft>
              <a:buClr>
                <a:schemeClr val="accent1"/>
              </a:buClr>
              <a:buSzPts val="1400"/>
              <a:buFont typeface="Proxima Nova"/>
              <a:buChar char="●"/>
            </a:pPr>
            <a:r>
              <a:rPr lang="en" sz="1400"/>
              <a:t>Осмотр резюме на сайте </a:t>
            </a:r>
            <a:r>
              <a:rPr lang="en" sz="1400"/>
              <a:t>Headhunter.ru</a:t>
            </a:r>
            <a:r>
              <a:rPr lang="en" sz="1400"/>
              <a:t>(для поиска администратора)</a:t>
            </a:r>
            <a:endParaRPr sz="1400"/>
          </a:p>
          <a:p>
            <a:pPr indent="-317500" lvl="0" marL="457200" rtl="0" algn="l">
              <a:spcBef>
                <a:spcPts val="0"/>
              </a:spcBef>
              <a:spcAft>
                <a:spcPts val="0"/>
              </a:spcAft>
              <a:buClr>
                <a:schemeClr val="accent1"/>
              </a:buClr>
              <a:buSzPts val="1400"/>
              <a:buFont typeface="Proxima Nova"/>
              <a:buChar char="●"/>
            </a:pPr>
            <a:r>
              <a:rPr lang="en" sz="1400"/>
              <a:t>Акция “Приведи друга”, когда часть штата уже набрана</a:t>
            </a:r>
            <a:endParaRPr sz="1400"/>
          </a:p>
          <a:p>
            <a:pPr indent="-317500" lvl="0" marL="457200" rtl="0" algn="l">
              <a:lnSpc>
                <a:spcPct val="115000"/>
              </a:lnSpc>
              <a:spcBef>
                <a:spcPts val="0"/>
              </a:spcBef>
              <a:spcAft>
                <a:spcPts val="0"/>
              </a:spcAft>
              <a:buClr>
                <a:schemeClr val="accent1"/>
              </a:buClr>
              <a:buSzPts val="1400"/>
              <a:buFont typeface="Arial"/>
              <a:buChar char="●"/>
            </a:pPr>
            <a:r>
              <a:rPr lang="en" sz="1400"/>
              <a:t>Местные источники(для поиска мастера чистоты</a:t>
            </a:r>
            <a:endParaRPr sz="1400"/>
          </a:p>
          <a:p>
            <a:pPr indent="0" lvl="0" marL="0" rtl="0" algn="l">
              <a:spcBef>
                <a:spcPts val="600"/>
              </a:spcBef>
              <a:spcAft>
                <a:spcPts val="1600"/>
              </a:spcAft>
              <a:buNone/>
            </a:pPr>
            <a:r>
              <a:t/>
            </a:r>
            <a:endParaRPr sz="1300"/>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7" name="Shape 2587"/>
        <p:cNvGrpSpPr/>
        <p:nvPr/>
      </p:nvGrpSpPr>
      <p:grpSpPr>
        <a:xfrm>
          <a:off x="0" y="0"/>
          <a:ext cx="0" cy="0"/>
          <a:chOff x="0" y="0"/>
          <a:chExt cx="0" cy="0"/>
        </a:xfrm>
      </p:grpSpPr>
      <p:sp>
        <p:nvSpPr>
          <p:cNvPr id="2588" name="Google Shape;2588;p97"/>
          <p:cNvSpPr/>
          <p:nvPr/>
        </p:nvSpPr>
        <p:spPr>
          <a:xfrm>
            <a:off x="3666250" y="151972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97"/>
          <p:cNvSpPr/>
          <p:nvPr/>
        </p:nvSpPr>
        <p:spPr>
          <a:xfrm>
            <a:off x="3553625" y="140255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97"/>
          <p:cNvSpPr/>
          <p:nvPr/>
        </p:nvSpPr>
        <p:spPr>
          <a:xfrm>
            <a:off x="6387250" y="151972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97"/>
          <p:cNvSpPr/>
          <p:nvPr/>
        </p:nvSpPr>
        <p:spPr>
          <a:xfrm>
            <a:off x="6274625" y="140255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97"/>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Поиск через Avito.ru</a:t>
            </a:r>
            <a:endParaRPr/>
          </a:p>
        </p:txBody>
      </p:sp>
      <p:sp>
        <p:nvSpPr>
          <p:cNvPr id="2593" name="Google Shape;2593;p97"/>
          <p:cNvSpPr txBox="1"/>
          <p:nvPr>
            <p:ph idx="2" type="ctrTitle"/>
          </p:nvPr>
        </p:nvSpPr>
        <p:spPr>
          <a:xfrm>
            <a:off x="719999" y="2150924"/>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Бюджет</a:t>
            </a:r>
            <a:endParaRPr/>
          </a:p>
        </p:txBody>
      </p:sp>
      <p:sp>
        <p:nvSpPr>
          <p:cNvPr id="2594" name="Google Shape;2594;p97"/>
          <p:cNvSpPr txBox="1"/>
          <p:nvPr>
            <p:ph idx="1" type="subTitle"/>
          </p:nvPr>
        </p:nvSpPr>
        <p:spPr>
          <a:xfrm>
            <a:off x="720000" y="2566700"/>
            <a:ext cx="2251800" cy="12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Площадка для работодателей платная, нужно запланировать бюджет</a:t>
            </a:r>
            <a:endParaRPr/>
          </a:p>
        </p:txBody>
      </p:sp>
      <p:sp>
        <p:nvSpPr>
          <p:cNvPr id="2595" name="Google Shape;2595;p97"/>
          <p:cNvSpPr txBox="1"/>
          <p:nvPr>
            <p:ph idx="3" type="ctrTitle"/>
          </p:nvPr>
        </p:nvSpPr>
        <p:spPr>
          <a:xfrm>
            <a:off x="3446099" y="2227124"/>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Адрес и место работы</a:t>
            </a:r>
            <a:endParaRPr/>
          </a:p>
        </p:txBody>
      </p:sp>
      <p:sp>
        <p:nvSpPr>
          <p:cNvPr id="2596" name="Google Shape;2596;p97"/>
          <p:cNvSpPr txBox="1"/>
          <p:nvPr>
            <p:ph idx="4" type="subTitle"/>
          </p:nvPr>
        </p:nvSpPr>
        <p:spPr>
          <a:xfrm>
            <a:off x="3446100" y="2566700"/>
            <a:ext cx="22518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Соискатели зачастую выбирают работу рядом с домом и устанавливают фильтр Адрес для поиска</a:t>
            </a:r>
            <a:endParaRPr/>
          </a:p>
          <a:p>
            <a:pPr indent="0" lvl="0" marL="0" rtl="0" algn="l">
              <a:spcBef>
                <a:spcPts val="0"/>
              </a:spcBef>
              <a:spcAft>
                <a:spcPts val="0"/>
              </a:spcAft>
              <a:buNone/>
            </a:pPr>
            <a:r>
              <a:t/>
            </a:r>
            <a:endParaRPr/>
          </a:p>
        </p:txBody>
      </p:sp>
      <p:sp>
        <p:nvSpPr>
          <p:cNvPr id="2597" name="Google Shape;2597;p97"/>
          <p:cNvSpPr txBox="1"/>
          <p:nvPr>
            <p:ph idx="5" type="ctrTitle"/>
          </p:nvPr>
        </p:nvSpPr>
        <p:spPr>
          <a:xfrm>
            <a:off x="6172199" y="2150924"/>
            <a:ext cx="2251800" cy="5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Продвижение</a:t>
            </a:r>
            <a:endParaRPr/>
          </a:p>
        </p:txBody>
      </p:sp>
      <p:sp>
        <p:nvSpPr>
          <p:cNvPr id="2598" name="Google Shape;2598;p97"/>
          <p:cNvSpPr txBox="1"/>
          <p:nvPr>
            <p:ph idx="6" type="subTitle"/>
          </p:nvPr>
        </p:nvSpPr>
        <p:spPr>
          <a:xfrm>
            <a:off x="6172200" y="2566700"/>
            <a:ext cx="2251800" cy="7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Объявление не должно опускаться ниже 5-10 строчек</a:t>
            </a:r>
            <a:endParaRPr/>
          </a:p>
        </p:txBody>
      </p:sp>
      <p:sp>
        <p:nvSpPr>
          <p:cNvPr id="2599" name="Google Shape;2599;p97"/>
          <p:cNvSpPr/>
          <p:nvPr/>
        </p:nvSpPr>
        <p:spPr>
          <a:xfrm>
            <a:off x="945250" y="1519725"/>
            <a:ext cx="631200" cy="631200"/>
          </a:xfrm>
          <a:prstGeom prst="rect">
            <a:avLst/>
          </a:prstGeom>
          <a:solidFill>
            <a:schemeClr val="hlink">
              <a:alpha val="674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97"/>
          <p:cNvSpPr/>
          <p:nvPr/>
        </p:nvSpPr>
        <p:spPr>
          <a:xfrm>
            <a:off x="832625" y="1402550"/>
            <a:ext cx="631200" cy="631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1" name="Google Shape;2601;p97"/>
          <p:cNvGrpSpPr/>
          <p:nvPr/>
        </p:nvGrpSpPr>
        <p:grpSpPr>
          <a:xfrm>
            <a:off x="6387240" y="1554815"/>
            <a:ext cx="371883" cy="365691"/>
            <a:chOff x="860940" y="2746477"/>
            <a:chExt cx="371883" cy="365691"/>
          </a:xfrm>
        </p:grpSpPr>
        <p:sp>
          <p:nvSpPr>
            <p:cNvPr id="2602" name="Google Shape;2602;p97"/>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97"/>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97"/>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97"/>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97"/>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97"/>
          <p:cNvGrpSpPr/>
          <p:nvPr/>
        </p:nvGrpSpPr>
        <p:grpSpPr>
          <a:xfrm>
            <a:off x="3679027" y="1556104"/>
            <a:ext cx="380393" cy="363118"/>
            <a:chOff x="4126815" y="2760704"/>
            <a:chExt cx="380393" cy="363118"/>
          </a:xfrm>
        </p:grpSpPr>
        <p:sp>
          <p:nvSpPr>
            <p:cNvPr id="2608" name="Google Shape;2608;p97"/>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97"/>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97"/>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97"/>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2" name="Google Shape;2612;p97"/>
          <p:cNvGrpSpPr/>
          <p:nvPr/>
        </p:nvGrpSpPr>
        <p:grpSpPr>
          <a:xfrm>
            <a:off x="987476" y="1533826"/>
            <a:ext cx="344065" cy="368644"/>
            <a:chOff x="4149138" y="4121151"/>
            <a:chExt cx="344065" cy="368644"/>
          </a:xfrm>
        </p:grpSpPr>
        <p:sp>
          <p:nvSpPr>
            <p:cNvPr id="2613" name="Google Shape;2613;p97"/>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97"/>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97"/>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97"/>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97"/>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97"/>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97"/>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97"/>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97"/>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97"/>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97"/>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97"/>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5" name="Google Shape;2625;p97"/>
          <p:cNvSpPr txBox="1"/>
          <p:nvPr/>
        </p:nvSpPr>
        <p:spPr>
          <a:xfrm>
            <a:off x="1401900" y="4150750"/>
            <a:ext cx="7615800" cy="6849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300">
                <a:solidFill>
                  <a:schemeClr val="dk1"/>
                </a:solidFill>
                <a:latin typeface="Open Sans"/>
                <a:ea typeface="Open Sans"/>
                <a:cs typeface="Open Sans"/>
                <a:sym typeface="Open Sans"/>
              </a:rPr>
              <a:t>Обратите внимание также на </a:t>
            </a:r>
            <a:r>
              <a:rPr lang="en" sz="1300" u="sng">
                <a:solidFill>
                  <a:schemeClr val="hlink"/>
                </a:solidFill>
                <a:latin typeface="Open Sans"/>
                <a:ea typeface="Open Sans"/>
                <a:cs typeface="Open Sans"/>
                <a:sym typeface="Open Sans"/>
                <a:hlinkClick r:id="rId3"/>
              </a:rPr>
              <a:t>правила размещения вакансий на Avito</a:t>
            </a:r>
            <a:r>
              <a:rPr lang="en" sz="1300">
                <a:solidFill>
                  <a:schemeClr val="dk1"/>
                </a:solidFill>
                <a:latin typeface="Open Sans"/>
                <a:ea typeface="Open Sans"/>
                <a:cs typeface="Open Sans"/>
                <a:sym typeface="Open Sans"/>
              </a:rPr>
              <a:t>, которое имеет ряд ограничений.</a:t>
            </a:r>
            <a:endParaRPr sz="1300">
              <a:solidFill>
                <a:schemeClr val="dk1"/>
              </a:solidFill>
              <a:latin typeface="Open Sans"/>
              <a:ea typeface="Open Sans"/>
              <a:cs typeface="Open Sans"/>
              <a:sym typeface="Open Sans"/>
            </a:endParaRPr>
          </a:p>
        </p:txBody>
      </p:sp>
      <p:pic>
        <p:nvPicPr>
          <p:cNvPr id="2626" name="Google Shape;2626;p97"/>
          <p:cNvPicPr preferRelativeResize="0"/>
          <p:nvPr/>
        </p:nvPicPr>
        <p:blipFill>
          <a:blip r:embed="rId4">
            <a:alphaModFix/>
          </a:blip>
          <a:stretch>
            <a:fillRect/>
          </a:stretch>
        </p:blipFill>
        <p:spPr>
          <a:xfrm>
            <a:off x="832613" y="4331462"/>
            <a:ext cx="312675" cy="312675"/>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0" name="Shape 2630"/>
        <p:cNvGrpSpPr/>
        <p:nvPr/>
      </p:nvGrpSpPr>
      <p:grpSpPr>
        <a:xfrm>
          <a:off x="0" y="0"/>
          <a:ext cx="0" cy="0"/>
          <a:chOff x="0" y="0"/>
          <a:chExt cx="0" cy="0"/>
        </a:xfrm>
      </p:grpSpPr>
      <p:sp>
        <p:nvSpPr>
          <p:cNvPr id="2631" name="Google Shape;2631;p98"/>
          <p:cNvSpPr txBox="1"/>
          <p:nvPr>
            <p:ph type="title"/>
          </p:nvPr>
        </p:nvSpPr>
        <p:spPr>
          <a:xfrm>
            <a:off x="666625" y="299625"/>
            <a:ext cx="6135300" cy="12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Каналы для поиска сотрудников</a:t>
            </a:r>
            <a:endParaRPr/>
          </a:p>
        </p:txBody>
      </p:sp>
      <p:sp>
        <p:nvSpPr>
          <p:cNvPr id="2632" name="Google Shape;2632;p98"/>
          <p:cNvSpPr txBox="1"/>
          <p:nvPr>
            <p:ph idx="1" type="subTitle"/>
          </p:nvPr>
        </p:nvSpPr>
        <p:spPr>
          <a:xfrm>
            <a:off x="604900" y="2091200"/>
            <a:ext cx="7533600" cy="18798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Поиск администраторов происходит на сайте Headhunter.ru через отсмотр резюме.</a:t>
            </a:r>
            <a:endParaRPr sz="1400">
              <a:solidFill>
                <a:schemeClr val="dk1"/>
              </a:solidFill>
            </a:endParaRPr>
          </a:p>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Для поиска мастера чистоты мы рекомендуем размещать объявления в местных газетах и пользоваться расклейкой объявлений в близлежащем от барбершопа районе.</a:t>
            </a:r>
            <a:endParaRPr sz="1300"/>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6" name="Shape 2636"/>
        <p:cNvGrpSpPr/>
        <p:nvPr/>
      </p:nvGrpSpPr>
      <p:grpSpPr>
        <a:xfrm>
          <a:off x="0" y="0"/>
          <a:ext cx="0" cy="0"/>
          <a:chOff x="0" y="0"/>
          <a:chExt cx="0" cy="0"/>
        </a:xfrm>
      </p:grpSpPr>
      <p:sp>
        <p:nvSpPr>
          <p:cNvPr id="2637" name="Google Shape;2637;p99"/>
          <p:cNvSpPr txBox="1"/>
          <p:nvPr>
            <p:ph type="title"/>
          </p:nvPr>
        </p:nvSpPr>
        <p:spPr>
          <a:xfrm>
            <a:off x="675525" y="219550"/>
            <a:ext cx="6195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Каналы для поиска сотрудников</a:t>
            </a:r>
            <a:endParaRPr/>
          </a:p>
        </p:txBody>
      </p:sp>
      <p:sp>
        <p:nvSpPr>
          <p:cNvPr id="2638" name="Google Shape;2638;p99"/>
          <p:cNvSpPr txBox="1"/>
          <p:nvPr>
            <p:ph idx="1" type="subTitle"/>
          </p:nvPr>
        </p:nvSpPr>
        <p:spPr>
          <a:xfrm>
            <a:off x="596000" y="1510525"/>
            <a:ext cx="7533600" cy="25563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t/>
            </a:r>
            <a:endParaRPr sz="1400">
              <a:solidFill>
                <a:schemeClr val="dk1"/>
              </a:solidFill>
            </a:endParaRPr>
          </a:p>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Впоследствии, когда у вас уже будет собран штат, вы можете вводить программу «Приведи друга», которая действует для барберов. Если действующий сотрудник приводит нового, и тот отрабатывает больше 15 смен, то сотрудник получает премию в размере 5 000 рублей.</a:t>
            </a:r>
            <a:endParaRPr sz="1400">
              <a:solidFill>
                <a:schemeClr val="dk1"/>
              </a:solidFill>
            </a:endParaRPr>
          </a:p>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Также бывают эффективны местные источники, в которых можно попробовать дать рекламу. </a:t>
            </a:r>
            <a:endParaRPr sz="1300"/>
          </a:p>
          <a:p>
            <a:pPr indent="0" lvl="0" marL="0" rtl="0" algn="l">
              <a:spcBef>
                <a:spcPts val="0"/>
              </a:spcBef>
              <a:spcAft>
                <a:spcPts val="1600"/>
              </a:spcAft>
              <a:buNone/>
            </a:pPr>
            <a:r>
              <a:t/>
            </a:r>
            <a:endParaRPr sz="1300"/>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2" name="Shape 2642"/>
        <p:cNvGrpSpPr/>
        <p:nvPr/>
      </p:nvGrpSpPr>
      <p:grpSpPr>
        <a:xfrm>
          <a:off x="0" y="0"/>
          <a:ext cx="0" cy="0"/>
          <a:chOff x="0" y="0"/>
          <a:chExt cx="0" cy="0"/>
        </a:xfrm>
      </p:grpSpPr>
      <p:sp>
        <p:nvSpPr>
          <p:cNvPr id="2643" name="Google Shape;2643;p100"/>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ВАЖНО!</a:t>
            </a:r>
            <a:endParaRPr/>
          </a:p>
        </p:txBody>
      </p:sp>
      <p:sp>
        <p:nvSpPr>
          <p:cNvPr id="2644" name="Google Shape;2644;p100"/>
          <p:cNvSpPr txBox="1"/>
          <p:nvPr>
            <p:ph idx="1" type="subTitle"/>
          </p:nvPr>
        </p:nvSpPr>
        <p:spPr>
          <a:xfrm>
            <a:off x="606325" y="1842650"/>
            <a:ext cx="7533600" cy="16053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 sz="1300">
                <a:solidFill>
                  <a:schemeClr val="dk1"/>
                </a:solidFill>
              </a:rPr>
              <a:t>При подаче объявления (для барберов) не указывайте номер телефона барбершопа или администратора. Указывайте свой личный телефон, так как прием на работу осуществляет именно управляющий. </a:t>
            </a:r>
            <a:endParaRPr sz="1300"/>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8" name="Shape 2648"/>
        <p:cNvGrpSpPr/>
        <p:nvPr/>
      </p:nvGrpSpPr>
      <p:grpSpPr>
        <a:xfrm>
          <a:off x="0" y="0"/>
          <a:ext cx="0" cy="0"/>
          <a:chOff x="0" y="0"/>
          <a:chExt cx="0" cy="0"/>
        </a:xfrm>
      </p:grpSpPr>
      <p:sp>
        <p:nvSpPr>
          <p:cNvPr id="2649" name="Google Shape;2649;p101"/>
          <p:cNvSpPr txBox="1"/>
          <p:nvPr>
            <p:ph type="title"/>
          </p:nvPr>
        </p:nvSpPr>
        <p:spPr>
          <a:xfrm>
            <a:off x="720000" y="3797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Текст вакансии барбера</a:t>
            </a:r>
            <a:endParaRPr/>
          </a:p>
        </p:txBody>
      </p:sp>
      <p:sp>
        <p:nvSpPr>
          <p:cNvPr id="2650" name="Google Shape;2650;p101"/>
          <p:cNvSpPr txBox="1"/>
          <p:nvPr>
            <p:ph idx="1" type="subTitle"/>
          </p:nvPr>
        </p:nvSpPr>
        <p:spPr>
          <a:xfrm>
            <a:off x="526225" y="1362450"/>
            <a:ext cx="7533600" cy="1605300"/>
          </a:xfrm>
          <a:prstGeom prst="rect">
            <a:avLst/>
          </a:prstGeom>
        </p:spPr>
        <p:txBody>
          <a:bodyPr anchorCtr="0" anchor="t" bIns="91425" lIns="91425" spcFirstLastPara="1" rIns="91425" wrap="square" tIns="91425">
            <a:noAutofit/>
          </a:bodyPr>
          <a:lstStyle/>
          <a:p>
            <a:pPr indent="449580" lvl="0" marL="0" rtl="0" algn="just">
              <a:lnSpc>
                <a:spcPct val="150000"/>
              </a:lnSpc>
              <a:spcBef>
                <a:spcPts val="0"/>
              </a:spcBef>
              <a:spcAft>
                <a:spcPts val="0"/>
              </a:spcAft>
              <a:buClr>
                <a:schemeClr val="dk1"/>
              </a:buClr>
              <a:buSzPts val="1100"/>
              <a:buFont typeface="Arial"/>
              <a:buNone/>
            </a:pPr>
            <a:r>
              <a:rPr i="1" lang="en" sz="1200">
                <a:solidFill>
                  <a:schemeClr val="dk1"/>
                </a:solidFill>
              </a:rPr>
              <a:t>«В федеральную сеть мужских парикмахерских «Barber Clan» формата LOW-COST приглашаем профессиональных барберов с опытом от 3 лет и с хорошей скоростью работы.  </a:t>
            </a:r>
            <a:endParaRPr i="1" sz="1200">
              <a:solidFill>
                <a:schemeClr val="dk1"/>
              </a:solidFill>
            </a:endParaRPr>
          </a:p>
          <a:p>
            <a:pPr indent="449580" lvl="0" marL="0" rtl="0" algn="just">
              <a:lnSpc>
                <a:spcPct val="150000"/>
              </a:lnSpc>
              <a:spcBef>
                <a:spcPts val="0"/>
              </a:spcBef>
              <a:spcAft>
                <a:spcPts val="0"/>
              </a:spcAft>
              <a:buClr>
                <a:schemeClr val="dk1"/>
              </a:buClr>
              <a:buSzPts val="1100"/>
              <a:buFont typeface="Arial"/>
              <a:buNone/>
            </a:pPr>
            <a:r>
              <a:rPr i="1" lang="en" sz="1200">
                <a:solidFill>
                  <a:schemeClr val="dk1"/>
                </a:solidFill>
              </a:rPr>
              <a:t>- Режим работы с 9-21ч, </a:t>
            </a:r>
            <a:endParaRPr i="1" sz="1200">
              <a:solidFill>
                <a:schemeClr val="dk1"/>
              </a:solidFill>
            </a:endParaRPr>
          </a:p>
          <a:p>
            <a:pPr indent="449580" lvl="0" marL="0" rtl="0" algn="just">
              <a:lnSpc>
                <a:spcPct val="150000"/>
              </a:lnSpc>
              <a:spcBef>
                <a:spcPts val="0"/>
              </a:spcBef>
              <a:spcAft>
                <a:spcPts val="0"/>
              </a:spcAft>
              <a:buClr>
                <a:schemeClr val="dk1"/>
              </a:buClr>
              <a:buSzPts val="1100"/>
              <a:buFont typeface="Arial"/>
              <a:buNone/>
            </a:pPr>
            <a:r>
              <a:rPr i="1" lang="en" sz="1200">
                <a:solidFill>
                  <a:schemeClr val="dk1"/>
                </a:solidFill>
              </a:rPr>
              <a:t>- График 2/2, </a:t>
            </a:r>
            <a:endParaRPr i="1" sz="1200">
              <a:solidFill>
                <a:schemeClr val="dk1"/>
              </a:solidFill>
            </a:endParaRPr>
          </a:p>
          <a:p>
            <a:pPr indent="449580" lvl="0" marL="0" rtl="0" algn="just">
              <a:lnSpc>
                <a:spcPct val="150000"/>
              </a:lnSpc>
              <a:spcBef>
                <a:spcPts val="0"/>
              </a:spcBef>
              <a:spcAft>
                <a:spcPts val="0"/>
              </a:spcAft>
              <a:buClr>
                <a:schemeClr val="dk1"/>
              </a:buClr>
              <a:buSzPts val="1100"/>
              <a:buFont typeface="Arial"/>
              <a:buNone/>
            </a:pPr>
            <a:r>
              <a:rPr i="1" lang="en" sz="1200">
                <a:solidFill>
                  <a:schemeClr val="dk1"/>
                </a:solidFill>
              </a:rPr>
              <a:t>- Расчёт зарплаты каждый день от 2500₽-4500₽. </a:t>
            </a:r>
            <a:endParaRPr i="1" sz="1200">
              <a:solidFill>
                <a:schemeClr val="dk1"/>
              </a:solidFill>
            </a:endParaRPr>
          </a:p>
          <a:p>
            <a:pPr indent="449580" lvl="0" marL="0" rtl="0" algn="just">
              <a:lnSpc>
                <a:spcPct val="150000"/>
              </a:lnSpc>
              <a:spcBef>
                <a:spcPts val="0"/>
              </a:spcBef>
              <a:spcAft>
                <a:spcPts val="0"/>
              </a:spcAft>
              <a:buClr>
                <a:schemeClr val="dk1"/>
              </a:buClr>
              <a:buSzPts val="1100"/>
              <a:buFont typeface="Arial"/>
              <a:buNone/>
            </a:pPr>
            <a:r>
              <a:rPr i="1" lang="en" sz="1200">
                <a:solidFill>
                  <a:schemeClr val="dk1"/>
                </a:solidFill>
              </a:rPr>
              <a:t>Если вы любите свою работу и подбираете барбершоп с возможностью получать стабильную достойную оплату труда, тогда вам точно к нам! В нашей сети есть все возможности для постоянного профессионального роста, технологи проводят мастер-классы, семинары, тренинги! В день у нас проходит от 60 до 140 клиентов! Вы где-нибудь такое видели?! </a:t>
            </a:r>
            <a:endParaRPr i="1" sz="1200">
              <a:solidFill>
                <a:schemeClr val="dk1"/>
              </a:solidFill>
            </a:endParaRPr>
          </a:p>
          <a:p>
            <a:pPr indent="449580" lvl="0" marL="0" rtl="0" algn="just">
              <a:lnSpc>
                <a:spcPct val="150000"/>
              </a:lnSpc>
              <a:spcBef>
                <a:spcPts val="0"/>
              </a:spcBef>
              <a:spcAft>
                <a:spcPts val="0"/>
              </a:spcAft>
              <a:buNone/>
            </a:pPr>
            <a:r>
              <a:rPr i="1" lang="en" sz="1200">
                <a:solidFill>
                  <a:schemeClr val="dk1"/>
                </a:solidFill>
              </a:rPr>
              <a:t>Приходите зарабатывать вместе с нами! Barber Clan – нас рекомендуют ваши друзья!»</a:t>
            </a:r>
            <a:endParaRPr sz="1200"/>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4" name="Shape 2654"/>
        <p:cNvGrpSpPr/>
        <p:nvPr/>
      </p:nvGrpSpPr>
      <p:grpSpPr>
        <a:xfrm>
          <a:off x="0" y="0"/>
          <a:ext cx="0" cy="0"/>
          <a:chOff x="0" y="0"/>
          <a:chExt cx="0" cy="0"/>
        </a:xfrm>
      </p:grpSpPr>
      <p:sp>
        <p:nvSpPr>
          <p:cNvPr id="2655" name="Google Shape;2655;p102"/>
          <p:cNvSpPr txBox="1"/>
          <p:nvPr>
            <p:ph type="title"/>
          </p:nvPr>
        </p:nvSpPr>
        <p:spPr>
          <a:xfrm>
            <a:off x="631575" y="299625"/>
            <a:ext cx="6446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Текст вакансии администратора</a:t>
            </a:r>
            <a:endParaRPr/>
          </a:p>
        </p:txBody>
      </p:sp>
      <p:sp>
        <p:nvSpPr>
          <p:cNvPr id="2656" name="Google Shape;2656;p102"/>
          <p:cNvSpPr txBox="1"/>
          <p:nvPr>
            <p:ph idx="1" type="subTitle"/>
          </p:nvPr>
        </p:nvSpPr>
        <p:spPr>
          <a:xfrm>
            <a:off x="631575" y="1673275"/>
            <a:ext cx="7533600" cy="2830500"/>
          </a:xfrm>
          <a:prstGeom prst="rect">
            <a:avLst/>
          </a:prstGeom>
        </p:spPr>
        <p:txBody>
          <a:bodyPr anchorCtr="0" anchor="t" bIns="91425" lIns="91425" spcFirstLastPara="1" rIns="91425" wrap="square" tIns="91425">
            <a:noAutofit/>
          </a:bodyPr>
          <a:lstStyle/>
          <a:p>
            <a:pPr indent="449580" lvl="0" marL="0" rtl="0" algn="just">
              <a:lnSpc>
                <a:spcPct val="150000"/>
              </a:lnSpc>
              <a:spcBef>
                <a:spcPts val="0"/>
              </a:spcBef>
              <a:spcAft>
                <a:spcPts val="0"/>
              </a:spcAft>
              <a:buNone/>
            </a:pPr>
            <a:r>
              <a:rPr i="1" lang="en" sz="1400">
                <a:solidFill>
                  <a:schemeClr val="dk1"/>
                </a:solidFill>
              </a:rPr>
              <a:t>«В федеральную сеть мужских парикмахерских «BARBER CLAN» формата LOW-COST требуется администратор, ОБЯЗАТЕЛЕН опыт работы в нашей сфере от 1 года, без вредных привычек! </a:t>
            </a:r>
            <a:endParaRPr i="1" sz="1400">
              <a:solidFill>
                <a:schemeClr val="dk1"/>
              </a:solidFill>
            </a:endParaRPr>
          </a:p>
          <a:p>
            <a:pPr indent="449580" lvl="0" marL="0" rtl="0" algn="just">
              <a:lnSpc>
                <a:spcPct val="150000"/>
              </a:lnSpc>
              <a:spcBef>
                <a:spcPts val="0"/>
              </a:spcBef>
              <a:spcAft>
                <a:spcPts val="0"/>
              </a:spcAft>
              <a:buNone/>
            </a:pPr>
            <a:r>
              <a:rPr i="1" lang="en" sz="1400">
                <a:solidFill>
                  <a:schemeClr val="dk1"/>
                </a:solidFill>
              </a:rPr>
              <a:t>Нам в команду нужен ответственный, коммуникабельный, клиентоориентированный администратор с активной жизненной позицией, высокой скоростью мышления и умением организовывать логистику перемещения клиентского потока.</a:t>
            </a:r>
            <a:endParaRPr i="1" sz="1400">
              <a:solidFill>
                <a:schemeClr val="dk1"/>
              </a:solidFill>
            </a:endParaRPr>
          </a:p>
          <a:p>
            <a:pPr indent="449580" lvl="0" marL="0" rtl="0" algn="just">
              <a:lnSpc>
                <a:spcPct val="150000"/>
              </a:lnSpc>
              <a:spcBef>
                <a:spcPts val="0"/>
              </a:spcBef>
              <a:spcAft>
                <a:spcPts val="0"/>
              </a:spcAft>
              <a:buNone/>
            </a:pPr>
            <a:r>
              <a:t/>
            </a:r>
            <a:endParaRPr i="1" sz="1400">
              <a:solidFill>
                <a:schemeClr val="dk1"/>
              </a:solidFill>
            </a:endParaRPr>
          </a:p>
          <a:p>
            <a:pPr indent="449580" lvl="0" marL="0" rtl="0" algn="just">
              <a:lnSpc>
                <a:spcPct val="150000"/>
              </a:lnSpc>
              <a:spcBef>
                <a:spcPts val="0"/>
              </a:spcBef>
              <a:spcAft>
                <a:spcPts val="0"/>
              </a:spcAft>
              <a:buNone/>
            </a:pPr>
            <a:r>
              <a:rPr i="1" lang="en" sz="1400">
                <a:solidFill>
                  <a:schemeClr val="dk1"/>
                </a:solidFill>
              </a:rPr>
              <a:t>График работы 2/2 с 9:00 до 21:00.»</a:t>
            </a:r>
            <a:endParaRPr i="1" sz="1400">
              <a:solidFill>
                <a:schemeClr val="dk1"/>
              </a:solidFill>
            </a:endParaRPr>
          </a:p>
          <a:p>
            <a:pPr indent="0" lvl="0" marL="0" rtl="0" algn="l">
              <a:spcBef>
                <a:spcPts val="0"/>
              </a:spcBef>
              <a:spcAft>
                <a:spcPts val="1600"/>
              </a:spcAft>
              <a:buNone/>
            </a:pPr>
            <a:r>
              <a:t/>
            </a: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40"/>
          <p:cNvSpPr txBox="1"/>
          <p:nvPr>
            <p:ph idx="1" type="subTitle"/>
          </p:nvPr>
        </p:nvSpPr>
        <p:spPr>
          <a:xfrm>
            <a:off x="729450" y="1234800"/>
            <a:ext cx="7685100" cy="3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CE1B35"/>
                </a:solidFill>
                <a:latin typeface="Raleway"/>
                <a:ea typeface="Raleway"/>
                <a:cs typeface="Raleway"/>
                <a:sym typeface="Raleway"/>
              </a:rPr>
              <a:t>Ниже представлены разделы с кликабельными ссылками на слайды презентации для вашего удобства навигации по бизнес-буку.</a:t>
            </a:r>
            <a:endParaRPr b="1" sz="1400">
              <a:solidFill>
                <a:srgbClr val="CE1B35"/>
              </a:solidFill>
              <a:latin typeface="Raleway"/>
              <a:ea typeface="Raleway"/>
              <a:cs typeface="Raleway"/>
              <a:sym typeface="Raleway"/>
            </a:endParaRPr>
          </a:p>
          <a:p>
            <a:pPr indent="0" lvl="0" marL="0" rtl="0" algn="l">
              <a:spcBef>
                <a:spcPts val="0"/>
              </a:spcBef>
              <a:spcAft>
                <a:spcPts val="0"/>
              </a:spcAft>
              <a:buNone/>
            </a:pPr>
            <a:r>
              <a:t/>
            </a:r>
            <a:endParaRPr sz="1400">
              <a:latin typeface="Raleway"/>
              <a:ea typeface="Raleway"/>
              <a:cs typeface="Raleway"/>
              <a:sym typeface="Raleway"/>
            </a:endParaRPr>
          </a:p>
          <a:p>
            <a:pPr indent="-317500" lvl="0" marL="457200" rtl="0" algn="l">
              <a:spcBef>
                <a:spcPts val="0"/>
              </a:spcBef>
              <a:spcAft>
                <a:spcPts val="0"/>
              </a:spcAft>
              <a:buSzPts val="1400"/>
              <a:buFont typeface="Raleway"/>
              <a:buAutoNum type="arabicPeriod"/>
            </a:pPr>
            <a:r>
              <a:rPr b="1" lang="en" sz="1400" u="sng">
                <a:solidFill>
                  <a:schemeClr val="hlink"/>
                </a:solidFill>
                <a:latin typeface="Raleway"/>
                <a:ea typeface="Raleway"/>
                <a:cs typeface="Raleway"/>
                <a:sym typeface="Raleway"/>
                <a:hlinkClick action="ppaction://hlinksldjump" r:id="rId3"/>
              </a:rPr>
              <a:t>Бренд и продукт</a:t>
            </a:r>
            <a:endParaRPr b="1" sz="1400">
              <a:latin typeface="Raleway"/>
              <a:ea typeface="Raleway"/>
              <a:cs typeface="Raleway"/>
              <a:sym typeface="Raleway"/>
            </a:endParaRPr>
          </a:p>
          <a:p>
            <a:pPr indent="-317500" lvl="0" marL="457200" rtl="0" algn="l">
              <a:spcBef>
                <a:spcPts val="1000"/>
              </a:spcBef>
              <a:spcAft>
                <a:spcPts val="0"/>
              </a:spcAft>
              <a:buSzPts val="1400"/>
              <a:buFont typeface="Raleway"/>
              <a:buAutoNum type="arabicPeriod"/>
            </a:pPr>
            <a:r>
              <a:rPr b="1" lang="en" sz="1400" u="sng">
                <a:solidFill>
                  <a:schemeClr val="hlink"/>
                </a:solidFill>
                <a:latin typeface="Raleway"/>
                <a:ea typeface="Raleway"/>
                <a:cs typeface="Raleway"/>
                <a:sym typeface="Raleway"/>
                <a:hlinkClick action="ppaction://hlinksldjump" r:id="rId4"/>
              </a:rPr>
              <a:t>Запуск и регистрация бизнеса</a:t>
            </a:r>
            <a:endParaRPr b="1" sz="1400">
              <a:latin typeface="Raleway"/>
              <a:ea typeface="Raleway"/>
              <a:cs typeface="Raleway"/>
              <a:sym typeface="Raleway"/>
            </a:endParaRPr>
          </a:p>
          <a:p>
            <a:pPr indent="-317500" lvl="0" marL="457200" rtl="0" algn="l">
              <a:spcBef>
                <a:spcPts val="1000"/>
              </a:spcBef>
              <a:spcAft>
                <a:spcPts val="0"/>
              </a:spcAft>
              <a:buSzPts val="1400"/>
              <a:buFont typeface="Raleway"/>
              <a:buAutoNum type="arabicPeriod"/>
            </a:pPr>
            <a:r>
              <a:rPr b="1" lang="en" sz="1400" u="sng">
                <a:solidFill>
                  <a:schemeClr val="hlink"/>
                </a:solidFill>
                <a:latin typeface="Raleway"/>
                <a:ea typeface="Raleway"/>
                <a:cs typeface="Raleway"/>
                <a:sym typeface="Raleway"/>
                <a:hlinkClick action="ppaction://hlinksldjump" r:id="rId5"/>
              </a:rPr>
              <a:t>Поиск и ремонт помещения</a:t>
            </a:r>
            <a:endParaRPr b="1" sz="1400">
              <a:latin typeface="Raleway"/>
              <a:ea typeface="Raleway"/>
              <a:cs typeface="Raleway"/>
              <a:sym typeface="Raleway"/>
            </a:endParaRPr>
          </a:p>
          <a:p>
            <a:pPr indent="-317500" lvl="0" marL="457200" rtl="0" algn="l">
              <a:spcBef>
                <a:spcPts val="1000"/>
              </a:spcBef>
              <a:spcAft>
                <a:spcPts val="0"/>
              </a:spcAft>
              <a:buSzPts val="1400"/>
              <a:buFont typeface="Raleway"/>
              <a:buAutoNum type="arabicPeriod"/>
            </a:pPr>
            <a:r>
              <a:rPr b="1" lang="en" sz="1400" u="sng">
                <a:solidFill>
                  <a:schemeClr val="hlink"/>
                </a:solidFill>
                <a:latin typeface="Raleway"/>
                <a:ea typeface="Raleway"/>
                <a:cs typeface="Raleway"/>
                <a:sym typeface="Raleway"/>
                <a:hlinkClick action="ppaction://hlinksldjump" r:id="rId6"/>
              </a:rPr>
              <a:t>Поиск и найм персонала</a:t>
            </a:r>
            <a:endParaRPr b="1" sz="1400">
              <a:latin typeface="Raleway"/>
              <a:ea typeface="Raleway"/>
              <a:cs typeface="Raleway"/>
              <a:sym typeface="Raleway"/>
            </a:endParaRPr>
          </a:p>
          <a:p>
            <a:pPr indent="-317500" lvl="0" marL="457200" rtl="0" algn="l">
              <a:spcBef>
                <a:spcPts val="1000"/>
              </a:spcBef>
              <a:spcAft>
                <a:spcPts val="0"/>
              </a:spcAft>
              <a:buSzPts val="1400"/>
              <a:buFont typeface="Raleway"/>
              <a:buAutoNum type="arabicPeriod"/>
            </a:pPr>
            <a:r>
              <a:rPr b="1" lang="en" sz="1400" u="sng">
                <a:solidFill>
                  <a:schemeClr val="hlink"/>
                </a:solidFill>
                <a:latin typeface="Raleway"/>
                <a:ea typeface="Raleway"/>
                <a:cs typeface="Raleway"/>
                <a:sym typeface="Raleway"/>
                <a:hlinkClick action="ppaction://hlinksldjump" r:id="rId7"/>
              </a:rPr>
              <a:t>Регламенты и с</a:t>
            </a:r>
            <a:r>
              <a:rPr b="1" lang="en" sz="1400" u="sng">
                <a:solidFill>
                  <a:schemeClr val="hlink"/>
                </a:solidFill>
                <a:latin typeface="Raleway"/>
                <a:ea typeface="Raleway"/>
                <a:cs typeface="Raleway"/>
                <a:sym typeface="Raleway"/>
                <a:hlinkClick action="ppaction://hlinksldjump" r:id="rId8"/>
              </a:rPr>
              <a:t>тандарты оказания услуг</a:t>
            </a:r>
            <a:endParaRPr b="1" sz="1400">
              <a:latin typeface="Raleway"/>
              <a:ea typeface="Raleway"/>
              <a:cs typeface="Raleway"/>
              <a:sym typeface="Raleway"/>
            </a:endParaRPr>
          </a:p>
          <a:p>
            <a:pPr indent="-317500" lvl="0" marL="457200" rtl="0" algn="l">
              <a:spcBef>
                <a:spcPts val="1000"/>
              </a:spcBef>
              <a:spcAft>
                <a:spcPts val="0"/>
              </a:spcAft>
              <a:buSzPts val="1400"/>
              <a:buFont typeface="Raleway"/>
              <a:buAutoNum type="arabicPeriod"/>
            </a:pPr>
            <a:r>
              <a:rPr b="1" lang="en" sz="1400" u="sng">
                <a:solidFill>
                  <a:schemeClr val="hlink"/>
                </a:solidFill>
                <a:latin typeface="Raleway"/>
                <a:ea typeface="Raleway"/>
                <a:cs typeface="Raleway"/>
                <a:sym typeface="Raleway"/>
                <a:hlinkClick/>
              </a:rPr>
              <a:t>Механики продаж и повышения чека</a:t>
            </a:r>
            <a:endParaRPr b="1" sz="1400">
              <a:latin typeface="Raleway"/>
              <a:ea typeface="Raleway"/>
              <a:cs typeface="Raleway"/>
              <a:sym typeface="Raleway"/>
            </a:endParaRPr>
          </a:p>
          <a:p>
            <a:pPr indent="-317500" lvl="0" marL="457200" rtl="0" algn="l">
              <a:spcBef>
                <a:spcPts val="1000"/>
              </a:spcBef>
              <a:spcAft>
                <a:spcPts val="0"/>
              </a:spcAft>
              <a:buSzPts val="1400"/>
              <a:buFont typeface="Raleway"/>
              <a:buAutoNum type="arabicPeriod"/>
            </a:pPr>
            <a:r>
              <a:rPr b="1" lang="en" sz="1400" u="sng">
                <a:solidFill>
                  <a:schemeClr val="hlink"/>
                </a:solidFill>
                <a:latin typeface="Raleway"/>
                <a:ea typeface="Raleway"/>
                <a:cs typeface="Raleway"/>
                <a:sym typeface="Raleway"/>
                <a:hlinkClick action="ppaction://hlinksldjump" r:id="rId9"/>
              </a:rPr>
              <a:t>Подготовка к открытию и продвижение</a:t>
            </a:r>
            <a:endParaRPr b="1" sz="1400">
              <a:latin typeface="Raleway"/>
              <a:ea typeface="Raleway"/>
              <a:cs typeface="Raleway"/>
              <a:sym typeface="Raleway"/>
            </a:endParaRPr>
          </a:p>
          <a:p>
            <a:pPr indent="-317500" lvl="0" marL="457200" rtl="0" algn="l">
              <a:spcBef>
                <a:spcPts val="1000"/>
              </a:spcBef>
              <a:spcAft>
                <a:spcPts val="0"/>
              </a:spcAft>
              <a:buSzPts val="1400"/>
              <a:buFont typeface="Raleway"/>
              <a:buAutoNum type="arabicPeriod"/>
            </a:pPr>
            <a:r>
              <a:rPr b="1" lang="en" sz="1400" u="sng">
                <a:solidFill>
                  <a:schemeClr val="hlink"/>
                </a:solidFill>
                <a:latin typeface="Raleway"/>
                <a:ea typeface="Raleway"/>
                <a:cs typeface="Raleway"/>
                <a:sym typeface="Raleway"/>
                <a:hlinkClick action="ppaction://hlinksldjump" r:id="rId10"/>
              </a:rPr>
              <a:t>Ведение отчетности </a:t>
            </a:r>
            <a:endParaRPr b="1" sz="1400">
              <a:latin typeface="Raleway"/>
              <a:ea typeface="Raleway"/>
              <a:cs typeface="Raleway"/>
              <a:sym typeface="Raleway"/>
            </a:endParaRPr>
          </a:p>
          <a:p>
            <a:pPr indent="0" lvl="0" marL="0" rtl="0" algn="l">
              <a:spcBef>
                <a:spcPts val="1000"/>
              </a:spcBef>
              <a:spcAft>
                <a:spcPts val="1600"/>
              </a:spcAft>
              <a:buNone/>
            </a:pPr>
            <a:r>
              <a:t/>
            </a:r>
            <a:endParaRPr sz="1400">
              <a:latin typeface="Raleway"/>
              <a:ea typeface="Raleway"/>
              <a:cs typeface="Raleway"/>
              <a:sym typeface="Raleway"/>
            </a:endParaRPr>
          </a:p>
        </p:txBody>
      </p:sp>
      <p:sp>
        <p:nvSpPr>
          <p:cNvPr id="1396" name="Google Shape;1396;p40"/>
          <p:cNvSpPr txBox="1"/>
          <p:nvPr>
            <p:ph type="title"/>
          </p:nvPr>
        </p:nvSpPr>
        <p:spPr>
          <a:xfrm>
            <a:off x="720000" y="325200"/>
            <a:ext cx="325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Оглавление</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0" name="Shape 2660"/>
        <p:cNvGrpSpPr/>
        <p:nvPr/>
      </p:nvGrpSpPr>
      <p:grpSpPr>
        <a:xfrm>
          <a:off x="0" y="0"/>
          <a:ext cx="0" cy="0"/>
          <a:chOff x="0" y="0"/>
          <a:chExt cx="0" cy="0"/>
        </a:xfrm>
      </p:grpSpPr>
      <p:pic>
        <p:nvPicPr>
          <p:cNvPr id="2661" name="Google Shape;2661;p103"/>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2662" name="Google Shape;2662;p103"/>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03"/>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4" name="Google Shape;2664;p103"/>
          <p:cNvGrpSpPr/>
          <p:nvPr/>
        </p:nvGrpSpPr>
        <p:grpSpPr>
          <a:xfrm>
            <a:off x="8831314" y="1474774"/>
            <a:ext cx="312682" cy="2193963"/>
            <a:chOff x="8954936" y="1478060"/>
            <a:chExt cx="312682" cy="2193963"/>
          </a:xfrm>
        </p:grpSpPr>
        <p:sp>
          <p:nvSpPr>
            <p:cNvPr id="2665" name="Google Shape;2665;p103"/>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03"/>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03"/>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03"/>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03"/>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03"/>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03"/>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03"/>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03"/>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03"/>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03"/>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03"/>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03"/>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03"/>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03"/>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03"/>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03"/>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03"/>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03"/>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03"/>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03"/>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03"/>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03"/>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03"/>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03"/>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03"/>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03"/>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03"/>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03"/>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03"/>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5" name="Google Shape;2695;p103"/>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4.2.</a:t>
            </a:r>
            <a:endParaRPr/>
          </a:p>
        </p:txBody>
      </p:sp>
      <p:sp>
        <p:nvSpPr>
          <p:cNvPr id="2696" name="Google Shape;2696;p103"/>
          <p:cNvSpPr txBox="1"/>
          <p:nvPr>
            <p:ph idx="1" type="subTitle"/>
          </p:nvPr>
        </p:nvSpPr>
        <p:spPr>
          <a:xfrm>
            <a:off x="720000" y="2680925"/>
            <a:ext cx="36063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Raleway"/>
                <a:ea typeface="Raleway"/>
                <a:cs typeface="Raleway"/>
                <a:sym typeface="Raleway"/>
              </a:rPr>
              <a:t>Проведение собеседований</a:t>
            </a:r>
            <a:endParaRPr b="1" sz="2500">
              <a:latin typeface="Raleway"/>
              <a:ea typeface="Raleway"/>
              <a:cs typeface="Raleway"/>
              <a:sym typeface="Raleway"/>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0" name="Shape 2700"/>
        <p:cNvGrpSpPr/>
        <p:nvPr/>
      </p:nvGrpSpPr>
      <p:grpSpPr>
        <a:xfrm>
          <a:off x="0" y="0"/>
          <a:ext cx="0" cy="0"/>
          <a:chOff x="0" y="0"/>
          <a:chExt cx="0" cy="0"/>
        </a:xfrm>
      </p:grpSpPr>
      <p:sp>
        <p:nvSpPr>
          <p:cNvPr id="2701" name="Google Shape;2701;p104"/>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Поиск администратора</a:t>
            </a:r>
            <a:endParaRPr/>
          </a:p>
        </p:txBody>
      </p:sp>
      <p:sp>
        <p:nvSpPr>
          <p:cNvPr id="2702" name="Google Shape;2702;p104"/>
          <p:cNvSpPr txBox="1"/>
          <p:nvPr>
            <p:ph idx="1" type="subTitle"/>
          </p:nvPr>
        </p:nvSpPr>
        <p:spPr>
          <a:xfrm>
            <a:off x="669450" y="1691100"/>
            <a:ext cx="7533600" cy="1628100"/>
          </a:xfrm>
          <a:prstGeom prst="rect">
            <a:avLst/>
          </a:prstGeom>
        </p:spPr>
        <p:txBody>
          <a:bodyPr anchorCtr="0" anchor="t" bIns="91425" lIns="91425" spcFirstLastPara="1" rIns="91425" wrap="square" tIns="91425">
            <a:noAutofit/>
          </a:bodyPr>
          <a:lstStyle/>
          <a:p>
            <a:pPr indent="449580" lvl="0" marL="0" rtl="0" algn="just">
              <a:lnSpc>
                <a:spcPct val="150000"/>
              </a:lnSpc>
              <a:spcBef>
                <a:spcPts val="0"/>
              </a:spcBef>
              <a:spcAft>
                <a:spcPts val="0"/>
              </a:spcAft>
              <a:buNone/>
            </a:pPr>
            <a:r>
              <a:rPr lang="en" sz="1400">
                <a:solidFill>
                  <a:schemeClr val="dk1"/>
                </a:solidFill>
              </a:rPr>
              <a:t>Лучше первичное интервью с администратором проводить по телефону. В ходе разговора можно задать вопросы, определяющие компетенцию будущего администратора. Это позволит отсеять некомпетентных соискателей и не тратить ваше время на личное общение. </a:t>
            </a:r>
            <a:endParaRPr i="1" sz="1400">
              <a:solidFill>
                <a:schemeClr val="dk1"/>
              </a:solidFill>
            </a:endParaRPr>
          </a:p>
          <a:p>
            <a:pPr indent="0" lvl="0" marL="0" rtl="0" algn="l">
              <a:spcBef>
                <a:spcPts val="0"/>
              </a:spcBef>
              <a:spcAft>
                <a:spcPts val="1600"/>
              </a:spcAft>
              <a:buNone/>
            </a:pPr>
            <a:r>
              <a:t/>
            </a:r>
            <a:endParaRPr sz="1300"/>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6" name="Shape 2706"/>
        <p:cNvGrpSpPr/>
        <p:nvPr/>
      </p:nvGrpSpPr>
      <p:grpSpPr>
        <a:xfrm>
          <a:off x="0" y="0"/>
          <a:ext cx="0" cy="0"/>
          <a:chOff x="0" y="0"/>
          <a:chExt cx="0" cy="0"/>
        </a:xfrm>
      </p:grpSpPr>
      <p:sp>
        <p:nvSpPr>
          <p:cNvPr id="2707" name="Google Shape;2707;p105"/>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Поиск Барбера</a:t>
            </a:r>
            <a:endParaRPr/>
          </a:p>
        </p:txBody>
      </p:sp>
      <p:sp>
        <p:nvSpPr>
          <p:cNvPr id="2708" name="Google Shape;2708;p105"/>
          <p:cNvSpPr txBox="1"/>
          <p:nvPr>
            <p:ph idx="1" type="subTitle"/>
          </p:nvPr>
        </p:nvSpPr>
        <p:spPr>
          <a:xfrm>
            <a:off x="644200" y="1261700"/>
            <a:ext cx="7533600" cy="2830500"/>
          </a:xfrm>
          <a:prstGeom prst="rect">
            <a:avLst/>
          </a:prstGeom>
        </p:spPr>
        <p:txBody>
          <a:bodyPr anchorCtr="0" anchor="t" bIns="91425" lIns="91425" spcFirstLastPara="1" rIns="91425" wrap="square" tIns="91425">
            <a:noAutofit/>
          </a:bodyPr>
          <a:lstStyle/>
          <a:p>
            <a:pPr indent="449580" lvl="0" marL="0" rtl="0" algn="just">
              <a:lnSpc>
                <a:spcPct val="150000"/>
              </a:lnSpc>
              <a:spcBef>
                <a:spcPts val="0"/>
              </a:spcBef>
              <a:spcAft>
                <a:spcPts val="0"/>
              </a:spcAft>
              <a:buNone/>
            </a:pPr>
            <a:r>
              <a:rPr lang="en" sz="1300">
                <a:solidFill>
                  <a:schemeClr val="dk1"/>
                </a:solidFill>
              </a:rPr>
              <a:t>Барберы — это специалисты в большом дефиците, поэтому, если вам позвонит кандидат, лучше пригласить его на собеседование в салон в ближайшее время. </a:t>
            </a:r>
            <a:endParaRPr sz="1300">
              <a:solidFill>
                <a:schemeClr val="dk1"/>
              </a:solidFill>
            </a:endParaRPr>
          </a:p>
          <a:p>
            <a:pPr indent="449580" lvl="0" marL="0" rtl="0" algn="just">
              <a:lnSpc>
                <a:spcPct val="150000"/>
              </a:lnSpc>
              <a:spcBef>
                <a:spcPts val="0"/>
              </a:spcBef>
              <a:spcAft>
                <a:spcPts val="0"/>
              </a:spcAft>
              <a:buNone/>
            </a:pPr>
            <a:r>
              <a:t/>
            </a:r>
            <a:endParaRPr sz="1300">
              <a:solidFill>
                <a:schemeClr val="dk1"/>
              </a:solidFill>
            </a:endParaRPr>
          </a:p>
          <a:p>
            <a:pPr indent="449580" lvl="0" marL="0" rtl="0" algn="just">
              <a:lnSpc>
                <a:spcPct val="150000"/>
              </a:lnSpc>
              <a:spcBef>
                <a:spcPts val="0"/>
              </a:spcBef>
              <a:spcAft>
                <a:spcPts val="0"/>
              </a:spcAft>
              <a:buNone/>
            </a:pPr>
            <a:r>
              <a:rPr lang="en" sz="1200">
                <a:solidFill>
                  <a:schemeClr val="dk1"/>
                </a:solidFill>
              </a:rPr>
              <a:t>Если собеседование будет проходить через несколько дней, то соискатель позвонит по следующему объявлению и уйдёт в другой салон красоты, поэтому лучше приглашать соискателя на собеседование в этот же или на следующий день. </a:t>
            </a:r>
            <a:endParaRPr sz="1200">
              <a:solidFill>
                <a:schemeClr val="dk1"/>
              </a:solidFill>
            </a:endParaRPr>
          </a:p>
          <a:p>
            <a:pPr indent="449580" lvl="0" marL="0" rtl="0" algn="just">
              <a:lnSpc>
                <a:spcPct val="150000"/>
              </a:lnSpc>
              <a:spcBef>
                <a:spcPts val="0"/>
              </a:spcBef>
              <a:spcAft>
                <a:spcPts val="0"/>
              </a:spcAft>
              <a:buNone/>
            </a:pPr>
            <a:r>
              <a:rPr lang="en" sz="1200">
                <a:solidFill>
                  <a:schemeClr val="dk1"/>
                </a:solidFill>
              </a:rPr>
              <a:t>Перед собеседованием необходимо подготовить барбера к тому, чтобы он был готов к пробному дню на работе. Для этого предупредите взять его собственные инструменты. Это максимально эффективный способ удержать сотрудника. </a:t>
            </a:r>
            <a:endParaRPr sz="1200">
              <a:solidFill>
                <a:schemeClr val="dk1"/>
              </a:solidFill>
            </a:endParaRPr>
          </a:p>
          <a:p>
            <a:pPr indent="449580" lvl="0" marL="0" rtl="0" algn="just">
              <a:lnSpc>
                <a:spcPct val="150000"/>
              </a:lnSpc>
              <a:spcBef>
                <a:spcPts val="0"/>
              </a:spcBef>
              <a:spcAft>
                <a:spcPts val="0"/>
              </a:spcAft>
              <a:buNone/>
            </a:pPr>
            <a:r>
              <a:rPr i="1" lang="en" sz="1200" u="sng">
                <a:solidFill>
                  <a:schemeClr val="dk1"/>
                </a:solidFill>
              </a:rPr>
              <a:t>Что мы понимаем под квалификацией мастера - доволен клиент или не доволен.</a:t>
            </a:r>
            <a:r>
              <a:rPr lang="en" sz="1200">
                <a:solidFill>
                  <a:schemeClr val="dk1"/>
                </a:solidFill>
              </a:rPr>
              <a:t> Если все клиенты ушли довольные, то ваша задача удержать данного сотрудника. </a:t>
            </a:r>
            <a:endParaRPr sz="1200"/>
          </a:p>
        </p:txBody>
      </p:sp>
      <p:pic>
        <p:nvPicPr>
          <p:cNvPr id="2709" name="Google Shape;2709;p105"/>
          <p:cNvPicPr preferRelativeResize="0"/>
          <p:nvPr/>
        </p:nvPicPr>
        <p:blipFill>
          <a:blip r:embed="rId3">
            <a:alphaModFix/>
          </a:blip>
          <a:stretch>
            <a:fillRect/>
          </a:stretch>
        </p:blipFill>
        <p:spPr>
          <a:xfrm>
            <a:off x="149988" y="1328512"/>
            <a:ext cx="312675" cy="312675"/>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3" name="Shape 2713"/>
        <p:cNvGrpSpPr/>
        <p:nvPr/>
      </p:nvGrpSpPr>
      <p:grpSpPr>
        <a:xfrm>
          <a:off x="0" y="0"/>
          <a:ext cx="0" cy="0"/>
          <a:chOff x="0" y="0"/>
          <a:chExt cx="0" cy="0"/>
        </a:xfrm>
      </p:grpSpPr>
      <p:sp>
        <p:nvSpPr>
          <p:cNvPr id="2714" name="Google Shape;2714;p106"/>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Поиск Мастера чистоты</a:t>
            </a:r>
            <a:endParaRPr/>
          </a:p>
        </p:txBody>
      </p:sp>
      <p:sp>
        <p:nvSpPr>
          <p:cNvPr id="2715" name="Google Shape;2715;p106"/>
          <p:cNvSpPr txBox="1"/>
          <p:nvPr>
            <p:ph idx="1" type="subTitle"/>
          </p:nvPr>
        </p:nvSpPr>
        <p:spPr>
          <a:xfrm>
            <a:off x="656825" y="1956350"/>
            <a:ext cx="7533600" cy="1416300"/>
          </a:xfrm>
          <a:prstGeom prst="rect">
            <a:avLst/>
          </a:prstGeom>
        </p:spPr>
        <p:txBody>
          <a:bodyPr anchorCtr="0" anchor="t" bIns="91425" lIns="91425" spcFirstLastPara="1" rIns="91425" wrap="square" tIns="91425">
            <a:noAutofit/>
          </a:bodyPr>
          <a:lstStyle/>
          <a:p>
            <a:pPr indent="449580" lvl="0" marL="0" rtl="0" algn="just">
              <a:lnSpc>
                <a:spcPct val="150000"/>
              </a:lnSpc>
              <a:spcBef>
                <a:spcPts val="0"/>
              </a:spcBef>
              <a:spcAft>
                <a:spcPts val="0"/>
              </a:spcAft>
              <a:buNone/>
            </a:pPr>
            <a:r>
              <a:rPr lang="en" sz="1400">
                <a:solidFill>
                  <a:schemeClr val="dk1"/>
                </a:solidFill>
              </a:rPr>
              <a:t>С мастером чистоты большую роль играет личное собеседование. Есть большая вероятность того, что у них есть вредные привычки (серьезные алкогольные зависимости). Важно выявить это на 1 собеседовании, чтобы в дальнейшем это не оказалось для вас сюрпризом. </a:t>
            </a:r>
            <a:r>
              <a:rPr lang="en" sz="1400">
                <a:solidFill>
                  <a:schemeClr val="dk1"/>
                </a:solidFill>
              </a:rPr>
              <a:t> </a:t>
            </a:r>
            <a:endParaRPr sz="1400">
              <a:solidFill>
                <a:schemeClr val="dk1"/>
              </a:solidFill>
            </a:endParaRPr>
          </a:p>
          <a:p>
            <a:pPr indent="0" lvl="0" marL="0" rtl="0" algn="l">
              <a:spcBef>
                <a:spcPts val="0"/>
              </a:spcBef>
              <a:spcAft>
                <a:spcPts val="1600"/>
              </a:spcAft>
              <a:buNone/>
            </a:pPr>
            <a:r>
              <a:t/>
            </a:r>
            <a:endParaRPr sz="1300"/>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9" name="Shape 2719"/>
        <p:cNvGrpSpPr/>
        <p:nvPr/>
      </p:nvGrpSpPr>
      <p:grpSpPr>
        <a:xfrm>
          <a:off x="0" y="0"/>
          <a:ext cx="0" cy="0"/>
          <a:chOff x="0" y="0"/>
          <a:chExt cx="0" cy="0"/>
        </a:xfrm>
      </p:grpSpPr>
      <p:pic>
        <p:nvPicPr>
          <p:cNvPr id="2720" name="Google Shape;2720;p107"/>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2721" name="Google Shape;2721;p107"/>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07"/>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3" name="Google Shape;2723;p107"/>
          <p:cNvGrpSpPr/>
          <p:nvPr/>
        </p:nvGrpSpPr>
        <p:grpSpPr>
          <a:xfrm>
            <a:off x="8831314" y="1474774"/>
            <a:ext cx="312682" cy="2193963"/>
            <a:chOff x="8954936" y="1478060"/>
            <a:chExt cx="312682" cy="2193963"/>
          </a:xfrm>
        </p:grpSpPr>
        <p:sp>
          <p:nvSpPr>
            <p:cNvPr id="2724" name="Google Shape;2724;p107"/>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07"/>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07"/>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07"/>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07"/>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07"/>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07"/>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07"/>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07"/>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07"/>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07"/>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07"/>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07"/>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07"/>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07"/>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07"/>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07"/>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07"/>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07"/>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07"/>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07"/>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07"/>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07"/>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07"/>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07"/>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07"/>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07"/>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07"/>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07"/>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07"/>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4" name="Google Shape;2754;p107"/>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4.3.</a:t>
            </a:r>
            <a:endParaRPr/>
          </a:p>
        </p:txBody>
      </p:sp>
      <p:sp>
        <p:nvSpPr>
          <p:cNvPr id="2755" name="Google Shape;2755;p107"/>
          <p:cNvSpPr txBox="1"/>
          <p:nvPr>
            <p:ph idx="1" type="subTitle"/>
          </p:nvPr>
        </p:nvSpPr>
        <p:spPr>
          <a:xfrm>
            <a:off x="720000" y="2680925"/>
            <a:ext cx="41286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Raleway"/>
                <a:ea typeface="Raleway"/>
                <a:cs typeface="Raleway"/>
                <a:sym typeface="Raleway"/>
              </a:rPr>
              <a:t>Требования к сотрудникам барбершопа</a:t>
            </a:r>
            <a:endParaRPr b="1">
              <a:latin typeface="Raleway"/>
              <a:ea typeface="Raleway"/>
              <a:cs typeface="Raleway"/>
              <a:sym typeface="Raleway"/>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9" name="Shape 2759"/>
        <p:cNvGrpSpPr/>
        <p:nvPr/>
      </p:nvGrpSpPr>
      <p:grpSpPr>
        <a:xfrm>
          <a:off x="0" y="0"/>
          <a:ext cx="0" cy="0"/>
          <a:chOff x="0" y="0"/>
          <a:chExt cx="0" cy="0"/>
        </a:xfrm>
      </p:grpSpPr>
      <p:sp>
        <p:nvSpPr>
          <p:cNvPr id="2760" name="Google Shape;2760;p108"/>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Требования к барберам:</a:t>
            </a:r>
            <a:endParaRPr/>
          </a:p>
        </p:txBody>
      </p:sp>
      <p:sp>
        <p:nvSpPr>
          <p:cNvPr id="2761" name="Google Shape;2761;p108"/>
          <p:cNvSpPr txBox="1"/>
          <p:nvPr>
            <p:ph idx="1" type="subTitle"/>
          </p:nvPr>
        </p:nvSpPr>
        <p:spPr>
          <a:xfrm>
            <a:off x="805200" y="1665825"/>
            <a:ext cx="7533600" cy="22941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довольные клиенты - хорошие отзывы о барбере в соц сетях, досках объявлений, Yclients, </a:t>
            </a:r>
            <a:endParaRPr sz="1400">
              <a:solidFill>
                <a:schemeClr val="dk1"/>
              </a:solidFill>
            </a:endParaRPr>
          </a:p>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опыт работы от 3 лет,</a:t>
            </a:r>
            <a:endParaRPr sz="1400">
              <a:solidFill>
                <a:schemeClr val="dk1"/>
              </a:solidFill>
            </a:endParaRPr>
          </a:p>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развитые коммуникативные навыки,</a:t>
            </a:r>
            <a:endParaRPr sz="1400">
              <a:solidFill>
                <a:schemeClr val="dk1"/>
              </a:solidFill>
            </a:endParaRPr>
          </a:p>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высокая скорость работы,</a:t>
            </a:r>
            <a:endParaRPr sz="1400">
              <a:solidFill>
                <a:schemeClr val="dk1"/>
              </a:solidFill>
            </a:endParaRPr>
          </a:p>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опрятный внешний вид.</a:t>
            </a:r>
            <a:endParaRPr sz="1400">
              <a:solidFill>
                <a:schemeClr val="dk1"/>
              </a:solidFill>
            </a:endParaRPr>
          </a:p>
          <a:p>
            <a:pPr indent="0" lvl="0" marL="0" rtl="0" algn="just">
              <a:lnSpc>
                <a:spcPct val="150000"/>
              </a:lnSpc>
              <a:spcBef>
                <a:spcPts val="0"/>
              </a:spcBef>
              <a:spcAft>
                <a:spcPts val="0"/>
              </a:spcAft>
              <a:buNone/>
            </a:pPr>
            <a:r>
              <a:t/>
            </a:r>
            <a:endParaRPr sz="1300"/>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5" name="Shape 2765"/>
        <p:cNvGrpSpPr/>
        <p:nvPr/>
      </p:nvGrpSpPr>
      <p:grpSpPr>
        <a:xfrm>
          <a:off x="0" y="0"/>
          <a:ext cx="0" cy="0"/>
          <a:chOff x="0" y="0"/>
          <a:chExt cx="0" cy="0"/>
        </a:xfrm>
      </p:grpSpPr>
      <p:sp>
        <p:nvSpPr>
          <p:cNvPr id="2766" name="Google Shape;2766;p109"/>
          <p:cNvSpPr txBox="1"/>
          <p:nvPr>
            <p:ph type="title"/>
          </p:nvPr>
        </p:nvSpPr>
        <p:spPr>
          <a:xfrm>
            <a:off x="684400" y="249750"/>
            <a:ext cx="7253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Требования к администраторам:</a:t>
            </a:r>
            <a:endParaRPr/>
          </a:p>
        </p:txBody>
      </p:sp>
      <p:sp>
        <p:nvSpPr>
          <p:cNvPr id="2767" name="Google Shape;2767;p109"/>
          <p:cNvSpPr txBox="1"/>
          <p:nvPr>
            <p:ph idx="1" type="subTitle"/>
          </p:nvPr>
        </p:nvSpPr>
        <p:spPr>
          <a:xfrm>
            <a:off x="503700" y="1476075"/>
            <a:ext cx="8136600" cy="30801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0"/>
              </a:spcBef>
              <a:spcAft>
                <a:spcPts val="0"/>
              </a:spcAft>
              <a:buClr>
                <a:schemeClr val="accent1"/>
              </a:buClr>
              <a:buSzPts val="1300"/>
              <a:buFont typeface="Open Sans"/>
              <a:buChar char="●"/>
            </a:pPr>
            <a:r>
              <a:rPr lang="en" sz="1300">
                <a:solidFill>
                  <a:schemeClr val="dk1"/>
                </a:solidFill>
              </a:rPr>
              <a:t>возраст: от 23 до 45 лет (слишком молодой администратор может быть проблемой, потому что ему нужно будет управлять барберами, а в силу своего возраста он не сможет стать авторитетом),</a:t>
            </a:r>
            <a:endParaRPr sz="1300">
              <a:solidFill>
                <a:schemeClr val="dk1"/>
              </a:solidFill>
            </a:endParaRPr>
          </a:p>
          <a:p>
            <a:pPr indent="-311150" lvl="0" marL="457200" rtl="0" algn="just">
              <a:lnSpc>
                <a:spcPct val="150000"/>
              </a:lnSpc>
              <a:spcBef>
                <a:spcPts val="0"/>
              </a:spcBef>
              <a:spcAft>
                <a:spcPts val="0"/>
              </a:spcAft>
              <a:buClr>
                <a:schemeClr val="accent1"/>
              </a:buClr>
              <a:buSzPts val="1300"/>
              <a:buFont typeface="Open Sans"/>
              <a:buChar char="●"/>
            </a:pPr>
            <a:r>
              <a:rPr lang="en" sz="1300">
                <a:solidFill>
                  <a:schemeClr val="dk1"/>
                </a:solidFill>
              </a:rPr>
              <a:t>гражданство РФ,</a:t>
            </a:r>
            <a:endParaRPr sz="1300">
              <a:solidFill>
                <a:schemeClr val="dk1"/>
              </a:solidFill>
            </a:endParaRPr>
          </a:p>
          <a:p>
            <a:pPr indent="-311150" lvl="0" marL="457200" rtl="0" algn="just">
              <a:lnSpc>
                <a:spcPct val="150000"/>
              </a:lnSpc>
              <a:spcBef>
                <a:spcPts val="0"/>
              </a:spcBef>
              <a:spcAft>
                <a:spcPts val="0"/>
              </a:spcAft>
              <a:buClr>
                <a:schemeClr val="accent1"/>
              </a:buClr>
              <a:buSzPts val="1300"/>
              <a:buFont typeface="Open Sans"/>
              <a:buChar char="●"/>
            </a:pPr>
            <a:r>
              <a:rPr lang="en" sz="1300">
                <a:solidFill>
                  <a:schemeClr val="dk1"/>
                </a:solidFill>
              </a:rPr>
              <a:t>развитые коммуникативные навыки,</a:t>
            </a:r>
            <a:endParaRPr sz="1300">
              <a:solidFill>
                <a:schemeClr val="dk1"/>
              </a:solidFill>
            </a:endParaRPr>
          </a:p>
          <a:p>
            <a:pPr indent="-311150" lvl="0" marL="457200" rtl="0" algn="just">
              <a:lnSpc>
                <a:spcPct val="150000"/>
              </a:lnSpc>
              <a:spcBef>
                <a:spcPts val="0"/>
              </a:spcBef>
              <a:spcAft>
                <a:spcPts val="0"/>
              </a:spcAft>
              <a:buClr>
                <a:schemeClr val="accent1"/>
              </a:buClr>
              <a:buSzPts val="1300"/>
              <a:buFont typeface="Open Sans"/>
              <a:buChar char="●"/>
            </a:pPr>
            <a:r>
              <a:rPr lang="en" sz="1300">
                <a:solidFill>
                  <a:schemeClr val="dk1"/>
                </a:solidFill>
              </a:rPr>
              <a:t>клиентоориентированность, способность поддерживать высокий уровень сервиса,</a:t>
            </a:r>
            <a:endParaRPr sz="1300">
              <a:solidFill>
                <a:schemeClr val="dk1"/>
              </a:solidFill>
            </a:endParaRPr>
          </a:p>
          <a:p>
            <a:pPr indent="-311150" lvl="0" marL="457200" rtl="0" algn="just">
              <a:lnSpc>
                <a:spcPct val="150000"/>
              </a:lnSpc>
              <a:spcBef>
                <a:spcPts val="0"/>
              </a:spcBef>
              <a:spcAft>
                <a:spcPts val="0"/>
              </a:spcAft>
              <a:buClr>
                <a:schemeClr val="accent1"/>
              </a:buClr>
              <a:buSzPts val="1300"/>
              <a:buFont typeface="Open Sans"/>
              <a:buChar char="●"/>
            </a:pPr>
            <a:r>
              <a:rPr lang="en" sz="1300">
                <a:solidFill>
                  <a:schemeClr val="dk1"/>
                </a:solidFill>
              </a:rPr>
              <a:t>опыт работы администратором, менеджером по продажам, консультантом. Желательно, чтобы у соискателя на предыдущем месте работы было не менее 5-ти подчинённых,</a:t>
            </a:r>
            <a:endParaRPr sz="1300">
              <a:solidFill>
                <a:schemeClr val="dk1"/>
              </a:solidFill>
            </a:endParaRPr>
          </a:p>
          <a:p>
            <a:pPr indent="-311150" lvl="0" marL="457200" rtl="0" algn="just">
              <a:lnSpc>
                <a:spcPct val="150000"/>
              </a:lnSpc>
              <a:spcBef>
                <a:spcPts val="900"/>
              </a:spcBef>
              <a:spcAft>
                <a:spcPts val="900"/>
              </a:spcAft>
              <a:buClr>
                <a:schemeClr val="accent1"/>
              </a:buClr>
              <a:buSzPts val="1300"/>
              <a:buFont typeface="Open Sans"/>
              <a:buChar char="●"/>
            </a:pPr>
            <a:r>
              <a:rPr lang="en" sz="1300">
                <a:solidFill>
                  <a:schemeClr val="dk1"/>
                </a:solidFill>
              </a:rPr>
              <a:t>хорошее знание: Word, Excel, работа с кассовым аппаратом,</a:t>
            </a:r>
            <a:endParaRPr sz="1300"/>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1" name="Shape 2771"/>
        <p:cNvGrpSpPr/>
        <p:nvPr/>
      </p:nvGrpSpPr>
      <p:grpSpPr>
        <a:xfrm>
          <a:off x="0" y="0"/>
          <a:ext cx="0" cy="0"/>
          <a:chOff x="0" y="0"/>
          <a:chExt cx="0" cy="0"/>
        </a:xfrm>
      </p:grpSpPr>
      <p:sp>
        <p:nvSpPr>
          <p:cNvPr id="2772" name="Google Shape;2772;p110"/>
          <p:cNvSpPr txBox="1"/>
          <p:nvPr>
            <p:ph type="title"/>
          </p:nvPr>
        </p:nvSpPr>
        <p:spPr>
          <a:xfrm>
            <a:off x="634700" y="169075"/>
            <a:ext cx="6996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Требования к администраторам:</a:t>
            </a:r>
            <a:endParaRPr/>
          </a:p>
        </p:txBody>
      </p:sp>
      <p:sp>
        <p:nvSpPr>
          <p:cNvPr id="2773" name="Google Shape;2773;p110"/>
          <p:cNvSpPr txBox="1"/>
          <p:nvPr>
            <p:ph idx="1" type="subTitle"/>
          </p:nvPr>
        </p:nvSpPr>
        <p:spPr>
          <a:xfrm>
            <a:off x="341000" y="1387975"/>
            <a:ext cx="7997700" cy="32976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для администратора важную роль играет внешний вид - он является лицом салона,</a:t>
            </a:r>
            <a:endParaRPr sz="1200">
              <a:solidFill>
                <a:schemeClr val="dk1"/>
              </a:solidFill>
            </a:endParaRPr>
          </a:p>
          <a:p>
            <a:pPr indent="-304800" lvl="0" marL="457200" rtl="0" algn="just">
              <a:lnSpc>
                <a:spcPct val="150000"/>
              </a:lnSpc>
              <a:spcBef>
                <a:spcPts val="900"/>
              </a:spcBef>
              <a:spcAft>
                <a:spcPts val="0"/>
              </a:spcAft>
              <a:buClr>
                <a:schemeClr val="accent1"/>
              </a:buClr>
              <a:buSzPts val="1200"/>
              <a:buFont typeface="Open Sans"/>
              <a:buChar char="●"/>
            </a:pPr>
            <a:r>
              <a:rPr lang="en" sz="1200">
                <a:solidFill>
                  <a:schemeClr val="dk1"/>
                </a:solidFill>
              </a:rPr>
              <a:t>продолжительность работы на последнем или предпоследнем месте работы от 2 лет (если меньше, то есть вероятность того, что этот человек и здесь надолго не задержится),</a:t>
            </a:r>
            <a:endParaRPr sz="1200">
              <a:solidFill>
                <a:schemeClr val="dk1"/>
              </a:solidFill>
            </a:endParaRPr>
          </a:p>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будет не лишней рекомендация с предыдущего места работы, обязателен телефон бывшего работодателя, с которым вам необходимо выйти на связь и навести справки про администратора, </a:t>
            </a:r>
            <a:endParaRPr sz="1200">
              <a:solidFill>
                <a:schemeClr val="dk1"/>
              </a:solidFill>
            </a:endParaRPr>
          </a:p>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также рекомендуем посмотреть кредитную историю администратора. Если у него будет много финансовых просрочек, то его не следует брать на работу, так как он будет работать с деньгами и возможны сильные нарушения кассовой дисциплины в вашем салоне. Также если у сотрудника очень большая кредитная нагрузка, это тоже должно смущать, так как такой администратор может взять деньги из кассы и решить свои проблемы вашими деньгами. </a:t>
            </a:r>
            <a:endParaRPr sz="1200">
              <a:solidFill>
                <a:schemeClr val="dk1"/>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7" name="Shape 2777"/>
        <p:cNvGrpSpPr/>
        <p:nvPr/>
      </p:nvGrpSpPr>
      <p:grpSpPr>
        <a:xfrm>
          <a:off x="0" y="0"/>
          <a:ext cx="0" cy="0"/>
          <a:chOff x="0" y="0"/>
          <a:chExt cx="0" cy="0"/>
        </a:xfrm>
      </p:grpSpPr>
      <p:sp>
        <p:nvSpPr>
          <p:cNvPr id="2778" name="Google Shape;2778;p111"/>
          <p:cNvSpPr txBox="1"/>
          <p:nvPr>
            <p:ph type="title"/>
          </p:nvPr>
        </p:nvSpPr>
        <p:spPr>
          <a:xfrm>
            <a:off x="720000" y="477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Требования к уборщице:</a:t>
            </a:r>
            <a:endParaRPr/>
          </a:p>
        </p:txBody>
      </p:sp>
      <p:sp>
        <p:nvSpPr>
          <p:cNvPr id="2779" name="Google Shape;2779;p111"/>
          <p:cNvSpPr txBox="1"/>
          <p:nvPr>
            <p:ph idx="1" type="subTitle"/>
          </p:nvPr>
        </p:nvSpPr>
        <p:spPr>
          <a:xfrm>
            <a:off x="528250" y="2040600"/>
            <a:ext cx="7997700" cy="10623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аккуратность, прилежность, трудолюбие,</a:t>
            </a:r>
            <a:endParaRPr sz="1400">
              <a:solidFill>
                <a:schemeClr val="dk1"/>
              </a:solidFill>
            </a:endParaRPr>
          </a:p>
          <a:p>
            <a:pPr indent="-317500" lvl="0" marL="457200" rtl="0" algn="just">
              <a:lnSpc>
                <a:spcPct val="150000"/>
              </a:lnSpc>
              <a:spcBef>
                <a:spcPts val="0"/>
              </a:spcBef>
              <a:spcAft>
                <a:spcPts val="0"/>
              </a:spcAft>
              <a:buClr>
                <a:schemeClr val="accent1"/>
              </a:buClr>
              <a:buSzPts val="1400"/>
              <a:buFont typeface="Open Sans"/>
              <a:buChar char="●"/>
            </a:pPr>
            <a:r>
              <a:rPr lang="en" sz="1400">
                <a:solidFill>
                  <a:schemeClr val="dk1"/>
                </a:solidFill>
              </a:rPr>
              <a:t>отсутствие вредных привычек.</a:t>
            </a:r>
            <a:r>
              <a:rPr lang="en" sz="1400">
                <a:solidFill>
                  <a:schemeClr val="dk1"/>
                </a:solidFill>
              </a:rPr>
              <a:t> </a:t>
            </a:r>
            <a:endParaRPr sz="1400">
              <a:solidFill>
                <a:schemeClr val="dk1"/>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3" name="Shape 2783"/>
        <p:cNvGrpSpPr/>
        <p:nvPr/>
      </p:nvGrpSpPr>
      <p:grpSpPr>
        <a:xfrm>
          <a:off x="0" y="0"/>
          <a:ext cx="0" cy="0"/>
          <a:chOff x="0" y="0"/>
          <a:chExt cx="0" cy="0"/>
        </a:xfrm>
      </p:grpSpPr>
      <p:pic>
        <p:nvPicPr>
          <p:cNvPr id="2784" name="Google Shape;2784;p112"/>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2785" name="Google Shape;2785;p112"/>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12"/>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7" name="Google Shape;2787;p112"/>
          <p:cNvGrpSpPr/>
          <p:nvPr/>
        </p:nvGrpSpPr>
        <p:grpSpPr>
          <a:xfrm>
            <a:off x="8831314" y="1474774"/>
            <a:ext cx="312682" cy="2193963"/>
            <a:chOff x="8954936" y="1478060"/>
            <a:chExt cx="312682" cy="2193963"/>
          </a:xfrm>
        </p:grpSpPr>
        <p:sp>
          <p:nvSpPr>
            <p:cNvPr id="2788" name="Google Shape;2788;p112"/>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12"/>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12"/>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12"/>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12"/>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12"/>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12"/>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12"/>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12"/>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12"/>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12"/>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12"/>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12"/>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12"/>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12"/>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12"/>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12"/>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12"/>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12"/>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12"/>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12"/>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12"/>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12"/>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12"/>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12"/>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12"/>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12"/>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12"/>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12"/>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12"/>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8" name="Google Shape;2818;p112"/>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4.4.</a:t>
            </a:r>
            <a:endParaRPr/>
          </a:p>
        </p:txBody>
      </p:sp>
      <p:sp>
        <p:nvSpPr>
          <p:cNvPr id="2819" name="Google Shape;2819;p112"/>
          <p:cNvSpPr txBox="1"/>
          <p:nvPr>
            <p:ph idx="1" type="subTitle"/>
          </p:nvPr>
        </p:nvSpPr>
        <p:spPr>
          <a:xfrm>
            <a:off x="720000" y="2680925"/>
            <a:ext cx="41286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Raleway"/>
                <a:ea typeface="Raleway"/>
                <a:cs typeface="Raleway"/>
                <a:sym typeface="Raleway"/>
              </a:rPr>
              <a:t>Инструкция по трудоустройству</a:t>
            </a:r>
            <a:endParaRPr b="1">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0" name="Shape 1400"/>
        <p:cNvGrpSpPr/>
        <p:nvPr/>
      </p:nvGrpSpPr>
      <p:grpSpPr>
        <a:xfrm>
          <a:off x="0" y="0"/>
          <a:ext cx="0" cy="0"/>
          <a:chOff x="0" y="0"/>
          <a:chExt cx="0" cy="0"/>
        </a:xfrm>
      </p:grpSpPr>
      <p:pic>
        <p:nvPicPr>
          <p:cNvPr id="1401" name="Google Shape;1401;p41"/>
          <p:cNvPicPr preferRelativeResize="0"/>
          <p:nvPr/>
        </p:nvPicPr>
        <p:blipFill rotWithShape="1">
          <a:blip r:embed="rId3">
            <a:alphaModFix/>
          </a:blip>
          <a:srcRect b="0" l="0" r="8642" t="0"/>
          <a:stretch/>
        </p:blipFill>
        <p:spPr>
          <a:xfrm>
            <a:off x="5023525" y="1068750"/>
            <a:ext cx="4120474" cy="3006000"/>
          </a:xfrm>
          <a:prstGeom prst="rect">
            <a:avLst/>
          </a:prstGeom>
          <a:noFill/>
          <a:ln>
            <a:noFill/>
          </a:ln>
        </p:spPr>
      </p:pic>
      <p:sp>
        <p:nvSpPr>
          <p:cNvPr id="1402" name="Google Shape;1402;p41"/>
          <p:cNvSpPr/>
          <p:nvPr/>
        </p:nvSpPr>
        <p:spPr>
          <a:xfrm>
            <a:off x="4419600" y="1068750"/>
            <a:ext cx="2779200" cy="30060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1"/>
          <p:cNvSpPr/>
          <p:nvPr/>
        </p:nvSpPr>
        <p:spPr>
          <a:xfrm>
            <a:off x="465275" y="630000"/>
            <a:ext cx="5565600" cy="3938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1"/>
          <p:cNvSpPr txBox="1"/>
          <p:nvPr>
            <p:ph type="title"/>
          </p:nvPr>
        </p:nvSpPr>
        <p:spPr>
          <a:xfrm>
            <a:off x="720000" y="3244225"/>
            <a:ext cx="3997200" cy="10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БРЕНД И ПРОДУКТ</a:t>
            </a:r>
            <a:endParaRPr/>
          </a:p>
          <a:p>
            <a:pPr indent="0" lvl="0" marL="0" rtl="0" algn="l">
              <a:spcBef>
                <a:spcPts val="0"/>
              </a:spcBef>
              <a:spcAft>
                <a:spcPts val="0"/>
              </a:spcAft>
              <a:buNone/>
            </a:pPr>
            <a:r>
              <a:t/>
            </a:r>
            <a:endParaRPr/>
          </a:p>
        </p:txBody>
      </p:sp>
      <p:sp>
        <p:nvSpPr>
          <p:cNvPr id="1405" name="Google Shape;1405;p41"/>
          <p:cNvSpPr txBox="1"/>
          <p:nvPr>
            <p:ph idx="2" type="title"/>
          </p:nvPr>
        </p:nvSpPr>
        <p:spPr>
          <a:xfrm>
            <a:off x="3369625" y="801450"/>
            <a:ext cx="2325600" cy="179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grpSp>
        <p:nvGrpSpPr>
          <p:cNvPr id="1406" name="Google Shape;1406;p41"/>
          <p:cNvGrpSpPr/>
          <p:nvPr/>
        </p:nvGrpSpPr>
        <p:grpSpPr>
          <a:xfrm>
            <a:off x="5923861" y="1725294"/>
            <a:ext cx="312682" cy="1748105"/>
            <a:chOff x="8954936" y="1923919"/>
            <a:chExt cx="312682" cy="1748105"/>
          </a:xfrm>
        </p:grpSpPr>
        <p:sp>
          <p:nvSpPr>
            <p:cNvPr id="1407" name="Google Shape;1407;p41"/>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1"/>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1"/>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1"/>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1"/>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1"/>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1"/>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1"/>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1"/>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1"/>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1"/>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1"/>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1"/>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1"/>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1"/>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1"/>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1"/>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1"/>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1"/>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1"/>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1"/>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1"/>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1"/>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1"/>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3" name="Shape 2823"/>
        <p:cNvGrpSpPr/>
        <p:nvPr/>
      </p:nvGrpSpPr>
      <p:grpSpPr>
        <a:xfrm>
          <a:off x="0" y="0"/>
          <a:ext cx="0" cy="0"/>
          <a:chOff x="0" y="0"/>
          <a:chExt cx="0" cy="0"/>
        </a:xfrm>
      </p:grpSpPr>
      <p:sp>
        <p:nvSpPr>
          <p:cNvPr id="2824" name="Google Shape;2824;p113"/>
          <p:cNvSpPr txBox="1"/>
          <p:nvPr>
            <p:ph type="title"/>
          </p:nvPr>
        </p:nvSpPr>
        <p:spPr>
          <a:xfrm>
            <a:off x="329725" y="314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Список документов для официального трудоустройства</a:t>
            </a:r>
            <a:endParaRPr/>
          </a:p>
        </p:txBody>
      </p:sp>
      <p:sp>
        <p:nvSpPr>
          <p:cNvPr id="2825" name="Google Shape;2825;p113"/>
          <p:cNvSpPr txBox="1"/>
          <p:nvPr>
            <p:ph idx="1" type="subTitle"/>
          </p:nvPr>
        </p:nvSpPr>
        <p:spPr>
          <a:xfrm>
            <a:off x="340175" y="1573100"/>
            <a:ext cx="8136600" cy="31800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1400"/>
              </a:spcBef>
              <a:spcAft>
                <a:spcPts val="0"/>
              </a:spcAft>
              <a:buClr>
                <a:schemeClr val="accent1"/>
              </a:buClr>
              <a:buSzPts val="1200"/>
              <a:buFont typeface="Open Sans"/>
              <a:buChar char="●"/>
            </a:pPr>
            <a:r>
              <a:rPr lang="en" sz="1200">
                <a:solidFill>
                  <a:schemeClr val="dk1"/>
                </a:solidFill>
              </a:rPr>
              <a:t>Документ, удостоверяющий личность (паспорт, военный билет);</a:t>
            </a:r>
            <a:endParaRPr sz="1200">
              <a:solidFill>
                <a:schemeClr val="dk1"/>
              </a:solidFill>
            </a:endParaRPr>
          </a:p>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Трудовая книжка (за исключением трудоустройства сотрудников, впервые поступающих на работу и совместителей);</a:t>
            </a:r>
            <a:endParaRPr sz="1200">
              <a:solidFill>
                <a:schemeClr val="dk1"/>
              </a:solidFill>
            </a:endParaRPr>
          </a:p>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Страховое свидетельство обязательного пенсионного страхования (при его наличии у сотрудника);</a:t>
            </a:r>
            <a:endParaRPr sz="1200">
              <a:solidFill>
                <a:schemeClr val="dk1"/>
              </a:solidFill>
            </a:endParaRPr>
          </a:p>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Документ об образовании;</a:t>
            </a:r>
            <a:endParaRPr sz="1200">
              <a:solidFill>
                <a:schemeClr val="dk1"/>
              </a:solidFill>
            </a:endParaRPr>
          </a:p>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Свидетельство о браке /о рождении детей (при наличии);</a:t>
            </a:r>
            <a:endParaRPr sz="1200">
              <a:solidFill>
                <a:schemeClr val="dk1"/>
              </a:solidFill>
            </a:endParaRPr>
          </a:p>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Справка 182 Н и 2НДФЛ с предыдущего места работы (при наличии);</a:t>
            </a:r>
            <a:endParaRPr sz="1200">
              <a:solidFill>
                <a:schemeClr val="dk1"/>
              </a:solidFill>
            </a:endParaRPr>
          </a:p>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Реквизиты банковской карты для перечисления заработной платы;</a:t>
            </a:r>
            <a:endParaRPr sz="1200">
              <a:solidFill>
                <a:schemeClr val="dk1"/>
              </a:solidFill>
            </a:endParaRPr>
          </a:p>
          <a:p>
            <a:pPr indent="-304800" lvl="0" marL="457200" rtl="0" algn="just">
              <a:lnSpc>
                <a:spcPct val="150000"/>
              </a:lnSpc>
              <a:spcBef>
                <a:spcPts val="0"/>
              </a:spcBef>
              <a:spcAft>
                <a:spcPts val="0"/>
              </a:spcAft>
              <a:buClr>
                <a:schemeClr val="accent1"/>
              </a:buClr>
              <a:buSzPts val="1200"/>
              <a:buFont typeface="Open Sans"/>
              <a:buChar char="●"/>
            </a:pPr>
            <a:r>
              <a:rPr lang="en" sz="1200">
                <a:solidFill>
                  <a:schemeClr val="dk1"/>
                </a:solidFill>
              </a:rPr>
              <a:t>Полис ОМС; </a:t>
            </a:r>
            <a:endParaRPr sz="1200">
              <a:solidFill>
                <a:schemeClr val="dk1"/>
              </a:solidFill>
            </a:endParaRPr>
          </a:p>
          <a:p>
            <a:pPr indent="-304800" lvl="0" marL="457200" rtl="0" algn="just">
              <a:lnSpc>
                <a:spcPct val="150000"/>
              </a:lnSpc>
              <a:spcBef>
                <a:spcPts val="0"/>
              </a:spcBef>
              <a:spcAft>
                <a:spcPts val="1400"/>
              </a:spcAft>
              <a:buClr>
                <a:schemeClr val="accent1"/>
              </a:buClr>
              <a:buSzPts val="1200"/>
              <a:buFont typeface="Open Sans"/>
              <a:buChar char="●"/>
            </a:pPr>
            <a:r>
              <a:rPr lang="en" sz="1200">
                <a:solidFill>
                  <a:schemeClr val="dk1"/>
                </a:solidFill>
              </a:rPr>
              <a:t>Заявление в свободной форме о приеме на работу.</a:t>
            </a:r>
            <a:endParaRPr sz="1200">
              <a:solidFill>
                <a:schemeClr val="dk1"/>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9" name="Shape 2829"/>
        <p:cNvGrpSpPr/>
        <p:nvPr/>
      </p:nvGrpSpPr>
      <p:grpSpPr>
        <a:xfrm>
          <a:off x="0" y="0"/>
          <a:ext cx="0" cy="0"/>
          <a:chOff x="0" y="0"/>
          <a:chExt cx="0" cy="0"/>
        </a:xfrm>
      </p:grpSpPr>
      <p:sp>
        <p:nvSpPr>
          <p:cNvPr id="2830" name="Google Shape;2830;p114"/>
          <p:cNvSpPr txBox="1"/>
          <p:nvPr>
            <p:ph type="title"/>
          </p:nvPr>
        </p:nvSpPr>
        <p:spPr>
          <a:xfrm>
            <a:off x="101125" y="1618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Список документов для официального трудоустройства</a:t>
            </a:r>
            <a:endParaRPr/>
          </a:p>
        </p:txBody>
      </p:sp>
      <p:sp>
        <p:nvSpPr>
          <p:cNvPr id="2831" name="Google Shape;2831;p114"/>
          <p:cNvSpPr txBox="1"/>
          <p:nvPr>
            <p:ph idx="1" type="subTitle"/>
          </p:nvPr>
        </p:nvSpPr>
        <p:spPr>
          <a:xfrm>
            <a:off x="1377550" y="2415425"/>
            <a:ext cx="7158900" cy="7356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1400"/>
              </a:spcAft>
              <a:buNone/>
            </a:pPr>
            <a:r>
              <a:rPr lang="en" sz="1400">
                <a:solidFill>
                  <a:schemeClr val="dk1"/>
                </a:solidFill>
              </a:rPr>
              <a:t>Документы, которые соискатель должен предоставить в течении месяца</a:t>
            </a:r>
            <a:endParaRPr sz="1400">
              <a:solidFill>
                <a:schemeClr val="dk1"/>
              </a:solidFill>
            </a:endParaRPr>
          </a:p>
        </p:txBody>
      </p:sp>
      <p:pic>
        <p:nvPicPr>
          <p:cNvPr id="2832" name="Google Shape;2832;p114"/>
          <p:cNvPicPr preferRelativeResize="0"/>
          <p:nvPr/>
        </p:nvPicPr>
        <p:blipFill>
          <a:blip r:embed="rId3">
            <a:alphaModFix/>
          </a:blip>
          <a:stretch>
            <a:fillRect/>
          </a:stretch>
        </p:blipFill>
        <p:spPr>
          <a:xfrm>
            <a:off x="579138" y="2468725"/>
            <a:ext cx="312675" cy="312675"/>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6" name="Shape 2836"/>
        <p:cNvGrpSpPr/>
        <p:nvPr/>
      </p:nvGrpSpPr>
      <p:grpSpPr>
        <a:xfrm>
          <a:off x="0" y="0"/>
          <a:ext cx="0" cy="0"/>
          <a:chOff x="0" y="0"/>
          <a:chExt cx="0" cy="0"/>
        </a:xfrm>
      </p:grpSpPr>
      <p:sp>
        <p:nvSpPr>
          <p:cNvPr id="2837" name="Google Shape;2837;p115"/>
          <p:cNvSpPr txBox="1"/>
          <p:nvPr>
            <p:ph type="title"/>
          </p:nvPr>
        </p:nvSpPr>
        <p:spPr>
          <a:xfrm>
            <a:off x="225700" y="3929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Перечень документов от соискателя с гражданством РФ</a:t>
            </a:r>
            <a:endParaRPr/>
          </a:p>
        </p:txBody>
      </p:sp>
      <p:sp>
        <p:nvSpPr>
          <p:cNvPr id="2838" name="Google Shape;2838;p115"/>
          <p:cNvSpPr txBox="1"/>
          <p:nvPr>
            <p:ph idx="1" type="subTitle"/>
          </p:nvPr>
        </p:nvSpPr>
        <p:spPr>
          <a:xfrm>
            <a:off x="350500" y="1880500"/>
            <a:ext cx="8136600" cy="18327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0"/>
              </a:spcAft>
              <a:buNone/>
            </a:pPr>
            <a:r>
              <a:rPr lang="en" sz="1400">
                <a:solidFill>
                  <a:schemeClr val="dk1"/>
                </a:solidFill>
              </a:rPr>
              <a:t>1) Паспорт (обязательно)</a:t>
            </a:r>
            <a:endParaRPr sz="1400">
              <a:solidFill>
                <a:schemeClr val="dk1"/>
              </a:solidFill>
            </a:endParaRPr>
          </a:p>
          <a:p>
            <a:pPr indent="0" lvl="0" marL="0" rtl="0" algn="just">
              <a:lnSpc>
                <a:spcPct val="150000"/>
              </a:lnSpc>
              <a:spcBef>
                <a:spcPts val="1400"/>
              </a:spcBef>
              <a:spcAft>
                <a:spcPts val="0"/>
              </a:spcAft>
              <a:buNone/>
            </a:pPr>
            <a:r>
              <a:rPr lang="en" sz="1400">
                <a:solidFill>
                  <a:schemeClr val="dk1"/>
                </a:solidFill>
              </a:rPr>
              <a:t>2) Диплом об окончании курсов (может донести позже в течение 5 дней) </a:t>
            </a:r>
            <a:endParaRPr sz="1400">
              <a:solidFill>
                <a:schemeClr val="dk1"/>
              </a:solidFill>
            </a:endParaRPr>
          </a:p>
          <a:p>
            <a:pPr indent="0" lvl="0" marL="0" rtl="0" algn="just">
              <a:lnSpc>
                <a:spcPct val="150000"/>
              </a:lnSpc>
              <a:spcBef>
                <a:spcPts val="1400"/>
              </a:spcBef>
              <a:spcAft>
                <a:spcPts val="1400"/>
              </a:spcAft>
              <a:buNone/>
            </a:pPr>
            <a:r>
              <a:rPr lang="en" sz="1400">
                <a:solidFill>
                  <a:schemeClr val="dk1"/>
                </a:solidFill>
              </a:rPr>
              <a:t>3) Мед. книжка (может донести позже)</a:t>
            </a:r>
            <a:endParaRPr sz="1400">
              <a:solidFill>
                <a:schemeClr val="dk1"/>
              </a:solidFill>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2" name="Shape 2842"/>
        <p:cNvGrpSpPr/>
        <p:nvPr/>
      </p:nvGrpSpPr>
      <p:grpSpPr>
        <a:xfrm>
          <a:off x="0" y="0"/>
          <a:ext cx="0" cy="0"/>
          <a:chOff x="0" y="0"/>
          <a:chExt cx="0" cy="0"/>
        </a:xfrm>
      </p:grpSpPr>
      <p:sp>
        <p:nvSpPr>
          <p:cNvPr id="2843" name="Google Shape;2843;p116"/>
          <p:cNvSpPr txBox="1"/>
          <p:nvPr>
            <p:ph type="title"/>
          </p:nvPr>
        </p:nvSpPr>
        <p:spPr>
          <a:xfrm>
            <a:off x="0" y="1872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Перечень документов от соискателя с гражданством Армении, Белоруссии, Казахстана, Киргизии:</a:t>
            </a:r>
            <a:endParaRPr/>
          </a:p>
        </p:txBody>
      </p:sp>
      <p:sp>
        <p:nvSpPr>
          <p:cNvPr id="2844" name="Google Shape;2844;p116"/>
          <p:cNvSpPr txBox="1"/>
          <p:nvPr>
            <p:ph idx="1" type="subTitle"/>
          </p:nvPr>
        </p:nvSpPr>
        <p:spPr>
          <a:xfrm>
            <a:off x="120725" y="2555925"/>
            <a:ext cx="8136600" cy="21138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0"/>
              </a:spcAft>
              <a:buClr>
                <a:schemeClr val="dk1"/>
              </a:buClr>
              <a:buSzPts val="1100"/>
              <a:buFont typeface="Arial"/>
              <a:buNone/>
            </a:pPr>
            <a:r>
              <a:rPr lang="en" sz="1300">
                <a:solidFill>
                  <a:schemeClr val="dk1"/>
                </a:solidFill>
              </a:rPr>
              <a:t>1) Паспорт (обязательно)</a:t>
            </a:r>
            <a:endParaRPr sz="1300">
              <a:solidFill>
                <a:schemeClr val="dk1"/>
              </a:solidFill>
            </a:endParaRPr>
          </a:p>
          <a:p>
            <a:pPr indent="0" lvl="0" marL="0" rtl="0" algn="just">
              <a:lnSpc>
                <a:spcPct val="150000"/>
              </a:lnSpc>
              <a:spcBef>
                <a:spcPts val="1400"/>
              </a:spcBef>
              <a:spcAft>
                <a:spcPts val="0"/>
              </a:spcAft>
              <a:buClr>
                <a:schemeClr val="dk1"/>
              </a:buClr>
              <a:buSzPts val="1100"/>
              <a:buFont typeface="Arial"/>
              <a:buNone/>
            </a:pPr>
            <a:r>
              <a:rPr lang="en" sz="1300">
                <a:solidFill>
                  <a:schemeClr val="dk1"/>
                </a:solidFill>
              </a:rPr>
              <a:t>2) Регистрация. (обязательно! + смотреть чтобы совпадали города приёма и регистрации)</a:t>
            </a:r>
            <a:endParaRPr sz="1300">
              <a:solidFill>
                <a:schemeClr val="dk1"/>
              </a:solidFill>
            </a:endParaRPr>
          </a:p>
          <a:p>
            <a:pPr indent="0" lvl="0" marL="0" rtl="0" algn="just">
              <a:lnSpc>
                <a:spcPct val="150000"/>
              </a:lnSpc>
              <a:spcBef>
                <a:spcPts val="1400"/>
              </a:spcBef>
              <a:spcAft>
                <a:spcPts val="0"/>
              </a:spcAft>
              <a:buClr>
                <a:schemeClr val="dk1"/>
              </a:buClr>
              <a:buSzPts val="1100"/>
              <a:buFont typeface="Arial"/>
              <a:buNone/>
            </a:pPr>
            <a:r>
              <a:rPr lang="en" sz="1300">
                <a:solidFill>
                  <a:schemeClr val="dk1"/>
                </a:solidFill>
              </a:rPr>
              <a:t>3) Мед. книжка (может донести позже).</a:t>
            </a:r>
            <a:endParaRPr sz="1300">
              <a:solidFill>
                <a:schemeClr val="dk1"/>
              </a:solidFill>
            </a:endParaRPr>
          </a:p>
          <a:p>
            <a:pPr indent="0" lvl="0" marL="0" rtl="0" algn="just">
              <a:lnSpc>
                <a:spcPct val="150000"/>
              </a:lnSpc>
              <a:spcBef>
                <a:spcPts val="1400"/>
              </a:spcBef>
              <a:spcAft>
                <a:spcPts val="1400"/>
              </a:spcAft>
              <a:buClr>
                <a:schemeClr val="dk1"/>
              </a:buClr>
              <a:buSzPts val="1100"/>
              <a:buFont typeface="Arial"/>
              <a:buNone/>
            </a:pPr>
            <a:r>
              <a:rPr lang="en" sz="1300">
                <a:solidFill>
                  <a:schemeClr val="dk1"/>
                </a:solidFill>
              </a:rPr>
              <a:t>4) Диплом (может донести позже в течение 5 дней) </a:t>
            </a:r>
            <a:endParaRPr sz="1300">
              <a:solidFill>
                <a:schemeClr val="dk1"/>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8" name="Shape 2848"/>
        <p:cNvGrpSpPr/>
        <p:nvPr/>
      </p:nvGrpSpPr>
      <p:grpSpPr>
        <a:xfrm>
          <a:off x="0" y="0"/>
          <a:ext cx="0" cy="0"/>
          <a:chOff x="0" y="0"/>
          <a:chExt cx="0" cy="0"/>
        </a:xfrm>
      </p:grpSpPr>
      <p:sp>
        <p:nvSpPr>
          <p:cNvPr id="2849" name="Google Shape;2849;p117"/>
          <p:cNvSpPr txBox="1"/>
          <p:nvPr>
            <p:ph type="title"/>
          </p:nvPr>
        </p:nvSpPr>
        <p:spPr>
          <a:xfrm>
            <a:off x="119450" y="400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Перечень документов для остальных стран СНГ:</a:t>
            </a:r>
            <a:endParaRPr/>
          </a:p>
        </p:txBody>
      </p:sp>
      <p:sp>
        <p:nvSpPr>
          <p:cNvPr id="2850" name="Google Shape;2850;p117"/>
          <p:cNvSpPr txBox="1"/>
          <p:nvPr>
            <p:ph idx="1" type="subTitle"/>
          </p:nvPr>
        </p:nvSpPr>
        <p:spPr>
          <a:xfrm>
            <a:off x="306325" y="1864000"/>
            <a:ext cx="8136600" cy="24603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0"/>
              </a:spcAft>
              <a:buNone/>
            </a:pPr>
            <a:r>
              <a:rPr lang="en" sz="1200">
                <a:solidFill>
                  <a:schemeClr val="dk1"/>
                </a:solidFill>
              </a:rPr>
              <a:t>1) Паспорт (обязательно)</a:t>
            </a:r>
            <a:endParaRPr sz="1200">
              <a:solidFill>
                <a:schemeClr val="dk1"/>
              </a:solidFill>
            </a:endParaRPr>
          </a:p>
          <a:p>
            <a:pPr indent="0" lvl="0" marL="0" rtl="0" algn="just">
              <a:lnSpc>
                <a:spcPct val="150000"/>
              </a:lnSpc>
              <a:spcBef>
                <a:spcPts val="1400"/>
              </a:spcBef>
              <a:spcAft>
                <a:spcPts val="0"/>
              </a:spcAft>
              <a:buNone/>
            </a:pPr>
            <a:r>
              <a:rPr lang="en" sz="1200">
                <a:solidFill>
                  <a:schemeClr val="dk1"/>
                </a:solidFill>
              </a:rPr>
              <a:t>2) Патент (обязательно и должен совпадать с городом (барбершопа) + дата выдачи не более 11 месяцев назад)</a:t>
            </a:r>
            <a:endParaRPr sz="1200">
              <a:solidFill>
                <a:schemeClr val="dk1"/>
              </a:solidFill>
            </a:endParaRPr>
          </a:p>
          <a:p>
            <a:pPr indent="0" lvl="0" marL="0" rtl="0" algn="just">
              <a:lnSpc>
                <a:spcPct val="150000"/>
              </a:lnSpc>
              <a:spcBef>
                <a:spcPts val="1400"/>
              </a:spcBef>
              <a:spcAft>
                <a:spcPts val="0"/>
              </a:spcAft>
              <a:buNone/>
            </a:pPr>
            <a:r>
              <a:rPr lang="en" sz="1200">
                <a:solidFill>
                  <a:schemeClr val="dk1"/>
                </a:solidFill>
              </a:rPr>
              <a:t>3) Регистрация (обязательно, но можно донести позднее, должна совпадать с городом (барбершопа)</a:t>
            </a:r>
            <a:endParaRPr sz="1200">
              <a:solidFill>
                <a:schemeClr val="dk1"/>
              </a:solidFill>
            </a:endParaRPr>
          </a:p>
          <a:p>
            <a:pPr indent="0" lvl="0" marL="0" rtl="0" algn="just">
              <a:lnSpc>
                <a:spcPct val="150000"/>
              </a:lnSpc>
              <a:spcBef>
                <a:spcPts val="1400"/>
              </a:spcBef>
              <a:spcAft>
                <a:spcPts val="1400"/>
              </a:spcAft>
              <a:buNone/>
            </a:pPr>
            <a:r>
              <a:rPr lang="en" sz="1200">
                <a:solidFill>
                  <a:schemeClr val="dk1"/>
                </a:solidFill>
              </a:rPr>
              <a:t>4) Мед. книжка (может донести позже).</a:t>
            </a:r>
            <a:endParaRPr sz="1200">
              <a:solidFill>
                <a:schemeClr val="dk1"/>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4" name="Shape 2854"/>
        <p:cNvGrpSpPr/>
        <p:nvPr/>
      </p:nvGrpSpPr>
      <p:grpSpPr>
        <a:xfrm>
          <a:off x="0" y="0"/>
          <a:ext cx="0" cy="0"/>
          <a:chOff x="0" y="0"/>
          <a:chExt cx="0" cy="0"/>
        </a:xfrm>
      </p:grpSpPr>
      <p:pic>
        <p:nvPicPr>
          <p:cNvPr id="2855" name="Google Shape;2855;p118"/>
          <p:cNvPicPr preferRelativeResize="0"/>
          <p:nvPr/>
        </p:nvPicPr>
        <p:blipFill rotWithShape="1">
          <a:blip r:embed="rId3">
            <a:alphaModFix/>
          </a:blip>
          <a:srcRect b="8486" l="0" r="0" t="8477"/>
          <a:stretch/>
        </p:blipFill>
        <p:spPr>
          <a:xfrm>
            <a:off x="5015500" y="0"/>
            <a:ext cx="4128501" cy="5143501"/>
          </a:xfrm>
          <a:prstGeom prst="rect">
            <a:avLst/>
          </a:prstGeom>
          <a:noFill/>
          <a:ln>
            <a:noFill/>
          </a:ln>
        </p:spPr>
      </p:pic>
      <p:sp>
        <p:nvSpPr>
          <p:cNvPr id="2856" name="Google Shape;2856;p118"/>
          <p:cNvSpPr/>
          <p:nvPr/>
        </p:nvSpPr>
        <p:spPr>
          <a:xfrm>
            <a:off x="4760100" y="1676575"/>
            <a:ext cx="1203300" cy="1790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18"/>
          <p:cNvSpPr/>
          <p:nvPr/>
        </p:nvSpPr>
        <p:spPr>
          <a:xfrm>
            <a:off x="465275" y="1453800"/>
            <a:ext cx="5216400" cy="223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8" name="Google Shape;2858;p118"/>
          <p:cNvGrpSpPr/>
          <p:nvPr/>
        </p:nvGrpSpPr>
        <p:grpSpPr>
          <a:xfrm>
            <a:off x="8831314" y="1474774"/>
            <a:ext cx="312682" cy="2193963"/>
            <a:chOff x="8954936" y="1478060"/>
            <a:chExt cx="312682" cy="2193963"/>
          </a:xfrm>
        </p:grpSpPr>
        <p:sp>
          <p:nvSpPr>
            <p:cNvPr id="2859" name="Google Shape;2859;p118"/>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18"/>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18"/>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18"/>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18"/>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18"/>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18"/>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18"/>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18"/>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18"/>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18"/>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18"/>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18"/>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18"/>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18"/>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18"/>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18"/>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18"/>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18"/>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18"/>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18"/>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18"/>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18"/>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18"/>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18"/>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18"/>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18"/>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18"/>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18"/>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18"/>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9" name="Google Shape;2889;p118"/>
          <p:cNvSpPr txBox="1"/>
          <p:nvPr>
            <p:ph type="title"/>
          </p:nvPr>
        </p:nvSpPr>
        <p:spPr>
          <a:xfrm>
            <a:off x="720000" y="1752775"/>
            <a:ext cx="5139300" cy="9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4.5.</a:t>
            </a:r>
            <a:endParaRPr/>
          </a:p>
        </p:txBody>
      </p:sp>
      <p:sp>
        <p:nvSpPr>
          <p:cNvPr id="2890" name="Google Shape;2890;p118"/>
          <p:cNvSpPr txBox="1"/>
          <p:nvPr>
            <p:ph idx="1" type="subTitle"/>
          </p:nvPr>
        </p:nvSpPr>
        <p:spPr>
          <a:xfrm>
            <a:off x="720000" y="2680925"/>
            <a:ext cx="4128600" cy="70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Raleway"/>
                <a:ea typeface="Raleway"/>
                <a:cs typeface="Raleway"/>
                <a:sym typeface="Raleway"/>
              </a:rPr>
              <a:t>Трудовой договор и заявление о приеме на работу</a:t>
            </a:r>
            <a:endParaRPr b="1">
              <a:latin typeface="Raleway"/>
              <a:ea typeface="Raleway"/>
              <a:cs typeface="Raleway"/>
              <a:sym typeface="Raleway"/>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4" name="Shape 2894"/>
        <p:cNvGrpSpPr/>
        <p:nvPr/>
      </p:nvGrpSpPr>
      <p:grpSpPr>
        <a:xfrm>
          <a:off x="0" y="0"/>
          <a:ext cx="0" cy="0"/>
          <a:chOff x="0" y="0"/>
          <a:chExt cx="0" cy="0"/>
        </a:xfrm>
      </p:grpSpPr>
      <p:sp>
        <p:nvSpPr>
          <p:cNvPr id="2895" name="Google Shape;2895;p119"/>
          <p:cNvSpPr txBox="1"/>
          <p:nvPr>
            <p:ph type="title"/>
          </p:nvPr>
        </p:nvSpPr>
        <p:spPr>
          <a:xfrm>
            <a:off x="346625" y="5173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Прием на работу</a:t>
            </a:r>
            <a:endParaRPr/>
          </a:p>
        </p:txBody>
      </p:sp>
      <p:sp>
        <p:nvSpPr>
          <p:cNvPr id="2896" name="Google Shape;2896;p119"/>
          <p:cNvSpPr txBox="1"/>
          <p:nvPr>
            <p:ph idx="1" type="subTitle"/>
          </p:nvPr>
        </p:nvSpPr>
        <p:spPr>
          <a:xfrm>
            <a:off x="218475" y="1880500"/>
            <a:ext cx="8136600" cy="24603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0"/>
              </a:spcAft>
              <a:buNone/>
            </a:pPr>
            <a:r>
              <a:rPr lang="en" sz="1300">
                <a:solidFill>
                  <a:schemeClr val="dk1"/>
                </a:solidFill>
              </a:rPr>
              <a:t>Принимая сотрудника на работу, необходимо подписать с ним трудовой договор.  </a:t>
            </a:r>
            <a:endParaRPr sz="1300">
              <a:solidFill>
                <a:schemeClr val="dk1"/>
              </a:solidFill>
            </a:endParaRPr>
          </a:p>
          <a:p>
            <a:pPr indent="450215" lvl="0" marL="0" rtl="0" algn="just">
              <a:lnSpc>
                <a:spcPct val="150000"/>
              </a:lnSpc>
              <a:spcBef>
                <a:spcPts val="1400"/>
              </a:spcBef>
              <a:spcAft>
                <a:spcPts val="0"/>
              </a:spcAft>
              <a:buNone/>
            </a:pPr>
            <a:r>
              <a:rPr lang="en" sz="1300">
                <a:solidFill>
                  <a:schemeClr val="dk1"/>
                </a:solidFill>
              </a:rPr>
              <a:t>Мы рекомендуем заключать первичный договор на 3 месяца с последующей пролонгацией. Если заключать бессрочный договор, могут возникнуть трудности во время увольнения.</a:t>
            </a:r>
            <a:endParaRPr sz="1300">
              <a:solidFill>
                <a:schemeClr val="dk1"/>
              </a:solidFill>
            </a:endParaRPr>
          </a:p>
          <a:p>
            <a:pPr indent="450215" lvl="0" marL="0" rtl="0" algn="just">
              <a:lnSpc>
                <a:spcPct val="150000"/>
              </a:lnSpc>
              <a:spcBef>
                <a:spcPts val="1400"/>
              </a:spcBef>
              <a:spcAft>
                <a:spcPts val="1400"/>
              </a:spcAft>
              <a:buNone/>
            </a:pPr>
            <a:r>
              <a:rPr lang="en" sz="1300">
                <a:solidFill>
                  <a:schemeClr val="dk1"/>
                </a:solidFill>
              </a:rPr>
              <a:t>Шаблон трудового договора находится </a:t>
            </a:r>
            <a:r>
              <a:rPr b="1" lang="en" sz="1300" u="sng">
                <a:solidFill>
                  <a:schemeClr val="hlink"/>
                </a:solidFill>
                <a:hlinkClick r:id="rId3"/>
              </a:rPr>
              <a:t>в Приложении.</a:t>
            </a:r>
            <a:endParaRPr sz="1300">
              <a:solidFill>
                <a:schemeClr val="dk1"/>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0" name="Shape 2900"/>
        <p:cNvGrpSpPr/>
        <p:nvPr/>
      </p:nvGrpSpPr>
      <p:grpSpPr>
        <a:xfrm>
          <a:off x="0" y="0"/>
          <a:ext cx="0" cy="0"/>
          <a:chOff x="0" y="0"/>
          <a:chExt cx="0" cy="0"/>
        </a:xfrm>
      </p:grpSpPr>
      <p:sp>
        <p:nvSpPr>
          <p:cNvPr id="2901" name="Google Shape;2901;p120"/>
          <p:cNvSpPr txBox="1"/>
          <p:nvPr>
            <p:ph type="title"/>
          </p:nvPr>
        </p:nvSpPr>
        <p:spPr>
          <a:xfrm>
            <a:off x="346625" y="5173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Прием на работу</a:t>
            </a:r>
            <a:endParaRPr/>
          </a:p>
        </p:txBody>
      </p:sp>
      <p:sp>
        <p:nvSpPr>
          <p:cNvPr id="2902" name="Google Shape;2902;p120"/>
          <p:cNvSpPr txBox="1"/>
          <p:nvPr>
            <p:ph idx="1" type="subTitle"/>
          </p:nvPr>
        </p:nvSpPr>
        <p:spPr>
          <a:xfrm>
            <a:off x="346625" y="1964850"/>
            <a:ext cx="8136600" cy="24603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1400"/>
              </a:spcAft>
              <a:buNone/>
            </a:pPr>
            <a:r>
              <a:rPr lang="en" sz="1300">
                <a:solidFill>
                  <a:schemeClr val="dk1"/>
                </a:solidFill>
              </a:rPr>
              <a:t>Согласно </a:t>
            </a:r>
            <a:r>
              <a:rPr lang="en" sz="1300" u="sng">
                <a:solidFill>
                  <a:srgbClr val="0000FF"/>
                </a:solidFill>
                <a:hlinkClick r:id="rId3">
                  <a:extLst>
                    <a:ext uri="{A12FA001-AC4F-418D-AE19-62706E023703}">
                      <ahyp:hlinkClr val="tx"/>
                    </a:ext>
                  </a:extLst>
                </a:hlinkClick>
              </a:rPr>
              <a:t>ст. 67 ТК РФ</a:t>
            </a:r>
            <a:r>
              <a:rPr lang="en" sz="1300">
                <a:solidFill>
                  <a:schemeClr val="dk1"/>
                </a:solidFill>
              </a:rPr>
              <a:t> трудовой договор заключается в письменной форме, составляется в двух экземплярах, каждый из которых подписывается сторонами. Один остается на руках у работника, один в компании. </a:t>
            </a:r>
            <a:endParaRPr sz="1300">
              <a:solidFill>
                <a:schemeClr val="dk1"/>
              </a:solidFill>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6" name="Shape 2906"/>
        <p:cNvGrpSpPr/>
        <p:nvPr/>
      </p:nvGrpSpPr>
      <p:grpSpPr>
        <a:xfrm>
          <a:off x="0" y="0"/>
          <a:ext cx="0" cy="0"/>
          <a:chOff x="0" y="0"/>
          <a:chExt cx="0" cy="0"/>
        </a:xfrm>
      </p:grpSpPr>
      <p:sp>
        <p:nvSpPr>
          <p:cNvPr id="2907" name="Google Shape;2907;p121"/>
          <p:cNvSpPr txBox="1"/>
          <p:nvPr>
            <p:ph type="title"/>
          </p:nvPr>
        </p:nvSpPr>
        <p:spPr>
          <a:xfrm>
            <a:off x="346625" y="4086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Прием на работу</a:t>
            </a:r>
            <a:endParaRPr/>
          </a:p>
        </p:txBody>
      </p:sp>
      <p:sp>
        <p:nvSpPr>
          <p:cNvPr id="2908" name="Google Shape;2908;p121"/>
          <p:cNvSpPr txBox="1"/>
          <p:nvPr>
            <p:ph idx="1" type="subTitle"/>
          </p:nvPr>
        </p:nvSpPr>
        <p:spPr>
          <a:xfrm>
            <a:off x="130325" y="945700"/>
            <a:ext cx="8136600" cy="24603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0"/>
              </a:spcAft>
              <a:buNone/>
            </a:pPr>
            <a:r>
              <a:rPr lang="en" sz="1200">
                <a:solidFill>
                  <a:schemeClr val="dk1"/>
                </a:solidFill>
              </a:rPr>
              <a:t>Документы, предъявляемые работником при заключении трудового договора (если иное не установлено ТК РФ, другими федеральными законами): </a:t>
            </a:r>
            <a:endParaRPr sz="1200">
              <a:solidFill>
                <a:schemeClr val="dk1"/>
              </a:solidFill>
            </a:endParaRPr>
          </a:p>
          <a:p>
            <a:pPr indent="374015" lvl="0" marL="0" rtl="0" algn="just">
              <a:lnSpc>
                <a:spcPct val="150000"/>
              </a:lnSpc>
              <a:spcBef>
                <a:spcPts val="1400"/>
              </a:spcBef>
              <a:spcAft>
                <a:spcPts val="0"/>
              </a:spcAft>
              <a:buClr>
                <a:schemeClr val="dk1"/>
              </a:buClr>
              <a:buSzPts val="1200"/>
              <a:buFont typeface="Open Sans"/>
              <a:buChar char="✔"/>
            </a:pPr>
            <a:r>
              <a:rPr lang="en" sz="1200">
                <a:solidFill>
                  <a:schemeClr val="dk1"/>
                </a:solidFill>
              </a:rPr>
              <a:t>заявление на приём;</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подписанное согласие на обработку данных;</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паспорт;</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ИНН;</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СНИЛС;</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диплом об образовании;</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трудовая книжка;</a:t>
            </a:r>
            <a:endParaRPr sz="1200">
              <a:solidFill>
                <a:schemeClr val="dk1"/>
              </a:solidFill>
            </a:endParaRPr>
          </a:p>
          <a:p>
            <a:pPr indent="374015" lvl="0" marL="0" rtl="0" algn="just">
              <a:lnSpc>
                <a:spcPct val="150000"/>
              </a:lnSpc>
              <a:spcBef>
                <a:spcPts val="0"/>
              </a:spcBef>
              <a:spcAft>
                <a:spcPts val="1400"/>
              </a:spcAft>
              <a:buClr>
                <a:schemeClr val="dk1"/>
              </a:buClr>
              <a:buSzPts val="1200"/>
              <a:buFont typeface="Open Sans"/>
              <a:buChar char="✔"/>
            </a:pPr>
            <a:r>
              <a:rPr lang="en" sz="1200">
                <a:solidFill>
                  <a:schemeClr val="dk1"/>
                </a:solidFill>
              </a:rPr>
              <a:t>лицевой счёт (реквизиты банковской карты).</a:t>
            </a:r>
            <a:endParaRPr sz="1300">
              <a:solidFill>
                <a:schemeClr val="dk1"/>
              </a:solidFill>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2" name="Shape 2912"/>
        <p:cNvGrpSpPr/>
        <p:nvPr/>
      </p:nvGrpSpPr>
      <p:grpSpPr>
        <a:xfrm>
          <a:off x="0" y="0"/>
          <a:ext cx="0" cy="0"/>
          <a:chOff x="0" y="0"/>
          <a:chExt cx="0" cy="0"/>
        </a:xfrm>
      </p:grpSpPr>
      <p:sp>
        <p:nvSpPr>
          <p:cNvPr id="2913" name="Google Shape;2913;p122"/>
          <p:cNvSpPr txBox="1"/>
          <p:nvPr>
            <p:ph type="title"/>
          </p:nvPr>
        </p:nvSpPr>
        <p:spPr>
          <a:xfrm>
            <a:off x="328825" y="399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Прием на работу</a:t>
            </a:r>
            <a:endParaRPr/>
          </a:p>
        </p:txBody>
      </p:sp>
      <p:sp>
        <p:nvSpPr>
          <p:cNvPr id="2914" name="Google Shape;2914;p122"/>
          <p:cNvSpPr txBox="1"/>
          <p:nvPr>
            <p:ph idx="1" type="subTitle"/>
          </p:nvPr>
        </p:nvSpPr>
        <p:spPr>
          <a:xfrm>
            <a:off x="237125" y="1844475"/>
            <a:ext cx="8136600" cy="24603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1400"/>
              </a:spcAft>
              <a:buNone/>
            </a:pPr>
            <a:r>
              <a:rPr b="1" lang="en" sz="1200">
                <a:solidFill>
                  <a:schemeClr val="dk1"/>
                </a:solidFill>
              </a:rPr>
              <a:t>Примечание</a:t>
            </a:r>
            <a:r>
              <a:rPr lang="en" sz="1200">
                <a:solidFill>
                  <a:schemeClr val="dk1"/>
                </a:solidFill>
              </a:rPr>
              <a:t>: если сотрудник устраивается на работу впервые, вы оформляете за него трудовую книжку и СНИЛС. Медицинский полис сотрудник оформляет самостоятельно (</a:t>
            </a:r>
            <a:r>
              <a:rPr lang="en" sz="1200" u="sng">
                <a:solidFill>
                  <a:srgbClr val="0000FF"/>
                </a:solidFill>
                <a:hlinkClick r:id="rId3">
                  <a:extLst>
                    <a:ext uri="{A12FA001-AC4F-418D-AE19-62706E023703}">
                      <ahyp:hlinkClr val="tx"/>
                    </a:ext>
                  </a:extLst>
                </a:hlinkClick>
              </a:rPr>
              <a:t>закон № 326-ФЗ «Об обязательном медицинском страховании в Российской Федерации»</a:t>
            </a:r>
            <a:r>
              <a:rPr lang="en" sz="1200">
                <a:solidFill>
                  <a:schemeClr val="dk1"/>
                </a:solidFill>
              </a:rPr>
              <a:t>).</a:t>
            </a:r>
            <a:endParaRPr sz="12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4" name="Shape 1434"/>
        <p:cNvGrpSpPr/>
        <p:nvPr/>
      </p:nvGrpSpPr>
      <p:grpSpPr>
        <a:xfrm>
          <a:off x="0" y="0"/>
          <a:ext cx="0" cy="0"/>
          <a:chOff x="0" y="0"/>
          <a:chExt cx="0" cy="0"/>
        </a:xfrm>
      </p:grpSpPr>
      <p:pic>
        <p:nvPicPr>
          <p:cNvPr id="1435" name="Google Shape;1435;p42"/>
          <p:cNvPicPr preferRelativeResize="0"/>
          <p:nvPr/>
        </p:nvPicPr>
        <p:blipFill rotWithShape="1">
          <a:blip r:embed="rId3">
            <a:alphaModFix/>
          </a:blip>
          <a:srcRect b="0" l="38974" r="10005" t="0"/>
          <a:stretch/>
        </p:blipFill>
        <p:spPr>
          <a:xfrm>
            <a:off x="5015500" y="0"/>
            <a:ext cx="4058583" cy="5301800"/>
          </a:xfrm>
          <a:prstGeom prst="rect">
            <a:avLst/>
          </a:prstGeom>
          <a:noFill/>
          <a:ln>
            <a:noFill/>
          </a:ln>
        </p:spPr>
      </p:pic>
      <p:sp>
        <p:nvSpPr>
          <p:cNvPr id="1436" name="Google Shape;1436;p42"/>
          <p:cNvSpPr/>
          <p:nvPr/>
        </p:nvSpPr>
        <p:spPr>
          <a:xfrm>
            <a:off x="-402275" y="321175"/>
            <a:ext cx="9265800" cy="4575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2"/>
          <p:cNvSpPr txBox="1"/>
          <p:nvPr>
            <p:ph type="title"/>
          </p:nvPr>
        </p:nvSpPr>
        <p:spPr>
          <a:xfrm>
            <a:off x="415200" y="955200"/>
            <a:ext cx="3353700" cy="77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Barber Clan</a:t>
            </a:r>
            <a:endParaRPr sz="2700"/>
          </a:p>
        </p:txBody>
      </p:sp>
      <p:sp>
        <p:nvSpPr>
          <p:cNvPr id="1438" name="Google Shape;1438;p42"/>
          <p:cNvSpPr txBox="1"/>
          <p:nvPr>
            <p:ph idx="1" type="subTitle"/>
          </p:nvPr>
        </p:nvSpPr>
        <p:spPr>
          <a:xfrm>
            <a:off x="415200" y="1502700"/>
            <a:ext cx="3969600" cy="2193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 э</a:t>
            </a:r>
            <a:r>
              <a:rPr lang="en"/>
              <a:t>то новый формат экспресс- барбершопов в сегменте fair-cost (честная цена).</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За первый год работы Barber Clan стал одним из самых узнаваемых барбершопов в г.Сочи.</a:t>
            </a:r>
            <a:endParaRPr/>
          </a:p>
        </p:txBody>
      </p:sp>
      <p:sp>
        <p:nvSpPr>
          <p:cNvPr id="1439" name="Google Shape;1439;p42"/>
          <p:cNvSpPr/>
          <p:nvPr/>
        </p:nvSpPr>
        <p:spPr>
          <a:xfrm>
            <a:off x="4572000" y="1462125"/>
            <a:ext cx="548100" cy="2219400"/>
          </a:xfrm>
          <a:prstGeom prst="rect">
            <a:avLst/>
          </a:prstGeom>
          <a:solidFill>
            <a:srgbClr val="CE1B35">
              <a:alpha val="8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 name="Google Shape;1440;p42"/>
          <p:cNvGrpSpPr/>
          <p:nvPr/>
        </p:nvGrpSpPr>
        <p:grpSpPr>
          <a:xfrm>
            <a:off x="8784736" y="1478060"/>
            <a:ext cx="312682" cy="2193963"/>
            <a:chOff x="8954936" y="1478060"/>
            <a:chExt cx="312682" cy="2193963"/>
          </a:xfrm>
        </p:grpSpPr>
        <p:sp>
          <p:nvSpPr>
            <p:cNvPr id="1441" name="Google Shape;1441;p42"/>
            <p:cNvSpPr/>
            <p:nvPr/>
          </p:nvSpPr>
          <p:spPr>
            <a:xfrm flipH="1">
              <a:off x="8954936" y="1478060"/>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2"/>
            <p:cNvSpPr/>
            <p:nvPr/>
          </p:nvSpPr>
          <p:spPr>
            <a:xfrm flipH="1">
              <a:off x="8954936" y="155149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2"/>
            <p:cNvSpPr/>
            <p:nvPr/>
          </p:nvSpPr>
          <p:spPr>
            <a:xfrm flipH="1">
              <a:off x="8954936" y="162621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2"/>
            <p:cNvSpPr/>
            <p:nvPr/>
          </p:nvSpPr>
          <p:spPr>
            <a:xfrm flipH="1">
              <a:off x="8954936" y="1700989"/>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2"/>
            <p:cNvSpPr/>
            <p:nvPr/>
          </p:nvSpPr>
          <p:spPr>
            <a:xfrm flipH="1">
              <a:off x="8954936" y="177442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2"/>
            <p:cNvSpPr/>
            <p:nvPr/>
          </p:nvSpPr>
          <p:spPr>
            <a:xfrm flipH="1">
              <a:off x="8954936" y="184914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2"/>
            <p:cNvSpPr/>
            <p:nvPr/>
          </p:nvSpPr>
          <p:spPr>
            <a:xfrm flipH="1">
              <a:off x="8954936" y="1923919"/>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2"/>
            <p:cNvSpPr/>
            <p:nvPr/>
          </p:nvSpPr>
          <p:spPr>
            <a:xfrm flipH="1">
              <a:off x="8954936" y="199596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2"/>
            <p:cNvSpPr/>
            <p:nvPr/>
          </p:nvSpPr>
          <p:spPr>
            <a:xfrm flipH="1">
              <a:off x="8954936" y="207073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2"/>
            <p:cNvSpPr/>
            <p:nvPr/>
          </p:nvSpPr>
          <p:spPr>
            <a:xfrm flipH="1">
              <a:off x="8954936" y="214412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2"/>
            <p:cNvSpPr/>
            <p:nvPr/>
          </p:nvSpPr>
          <p:spPr>
            <a:xfrm flipH="1">
              <a:off x="8954936" y="2218892"/>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2"/>
            <p:cNvSpPr/>
            <p:nvPr/>
          </p:nvSpPr>
          <p:spPr>
            <a:xfrm flipH="1">
              <a:off x="8954936" y="2293664"/>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2"/>
            <p:cNvSpPr/>
            <p:nvPr/>
          </p:nvSpPr>
          <p:spPr>
            <a:xfrm flipH="1">
              <a:off x="8954936" y="2367049"/>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2"/>
            <p:cNvSpPr/>
            <p:nvPr/>
          </p:nvSpPr>
          <p:spPr>
            <a:xfrm flipH="1">
              <a:off x="8954936" y="244182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2"/>
            <p:cNvSpPr/>
            <p:nvPr/>
          </p:nvSpPr>
          <p:spPr>
            <a:xfrm flipH="1">
              <a:off x="8954936" y="2515206"/>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2"/>
            <p:cNvSpPr/>
            <p:nvPr/>
          </p:nvSpPr>
          <p:spPr>
            <a:xfrm flipH="1">
              <a:off x="8954936" y="2589978"/>
              <a:ext cx="312682" cy="43557"/>
            </a:xfrm>
            <a:custGeom>
              <a:rect b="b" l="l" r="r" t="t"/>
              <a:pathLst>
                <a:path extrusionOk="0" fill="none" h="974"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2"/>
            <p:cNvSpPr/>
            <p:nvPr/>
          </p:nvSpPr>
          <p:spPr>
            <a:xfrm flipH="1">
              <a:off x="8954936" y="2664750"/>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2"/>
            <p:cNvSpPr/>
            <p:nvPr/>
          </p:nvSpPr>
          <p:spPr>
            <a:xfrm flipH="1">
              <a:off x="8954936" y="2736794"/>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2"/>
            <p:cNvSpPr/>
            <p:nvPr/>
          </p:nvSpPr>
          <p:spPr>
            <a:xfrm flipH="1">
              <a:off x="8954936" y="281152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2"/>
            <p:cNvSpPr/>
            <p:nvPr/>
          </p:nvSpPr>
          <p:spPr>
            <a:xfrm flipH="1">
              <a:off x="8954936" y="2886293"/>
              <a:ext cx="312682" cy="44899"/>
            </a:xfrm>
            <a:custGeom>
              <a:rect b="b" l="l" r="r" t="t"/>
              <a:pathLst>
                <a:path extrusionOk="0" fill="none" h="1004" w="6992">
                  <a:moveTo>
                    <a:pt x="1" y="912"/>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2"/>
            <p:cNvSpPr/>
            <p:nvPr/>
          </p:nvSpPr>
          <p:spPr>
            <a:xfrm flipH="1">
              <a:off x="8954936" y="2959679"/>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2"/>
            <p:cNvSpPr/>
            <p:nvPr/>
          </p:nvSpPr>
          <p:spPr>
            <a:xfrm flipH="1">
              <a:off x="8954936" y="3034450"/>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2"/>
            <p:cNvSpPr/>
            <p:nvPr/>
          </p:nvSpPr>
          <p:spPr>
            <a:xfrm flipH="1">
              <a:off x="8954936" y="3107881"/>
              <a:ext cx="312682" cy="43513"/>
            </a:xfrm>
            <a:custGeom>
              <a:rect b="b" l="l" r="r" t="t"/>
              <a:pathLst>
                <a:path extrusionOk="0" fill="none" h="973" w="6992">
                  <a:moveTo>
                    <a:pt x="1" y="912"/>
                  </a:moveTo>
                  <a:cubicBezTo>
                    <a:pt x="639" y="97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2"/>
            <p:cNvSpPr/>
            <p:nvPr/>
          </p:nvSpPr>
          <p:spPr>
            <a:xfrm flipH="1">
              <a:off x="8954936" y="3182608"/>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2"/>
            <p:cNvSpPr/>
            <p:nvPr/>
          </p:nvSpPr>
          <p:spPr>
            <a:xfrm flipH="1">
              <a:off x="8954936" y="3257380"/>
              <a:ext cx="312682" cy="43557"/>
            </a:xfrm>
            <a:custGeom>
              <a:rect b="b" l="l" r="r" t="t"/>
              <a:pathLst>
                <a:path extrusionOk="0" fill="none" h="974" w="6992">
                  <a:moveTo>
                    <a:pt x="1" y="912"/>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2"/>
            <p:cNvSpPr/>
            <p:nvPr/>
          </p:nvSpPr>
          <p:spPr>
            <a:xfrm flipH="1">
              <a:off x="8954936" y="3330765"/>
              <a:ext cx="312682" cy="43557"/>
            </a:xfrm>
            <a:custGeom>
              <a:rect b="b" l="l" r="r" t="t"/>
              <a:pathLst>
                <a:path extrusionOk="0" fill="none" h="974" w="6992">
                  <a:moveTo>
                    <a:pt x="1" y="913"/>
                  </a:moveTo>
                  <a:cubicBezTo>
                    <a:pt x="639" y="97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2"/>
            <p:cNvSpPr/>
            <p:nvPr/>
          </p:nvSpPr>
          <p:spPr>
            <a:xfrm flipH="1">
              <a:off x="8954936" y="3405537"/>
              <a:ext cx="312682" cy="43557"/>
            </a:xfrm>
            <a:custGeom>
              <a:rect b="b" l="l" r="r" t="t"/>
              <a:pathLst>
                <a:path extrusionOk="0" fill="none" h="974" w="6992">
                  <a:moveTo>
                    <a:pt x="1" y="913"/>
                  </a:moveTo>
                  <a:cubicBezTo>
                    <a:pt x="639" y="973"/>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2"/>
            <p:cNvSpPr/>
            <p:nvPr/>
          </p:nvSpPr>
          <p:spPr>
            <a:xfrm flipH="1">
              <a:off x="8954936" y="3477581"/>
              <a:ext cx="312682" cy="44899"/>
            </a:xfrm>
            <a:custGeom>
              <a:rect b="b" l="l" r="r" t="t"/>
              <a:pathLst>
                <a:path extrusionOk="0" fill="none" h="1004" w="6992">
                  <a:moveTo>
                    <a:pt x="1" y="913"/>
                  </a:moveTo>
                  <a:cubicBezTo>
                    <a:pt x="639" y="1004"/>
                    <a:pt x="6992" y="1"/>
                    <a:pt x="6992" y="1"/>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2"/>
            <p:cNvSpPr/>
            <p:nvPr/>
          </p:nvSpPr>
          <p:spPr>
            <a:xfrm flipH="1">
              <a:off x="8954936" y="3552353"/>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2"/>
            <p:cNvSpPr/>
            <p:nvPr/>
          </p:nvSpPr>
          <p:spPr>
            <a:xfrm flipH="1">
              <a:off x="8954936" y="3627125"/>
              <a:ext cx="312682" cy="44899"/>
            </a:xfrm>
            <a:custGeom>
              <a:rect b="b" l="l" r="r" t="t"/>
              <a:pathLst>
                <a:path extrusionOk="0" fill="none" h="1004" w="6992">
                  <a:moveTo>
                    <a:pt x="1" y="912"/>
                  </a:moveTo>
                  <a:cubicBezTo>
                    <a:pt x="639" y="1003"/>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1" name="Google Shape;1471;p42"/>
          <p:cNvSpPr/>
          <p:nvPr/>
        </p:nvSpPr>
        <p:spPr>
          <a:xfrm flipH="1">
            <a:off x="8954936" y="5256900"/>
            <a:ext cx="312682" cy="44899"/>
          </a:xfrm>
          <a:custGeom>
            <a:rect b="b" l="l" r="r" t="t"/>
            <a:pathLst>
              <a:path extrusionOk="0" fill="none" h="1004" w="6992">
                <a:moveTo>
                  <a:pt x="1" y="912"/>
                </a:moveTo>
                <a:cubicBezTo>
                  <a:pt x="639" y="1004"/>
                  <a:pt x="6992" y="0"/>
                  <a:pt x="6992" y="0"/>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8" name="Shape 2918"/>
        <p:cNvGrpSpPr/>
        <p:nvPr/>
      </p:nvGrpSpPr>
      <p:grpSpPr>
        <a:xfrm>
          <a:off x="0" y="0"/>
          <a:ext cx="0" cy="0"/>
          <a:chOff x="0" y="0"/>
          <a:chExt cx="0" cy="0"/>
        </a:xfrm>
      </p:grpSpPr>
      <p:sp>
        <p:nvSpPr>
          <p:cNvPr id="2919" name="Google Shape;2919;p123"/>
          <p:cNvSpPr txBox="1"/>
          <p:nvPr>
            <p:ph type="title"/>
          </p:nvPr>
        </p:nvSpPr>
        <p:spPr>
          <a:xfrm>
            <a:off x="346625" y="141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Переход на электронные трудовые книжки</a:t>
            </a:r>
            <a:endParaRPr/>
          </a:p>
        </p:txBody>
      </p:sp>
      <p:sp>
        <p:nvSpPr>
          <p:cNvPr id="2920" name="Google Shape;2920;p123"/>
          <p:cNvSpPr txBox="1"/>
          <p:nvPr>
            <p:ph idx="1" type="subTitle"/>
          </p:nvPr>
        </p:nvSpPr>
        <p:spPr>
          <a:xfrm>
            <a:off x="346625" y="1506650"/>
            <a:ext cx="8136600" cy="24603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0"/>
              </a:spcAft>
              <a:buNone/>
            </a:pPr>
            <a:r>
              <a:rPr lang="en" sz="1300">
                <a:solidFill>
                  <a:schemeClr val="dk1"/>
                </a:solidFill>
              </a:rPr>
              <a:t>С 2020 года работодатели получили право оформления трудовых книжек работников </a:t>
            </a:r>
            <a:r>
              <a:rPr b="1" lang="en" sz="1300">
                <a:solidFill>
                  <a:schemeClr val="dk1"/>
                </a:solidFill>
              </a:rPr>
              <a:t>в электронном виде</a:t>
            </a:r>
            <a:r>
              <a:rPr lang="en" sz="1300">
                <a:solidFill>
                  <a:schemeClr val="dk1"/>
                </a:solidFill>
              </a:rPr>
              <a:t> (</a:t>
            </a:r>
            <a:r>
              <a:rPr lang="en" sz="1300" u="sng">
                <a:solidFill>
                  <a:schemeClr val="hlink"/>
                </a:solidFill>
                <a:hlinkClick r:id="rId3"/>
              </a:rPr>
              <a:t>ст. 66.1 ТК РФ</a:t>
            </a:r>
            <a:r>
              <a:rPr lang="en" sz="1300">
                <a:solidFill>
                  <a:schemeClr val="dk1"/>
                </a:solidFill>
              </a:rPr>
              <a:t>). Сведения будут храниться на сервере, а работник или работодатель смогут получить доступ к ним в онлайн-режиме. Кроме того, работодатели освобождаются от необходимости приобретать, оформлять, вести и хранить бумажные трудовые книжки. В течение 2020 года переход на электронные книжки будет добровольным. У тех, кто впервые устроится на работу с начала 2021 года, трудовые книжки сразу будут вестись в электронном виде. </a:t>
            </a:r>
            <a:endParaRPr sz="1300">
              <a:solidFill>
                <a:schemeClr val="dk1"/>
              </a:solidFill>
            </a:endParaRPr>
          </a:p>
          <a:p>
            <a:pPr indent="450215" lvl="0" marL="0" rtl="0" algn="just">
              <a:lnSpc>
                <a:spcPct val="150000"/>
              </a:lnSpc>
              <a:spcBef>
                <a:spcPts val="1400"/>
              </a:spcBef>
              <a:spcAft>
                <a:spcPts val="1400"/>
              </a:spcAft>
              <a:buNone/>
            </a:pPr>
            <a:r>
              <a:t/>
            </a:r>
            <a:endParaRPr sz="1300">
              <a:solidFill>
                <a:schemeClr val="dk1"/>
              </a:solidFill>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4" name="Shape 2924"/>
        <p:cNvGrpSpPr/>
        <p:nvPr/>
      </p:nvGrpSpPr>
      <p:grpSpPr>
        <a:xfrm>
          <a:off x="0" y="0"/>
          <a:ext cx="0" cy="0"/>
          <a:chOff x="0" y="0"/>
          <a:chExt cx="0" cy="0"/>
        </a:xfrm>
      </p:grpSpPr>
      <p:sp>
        <p:nvSpPr>
          <p:cNvPr id="2925" name="Google Shape;2925;p124"/>
          <p:cNvSpPr txBox="1"/>
          <p:nvPr>
            <p:ph type="title"/>
          </p:nvPr>
        </p:nvSpPr>
        <p:spPr>
          <a:xfrm>
            <a:off x="346625" y="3523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Как выполнить переход?</a:t>
            </a:r>
            <a:endParaRPr/>
          </a:p>
        </p:txBody>
      </p:sp>
      <p:sp>
        <p:nvSpPr>
          <p:cNvPr id="2926" name="Google Shape;2926;p124"/>
          <p:cNvSpPr txBox="1"/>
          <p:nvPr>
            <p:ph idx="1" type="subTitle"/>
          </p:nvPr>
        </p:nvSpPr>
        <p:spPr>
          <a:xfrm>
            <a:off x="346625" y="1506650"/>
            <a:ext cx="8136600" cy="24603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0"/>
              </a:spcAft>
              <a:buNone/>
            </a:pPr>
            <a:r>
              <a:rPr i="1" lang="en" sz="1400">
                <a:solidFill>
                  <a:schemeClr val="dk1"/>
                </a:solidFill>
              </a:rPr>
              <a:t>1 шаг. Уведомить работников о введении эл. трудовых книжек</a:t>
            </a:r>
            <a:endParaRPr i="1" sz="1400">
              <a:solidFill>
                <a:schemeClr val="dk1"/>
              </a:solidFill>
            </a:endParaRPr>
          </a:p>
          <a:p>
            <a:pPr indent="450215" lvl="0" marL="0" rtl="0" algn="just">
              <a:lnSpc>
                <a:spcPct val="150000"/>
              </a:lnSpc>
              <a:spcBef>
                <a:spcPts val="1400"/>
              </a:spcBef>
              <a:spcAft>
                <a:spcPts val="0"/>
              </a:spcAft>
              <a:buNone/>
            </a:pPr>
            <a:r>
              <a:rPr lang="en" sz="1400">
                <a:solidFill>
                  <a:schemeClr val="dk1"/>
                </a:solidFill>
              </a:rPr>
              <a:t>Для этого необходимо издать соответствующий документ и ознакомить с ним всех работников. Каждый работник, ознакомившийся с текстом уведомления, должен подтвердить это проставлением подписи либо в самом уведомлении, либо в листе ознакомления с уведомлением. Крайний срок - 30 июня 2020 г. включительно (</a:t>
            </a:r>
            <a:r>
              <a:rPr lang="en" sz="1400" u="sng">
                <a:solidFill>
                  <a:schemeClr val="hlink"/>
                </a:solidFill>
                <a:hlinkClick r:id="rId3"/>
              </a:rPr>
              <a:t>п. 4 ч. 1 ст. 2 Федерального закона</a:t>
            </a:r>
            <a:r>
              <a:rPr lang="en" sz="1400">
                <a:solidFill>
                  <a:schemeClr val="dk1"/>
                </a:solidFill>
              </a:rPr>
              <a:t> от 16.12.2019 № 439-ФЗ). </a:t>
            </a:r>
            <a:endParaRPr sz="1300">
              <a:solidFill>
                <a:schemeClr val="dk1"/>
              </a:solidFill>
            </a:endParaRPr>
          </a:p>
          <a:p>
            <a:pPr indent="450215" lvl="0" marL="0" rtl="0" algn="just">
              <a:lnSpc>
                <a:spcPct val="150000"/>
              </a:lnSpc>
              <a:spcBef>
                <a:spcPts val="1400"/>
              </a:spcBef>
              <a:spcAft>
                <a:spcPts val="1400"/>
              </a:spcAft>
              <a:buNone/>
            </a:pPr>
            <a:r>
              <a:t/>
            </a:r>
            <a:endParaRPr sz="1300">
              <a:solidFill>
                <a:schemeClr val="dk1"/>
              </a:solidFill>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0" name="Shape 2930"/>
        <p:cNvGrpSpPr/>
        <p:nvPr/>
      </p:nvGrpSpPr>
      <p:grpSpPr>
        <a:xfrm>
          <a:off x="0" y="0"/>
          <a:ext cx="0" cy="0"/>
          <a:chOff x="0" y="0"/>
          <a:chExt cx="0" cy="0"/>
        </a:xfrm>
      </p:grpSpPr>
      <p:sp>
        <p:nvSpPr>
          <p:cNvPr id="2931" name="Google Shape;2931;p125"/>
          <p:cNvSpPr txBox="1"/>
          <p:nvPr>
            <p:ph type="title"/>
          </p:nvPr>
        </p:nvSpPr>
        <p:spPr>
          <a:xfrm>
            <a:off x="346625" y="3523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Как выполнить переход?</a:t>
            </a:r>
            <a:endParaRPr/>
          </a:p>
        </p:txBody>
      </p:sp>
      <p:sp>
        <p:nvSpPr>
          <p:cNvPr id="2932" name="Google Shape;2932;p125"/>
          <p:cNvSpPr txBox="1"/>
          <p:nvPr>
            <p:ph idx="1" type="subTitle"/>
          </p:nvPr>
        </p:nvSpPr>
        <p:spPr>
          <a:xfrm>
            <a:off x="346625" y="1191825"/>
            <a:ext cx="8136600" cy="35067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0"/>
              </a:spcAft>
              <a:buNone/>
            </a:pPr>
            <a:r>
              <a:rPr i="1" lang="en" sz="1200">
                <a:solidFill>
                  <a:schemeClr val="dk1"/>
                </a:solidFill>
              </a:rPr>
              <a:t>2</a:t>
            </a:r>
            <a:r>
              <a:rPr i="1" lang="en" sz="1200">
                <a:solidFill>
                  <a:schemeClr val="dk1"/>
                </a:solidFill>
              </a:rPr>
              <a:t> шаг. </a:t>
            </a:r>
            <a:r>
              <a:rPr i="1" lang="en" sz="1200">
                <a:solidFill>
                  <a:schemeClr val="dk1"/>
                </a:solidFill>
              </a:rPr>
              <a:t>Получить от работника заявление о сохранении бумажной трудовой книжки или о ведении электронной</a:t>
            </a:r>
            <a:endParaRPr i="1" sz="1200" u="sng">
              <a:solidFill>
                <a:schemeClr val="dk1"/>
              </a:solidFill>
            </a:endParaRPr>
          </a:p>
          <a:p>
            <a:pPr indent="450215" lvl="0" marL="0" rtl="0" algn="just">
              <a:lnSpc>
                <a:spcPct val="150000"/>
              </a:lnSpc>
              <a:spcBef>
                <a:spcPts val="1400"/>
              </a:spcBef>
              <a:spcAft>
                <a:spcPts val="0"/>
              </a:spcAft>
              <a:buClr>
                <a:schemeClr val="dk1"/>
              </a:buClr>
              <a:buSzPts val="1100"/>
              <a:buFont typeface="Arial"/>
              <a:buNone/>
            </a:pPr>
            <a:r>
              <a:rPr lang="en" sz="1200">
                <a:solidFill>
                  <a:schemeClr val="dk1"/>
                </a:solidFill>
              </a:rPr>
              <a:t>Не позднее 31 декабря 2020 работники должны написать на имя работодателя заявление о сохранении бумажной трудовой книжки либо о переходе на электронную трудовую книжку. Сведения о поданном работником заявлении включаются в сведения о его трудовой деятельности, передаваемые в ПФР РФ (</a:t>
            </a:r>
            <a:r>
              <a:rPr lang="en" sz="1200" u="sng">
                <a:solidFill>
                  <a:schemeClr val="hlink"/>
                </a:solidFill>
                <a:hlinkClick r:id="rId3"/>
              </a:rPr>
              <a:t>ч. 2 ст. 2 Федерального закона</a:t>
            </a:r>
            <a:r>
              <a:rPr lang="en" sz="1200">
                <a:solidFill>
                  <a:schemeClr val="dk1"/>
                </a:solidFill>
              </a:rPr>
              <a:t> от 16.12.2019 № 439-ФЗ). Заявление оформляется в произвольной форме.</a:t>
            </a:r>
            <a:endParaRPr sz="1200" u="sng">
              <a:solidFill>
                <a:schemeClr val="dk1"/>
              </a:solidFill>
            </a:endParaRPr>
          </a:p>
          <a:p>
            <a:pPr indent="449580" lvl="0" marL="0" rtl="0" algn="just">
              <a:lnSpc>
                <a:spcPct val="150000"/>
              </a:lnSpc>
              <a:spcBef>
                <a:spcPts val="1400"/>
              </a:spcBef>
              <a:spcAft>
                <a:spcPts val="0"/>
              </a:spcAft>
              <a:buClr>
                <a:schemeClr val="dk1"/>
              </a:buClr>
              <a:buSzPts val="1100"/>
              <a:buFont typeface="Arial"/>
              <a:buNone/>
            </a:pPr>
            <a:r>
              <a:rPr lang="en" sz="1200">
                <a:solidFill>
                  <a:schemeClr val="dk1"/>
                </a:solidFill>
              </a:rPr>
              <a:t>Пример уведомления сотрудников о переходе на электронные трудовые книжки и пример заявление о переходе на электронную трудовую книжку находятся </a:t>
            </a:r>
            <a:r>
              <a:rPr b="1" lang="en" sz="1200" u="sng">
                <a:solidFill>
                  <a:schemeClr val="hlink"/>
                </a:solidFill>
                <a:hlinkClick r:id="rId4"/>
              </a:rPr>
              <a:t>в Приложении в папке переход на эл. трудовые книжки</a:t>
            </a:r>
            <a:r>
              <a:rPr lang="en" sz="1200" u="sng">
                <a:solidFill>
                  <a:schemeClr val="hlink"/>
                </a:solidFill>
                <a:hlinkClick r:id="rId5"/>
              </a:rPr>
              <a:t>.</a:t>
            </a:r>
            <a:endParaRPr sz="1200">
              <a:solidFill>
                <a:schemeClr val="dk1"/>
              </a:solidFill>
            </a:endParaRPr>
          </a:p>
          <a:p>
            <a:pPr indent="0" lvl="0" marL="0" rtl="0" algn="just">
              <a:lnSpc>
                <a:spcPct val="150000"/>
              </a:lnSpc>
              <a:spcBef>
                <a:spcPts val="1400"/>
              </a:spcBef>
              <a:spcAft>
                <a:spcPts val="0"/>
              </a:spcAft>
              <a:buNone/>
            </a:pPr>
            <a:r>
              <a:t/>
            </a:r>
            <a:endParaRPr i="1" sz="1400">
              <a:solidFill>
                <a:schemeClr val="dk1"/>
              </a:solidFill>
            </a:endParaRPr>
          </a:p>
          <a:p>
            <a:pPr indent="450215" lvl="0" marL="0" rtl="0" algn="just">
              <a:lnSpc>
                <a:spcPct val="150000"/>
              </a:lnSpc>
              <a:spcBef>
                <a:spcPts val="1400"/>
              </a:spcBef>
              <a:spcAft>
                <a:spcPts val="1400"/>
              </a:spcAft>
              <a:buNone/>
            </a:pPr>
            <a:r>
              <a:t/>
            </a:r>
            <a:endParaRPr sz="1300">
              <a:solidFill>
                <a:schemeClr val="dk1"/>
              </a:solidFill>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6" name="Shape 2936"/>
        <p:cNvGrpSpPr/>
        <p:nvPr/>
      </p:nvGrpSpPr>
      <p:grpSpPr>
        <a:xfrm>
          <a:off x="0" y="0"/>
          <a:ext cx="0" cy="0"/>
          <a:chOff x="0" y="0"/>
          <a:chExt cx="0" cy="0"/>
        </a:xfrm>
      </p:grpSpPr>
      <p:sp>
        <p:nvSpPr>
          <p:cNvPr id="2937" name="Google Shape;2937;p126"/>
          <p:cNvSpPr txBox="1"/>
          <p:nvPr>
            <p:ph idx="1" type="subTitle"/>
          </p:nvPr>
        </p:nvSpPr>
        <p:spPr>
          <a:xfrm>
            <a:off x="165050" y="983650"/>
            <a:ext cx="8136600" cy="34779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0"/>
              </a:spcAft>
              <a:buNone/>
            </a:pPr>
            <a:r>
              <a:rPr lang="en" sz="1200">
                <a:solidFill>
                  <a:schemeClr val="dk1"/>
                </a:solidFill>
              </a:rPr>
              <a:t>Если вы получили от работника заявление о сохранении бумажной трудовой, вы обязаны вести его бумажную трудовую книжку по старым правилам, а также электронную трудовую книжку. Право работника на ведение бумажной трудовой книжки сохранится за ним и при переходе к другим работодателям, при этом за ним сохраняется право отказаться от нее и перейти на электронную трудовую книжку. </a:t>
            </a:r>
            <a:endParaRPr sz="1200">
              <a:solidFill>
                <a:schemeClr val="dk1"/>
              </a:solidFill>
            </a:endParaRPr>
          </a:p>
          <a:p>
            <a:pPr indent="450215" lvl="0" marL="0" rtl="0" algn="just">
              <a:lnSpc>
                <a:spcPct val="150000"/>
              </a:lnSpc>
              <a:spcBef>
                <a:spcPts val="1400"/>
              </a:spcBef>
              <a:spcAft>
                <a:spcPts val="1400"/>
              </a:spcAft>
              <a:buNone/>
            </a:pPr>
            <a:r>
              <a:rPr lang="en" sz="1200">
                <a:solidFill>
                  <a:schemeClr val="dk1"/>
                </a:solidFill>
              </a:rPr>
              <a:t>Электронные трудовые книжки ведутся с даты подачи заявления. При этом бумажная трудовая книжка выдается работнику на руки. В бумажной трудовой книжке необходимо сделать запись о том, что работник подал заявление о предоставлении ему работодателем сведений о трудовой деятельности в соответствии со </a:t>
            </a:r>
            <a:r>
              <a:rPr lang="en" sz="1200" u="sng">
                <a:solidFill>
                  <a:schemeClr val="hlink"/>
                </a:solidFill>
                <a:hlinkClick r:id="rId3"/>
              </a:rPr>
              <a:t>статьей 66.1 ТК РФ</a:t>
            </a:r>
            <a:r>
              <a:rPr lang="en" sz="1200">
                <a:solidFill>
                  <a:schemeClr val="dk1"/>
                </a:solidFill>
              </a:rPr>
              <a:t> (</a:t>
            </a:r>
            <a:r>
              <a:rPr lang="en" sz="1200" u="sng">
                <a:solidFill>
                  <a:schemeClr val="hlink"/>
                </a:solidFill>
                <a:hlinkClick r:id="rId4"/>
              </a:rPr>
              <a:t>ч. 3 ст. 2 Федерального закона</a:t>
            </a:r>
            <a:r>
              <a:rPr lang="en" sz="1200">
                <a:solidFill>
                  <a:schemeClr val="dk1"/>
                </a:solidFill>
              </a:rPr>
              <a:t> от 16.12.2019 № 439-ФЗ).</a:t>
            </a:r>
            <a:endParaRPr sz="1300">
              <a:solidFill>
                <a:schemeClr val="dk1"/>
              </a:solidFill>
            </a:endParaRPr>
          </a:p>
        </p:txBody>
      </p:sp>
      <p:sp>
        <p:nvSpPr>
          <p:cNvPr id="2938" name="Google Shape;2938;p126"/>
          <p:cNvSpPr txBox="1"/>
          <p:nvPr>
            <p:ph type="title"/>
          </p:nvPr>
        </p:nvSpPr>
        <p:spPr>
          <a:xfrm>
            <a:off x="381350" y="3308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ВАЖНО</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2" name="Shape 2942"/>
        <p:cNvGrpSpPr/>
        <p:nvPr/>
      </p:nvGrpSpPr>
      <p:grpSpPr>
        <a:xfrm>
          <a:off x="0" y="0"/>
          <a:ext cx="0" cy="0"/>
          <a:chOff x="0" y="0"/>
          <a:chExt cx="0" cy="0"/>
        </a:xfrm>
      </p:grpSpPr>
      <p:sp>
        <p:nvSpPr>
          <p:cNvPr id="2943" name="Google Shape;2943;p127"/>
          <p:cNvSpPr txBox="1"/>
          <p:nvPr>
            <p:ph type="title"/>
          </p:nvPr>
        </p:nvSpPr>
        <p:spPr>
          <a:xfrm>
            <a:off x="293225" y="1120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Заявление о приеме </a:t>
            </a:r>
            <a:endParaRPr/>
          </a:p>
          <a:p>
            <a:pPr indent="0" lvl="0" marL="0" rtl="0" algn="l">
              <a:spcBef>
                <a:spcPts val="0"/>
              </a:spcBef>
              <a:spcAft>
                <a:spcPts val="0"/>
              </a:spcAft>
              <a:buNone/>
            </a:pPr>
            <a:r>
              <a:rPr lang="en"/>
              <a:t>на работу</a:t>
            </a:r>
            <a:endParaRPr/>
          </a:p>
        </p:txBody>
      </p:sp>
      <p:sp>
        <p:nvSpPr>
          <p:cNvPr id="2944" name="Google Shape;2944;p127"/>
          <p:cNvSpPr txBox="1"/>
          <p:nvPr>
            <p:ph idx="1" type="subTitle"/>
          </p:nvPr>
        </p:nvSpPr>
        <p:spPr>
          <a:xfrm>
            <a:off x="462300" y="1357300"/>
            <a:ext cx="8136600" cy="34167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0"/>
              </a:spcAft>
              <a:buNone/>
            </a:pPr>
            <a:r>
              <a:rPr lang="en" sz="1200" u="sng">
                <a:solidFill>
                  <a:schemeClr val="dk1"/>
                </a:solidFill>
              </a:rPr>
              <a:t>В заявлении указывается:</a:t>
            </a:r>
            <a:endParaRPr sz="1200" u="sng">
              <a:solidFill>
                <a:schemeClr val="dk1"/>
              </a:solidFill>
            </a:endParaRPr>
          </a:p>
          <a:p>
            <a:pPr indent="374015" lvl="0" marL="0" rtl="0" algn="just">
              <a:lnSpc>
                <a:spcPct val="150000"/>
              </a:lnSpc>
              <a:spcBef>
                <a:spcPts val="1400"/>
              </a:spcBef>
              <a:spcAft>
                <a:spcPts val="0"/>
              </a:spcAft>
              <a:buClr>
                <a:schemeClr val="dk1"/>
              </a:buClr>
              <a:buSzPts val="1200"/>
              <a:buFont typeface="Open Sans"/>
              <a:buChar char="⎯"/>
            </a:pPr>
            <a:r>
              <a:rPr lang="en" sz="1200">
                <a:solidFill>
                  <a:schemeClr val="dk1"/>
                </a:solidFill>
              </a:rPr>
              <a:t>Наименование организации, в которую гражданин устраивается на работу;</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Ф.И.О. руководителя организации;</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Ф.И.О, место проживания гражданина, устраивающегося на работу;</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Паспортные данные;</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Номер ИНН;</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Номер СНИЛС;</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Наименование должности;</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Дата написания заявления;</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Личная подпись с расшифровкой.   </a:t>
            </a:r>
            <a:endParaRPr i="1" sz="1200">
              <a:solidFill>
                <a:schemeClr val="dk1"/>
              </a:solidFill>
            </a:endParaRPr>
          </a:p>
          <a:p>
            <a:pPr indent="0" lvl="0" marL="0" rtl="0" algn="just">
              <a:lnSpc>
                <a:spcPct val="150000"/>
              </a:lnSpc>
              <a:spcBef>
                <a:spcPts val="1400"/>
              </a:spcBef>
              <a:spcAft>
                <a:spcPts val="0"/>
              </a:spcAft>
              <a:buNone/>
            </a:pPr>
            <a:r>
              <a:t/>
            </a:r>
            <a:endParaRPr i="1" sz="1400">
              <a:solidFill>
                <a:schemeClr val="dk1"/>
              </a:solidFill>
            </a:endParaRPr>
          </a:p>
          <a:p>
            <a:pPr indent="450215" lvl="0" marL="0" rtl="0" algn="just">
              <a:lnSpc>
                <a:spcPct val="150000"/>
              </a:lnSpc>
              <a:spcBef>
                <a:spcPts val="1400"/>
              </a:spcBef>
              <a:spcAft>
                <a:spcPts val="1400"/>
              </a:spcAft>
              <a:buNone/>
            </a:pPr>
            <a:r>
              <a:t/>
            </a:r>
            <a:endParaRPr sz="1300">
              <a:solidFill>
                <a:schemeClr val="dk1"/>
              </a:solidFill>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8" name="Shape 2948"/>
        <p:cNvGrpSpPr/>
        <p:nvPr/>
      </p:nvGrpSpPr>
      <p:grpSpPr>
        <a:xfrm>
          <a:off x="0" y="0"/>
          <a:ext cx="0" cy="0"/>
          <a:chOff x="0" y="0"/>
          <a:chExt cx="0" cy="0"/>
        </a:xfrm>
      </p:grpSpPr>
      <p:sp>
        <p:nvSpPr>
          <p:cNvPr id="2949" name="Google Shape;2949;p128"/>
          <p:cNvSpPr txBox="1"/>
          <p:nvPr>
            <p:ph type="title"/>
          </p:nvPr>
        </p:nvSpPr>
        <p:spPr>
          <a:xfrm>
            <a:off x="293225" y="3345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Заявление о приеме </a:t>
            </a:r>
            <a:endParaRPr/>
          </a:p>
          <a:p>
            <a:pPr indent="0" lvl="0" marL="0" rtl="0" algn="l">
              <a:spcBef>
                <a:spcPts val="0"/>
              </a:spcBef>
              <a:spcAft>
                <a:spcPts val="0"/>
              </a:spcAft>
              <a:buNone/>
            </a:pPr>
            <a:r>
              <a:rPr lang="en"/>
              <a:t>на работу</a:t>
            </a:r>
            <a:endParaRPr/>
          </a:p>
        </p:txBody>
      </p:sp>
      <p:sp>
        <p:nvSpPr>
          <p:cNvPr id="2950" name="Google Shape;2950;p128"/>
          <p:cNvSpPr txBox="1"/>
          <p:nvPr/>
        </p:nvSpPr>
        <p:spPr>
          <a:xfrm>
            <a:off x="729950" y="2638675"/>
            <a:ext cx="7898100" cy="4002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1400"/>
              </a:spcBef>
              <a:spcAft>
                <a:spcPts val="1400"/>
              </a:spcAft>
              <a:buNone/>
            </a:pPr>
            <a:r>
              <a:rPr lang="en">
                <a:solidFill>
                  <a:schemeClr val="dk1"/>
                </a:solidFill>
                <a:latin typeface="Open Sans"/>
                <a:ea typeface="Open Sans"/>
                <a:cs typeface="Open Sans"/>
                <a:sym typeface="Open Sans"/>
              </a:rPr>
              <a:t>Бла</a:t>
            </a:r>
            <a:r>
              <a:rPr lang="en">
                <a:solidFill>
                  <a:schemeClr val="dk1"/>
                </a:solidFill>
                <a:latin typeface="Open Sans"/>
                <a:ea typeface="Open Sans"/>
                <a:cs typeface="Open Sans"/>
                <a:sym typeface="Open Sans"/>
              </a:rPr>
              <a:t>н</a:t>
            </a:r>
            <a:r>
              <a:rPr lang="en">
                <a:solidFill>
                  <a:schemeClr val="dk1"/>
                </a:solidFill>
                <a:latin typeface="Open Sans"/>
                <a:ea typeface="Open Sans"/>
                <a:cs typeface="Open Sans"/>
                <a:sym typeface="Open Sans"/>
              </a:rPr>
              <a:t>к заявления о приеме на работу находится </a:t>
            </a:r>
            <a:r>
              <a:rPr b="1" lang="en" u="sng">
                <a:solidFill>
                  <a:schemeClr val="hlink"/>
                </a:solidFill>
                <a:latin typeface="Open Sans"/>
                <a:ea typeface="Open Sans"/>
                <a:cs typeface="Open Sans"/>
                <a:sym typeface="Open Sans"/>
                <a:hlinkClick r:id="rId3"/>
              </a:rPr>
              <a:t>в Приложении.</a:t>
            </a:r>
            <a:endParaRPr>
              <a:latin typeface="Open Sans"/>
              <a:ea typeface="Open Sans"/>
              <a:cs typeface="Open Sans"/>
              <a:sym typeface="Open Sans"/>
            </a:endParaRPr>
          </a:p>
        </p:txBody>
      </p:sp>
      <p:pic>
        <p:nvPicPr>
          <p:cNvPr id="2951" name="Google Shape;2951;p128"/>
          <p:cNvPicPr preferRelativeResize="0"/>
          <p:nvPr/>
        </p:nvPicPr>
        <p:blipFill>
          <a:blip r:embed="rId4">
            <a:alphaModFix/>
          </a:blip>
          <a:stretch>
            <a:fillRect/>
          </a:stretch>
        </p:blipFill>
        <p:spPr>
          <a:xfrm>
            <a:off x="417288" y="2682462"/>
            <a:ext cx="312675" cy="312675"/>
          </a:xfrm>
          <a:prstGeom prst="rect">
            <a:avLst/>
          </a:prstGeom>
          <a:noFill/>
          <a:ln>
            <a:noFill/>
          </a:ln>
        </p:spPr>
      </p:pic>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5" name="Shape 2955"/>
        <p:cNvGrpSpPr/>
        <p:nvPr/>
      </p:nvGrpSpPr>
      <p:grpSpPr>
        <a:xfrm>
          <a:off x="0" y="0"/>
          <a:ext cx="0" cy="0"/>
          <a:chOff x="0" y="0"/>
          <a:chExt cx="0" cy="0"/>
        </a:xfrm>
      </p:grpSpPr>
      <p:sp>
        <p:nvSpPr>
          <p:cNvPr id="2956" name="Google Shape;2956;p129"/>
          <p:cNvSpPr txBox="1"/>
          <p:nvPr>
            <p:ph type="title"/>
          </p:nvPr>
        </p:nvSpPr>
        <p:spPr>
          <a:xfrm>
            <a:off x="346625" y="3523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Приказ о приеме на работу</a:t>
            </a:r>
            <a:endParaRPr/>
          </a:p>
        </p:txBody>
      </p:sp>
      <p:sp>
        <p:nvSpPr>
          <p:cNvPr id="2957" name="Google Shape;2957;p129"/>
          <p:cNvSpPr txBox="1"/>
          <p:nvPr>
            <p:ph idx="1" type="subTitle"/>
          </p:nvPr>
        </p:nvSpPr>
        <p:spPr>
          <a:xfrm>
            <a:off x="346625" y="1744700"/>
            <a:ext cx="8136600" cy="2976000"/>
          </a:xfrm>
          <a:prstGeom prst="rect">
            <a:avLst/>
          </a:prstGeom>
        </p:spPr>
        <p:txBody>
          <a:bodyPr anchorCtr="0" anchor="t" bIns="91425" lIns="91425" spcFirstLastPara="1" rIns="91425" wrap="square" tIns="91425">
            <a:noAutofit/>
          </a:bodyPr>
          <a:lstStyle/>
          <a:p>
            <a:pPr indent="0" lvl="0" marL="0" rtl="0" algn="just">
              <a:lnSpc>
                <a:spcPct val="150000"/>
              </a:lnSpc>
              <a:spcBef>
                <a:spcPts val="1400"/>
              </a:spcBef>
              <a:spcAft>
                <a:spcPts val="0"/>
              </a:spcAft>
              <a:buNone/>
            </a:pPr>
            <a:r>
              <a:rPr lang="en" sz="1400">
                <a:solidFill>
                  <a:schemeClr val="dk1"/>
                </a:solidFill>
              </a:rPr>
              <a:t>После подписания трудового договора необходимо оформить Приказ о приеме на работу, он должен точно соответствовать договору (</a:t>
            </a:r>
            <a:r>
              <a:rPr lang="en" sz="1400" u="sng">
                <a:solidFill>
                  <a:srgbClr val="0000FF"/>
                </a:solidFill>
                <a:hlinkClick r:id="rId3">
                  <a:extLst>
                    <a:ext uri="{A12FA001-AC4F-418D-AE19-62706E023703}">
                      <ahyp:hlinkClr val="tx"/>
                    </a:ext>
                  </a:extLst>
                </a:hlinkClick>
              </a:rPr>
              <a:t>ст. 68 ТК РФ</a:t>
            </a:r>
            <a:r>
              <a:rPr lang="en" sz="1400">
                <a:solidFill>
                  <a:schemeClr val="dk1"/>
                </a:solidFill>
              </a:rPr>
              <a:t>).</a:t>
            </a:r>
            <a:endParaRPr sz="1400">
              <a:solidFill>
                <a:schemeClr val="dk1"/>
              </a:solidFill>
            </a:endParaRPr>
          </a:p>
          <a:p>
            <a:pPr indent="0" lvl="0" marL="0" rtl="0" algn="just">
              <a:lnSpc>
                <a:spcPct val="150000"/>
              </a:lnSpc>
              <a:spcBef>
                <a:spcPts val="1400"/>
              </a:spcBef>
              <a:spcAft>
                <a:spcPts val="0"/>
              </a:spcAft>
              <a:buNone/>
            </a:pPr>
            <a:r>
              <a:rPr lang="en" sz="1400">
                <a:solidFill>
                  <a:schemeClr val="dk1"/>
                </a:solidFill>
              </a:rPr>
              <a:t>Приказ о приеме на работу подготавливается и оформляется сотрудником кадровой или юридической службы, подписывается руководителем организации и доводится до сведения принимаемого работника под роспись. Так как у вас на первоначальном этапе не будет таких служб, вы можете оформить приказ о приеме сотрудника на работу самостоятельно или поручить эту задачу вашему бухгалтеру.</a:t>
            </a:r>
            <a:r>
              <a:rPr lang="en" sz="1400">
                <a:solidFill>
                  <a:schemeClr val="dk1"/>
                </a:solidFill>
              </a:rPr>
              <a:t>  </a:t>
            </a:r>
            <a:endParaRPr i="1" sz="1400">
              <a:solidFill>
                <a:schemeClr val="dk1"/>
              </a:solidFill>
            </a:endParaRPr>
          </a:p>
          <a:p>
            <a:pPr indent="0" lvl="0" marL="0" rtl="0" algn="just">
              <a:lnSpc>
                <a:spcPct val="150000"/>
              </a:lnSpc>
              <a:spcBef>
                <a:spcPts val="1400"/>
              </a:spcBef>
              <a:spcAft>
                <a:spcPts val="0"/>
              </a:spcAft>
              <a:buNone/>
            </a:pPr>
            <a:r>
              <a:t/>
            </a:r>
            <a:endParaRPr i="1" sz="1400">
              <a:solidFill>
                <a:schemeClr val="dk1"/>
              </a:solidFill>
            </a:endParaRPr>
          </a:p>
          <a:p>
            <a:pPr indent="450215" lvl="0" marL="0" rtl="0" algn="just">
              <a:lnSpc>
                <a:spcPct val="150000"/>
              </a:lnSpc>
              <a:spcBef>
                <a:spcPts val="1400"/>
              </a:spcBef>
              <a:spcAft>
                <a:spcPts val="1400"/>
              </a:spcAft>
              <a:buNone/>
            </a:pPr>
            <a:r>
              <a:t/>
            </a:r>
            <a:endParaRPr sz="1300">
              <a:solidFill>
                <a:schemeClr val="dk1"/>
              </a:solidFill>
            </a:endParaRPr>
          </a:p>
        </p:txBody>
      </p:sp>
      <p:sp>
        <p:nvSpPr>
          <p:cNvPr id="2958" name="Google Shape;2958;p129"/>
          <p:cNvSpPr txBox="1"/>
          <p:nvPr/>
        </p:nvSpPr>
        <p:spPr>
          <a:xfrm>
            <a:off x="845625" y="1134775"/>
            <a:ext cx="7898100" cy="4002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400"/>
              </a:spcBef>
              <a:spcAft>
                <a:spcPts val="1400"/>
              </a:spcAft>
              <a:buNone/>
            </a:pPr>
            <a:r>
              <a:rPr lang="en">
                <a:solidFill>
                  <a:schemeClr val="dk1"/>
                </a:solidFill>
                <a:latin typeface="Open Sans"/>
                <a:ea typeface="Open Sans"/>
                <a:cs typeface="Open Sans"/>
                <a:sym typeface="Open Sans"/>
              </a:rPr>
              <a:t>Приказ о приеме сотрудника на работу по форме Т-1 находится </a:t>
            </a:r>
            <a:r>
              <a:rPr b="1" lang="en" u="sng">
                <a:solidFill>
                  <a:schemeClr val="hlink"/>
                </a:solidFill>
                <a:latin typeface="Open Sans"/>
                <a:ea typeface="Open Sans"/>
                <a:cs typeface="Open Sans"/>
                <a:sym typeface="Open Sans"/>
                <a:hlinkClick r:id="rId4"/>
              </a:rPr>
              <a:t>в Приложении.</a:t>
            </a:r>
            <a:endParaRPr>
              <a:solidFill>
                <a:schemeClr val="dk1"/>
              </a:solidFill>
              <a:latin typeface="Open Sans"/>
              <a:ea typeface="Open Sans"/>
              <a:cs typeface="Open Sans"/>
              <a:sym typeface="Open Sans"/>
            </a:endParaRPr>
          </a:p>
        </p:txBody>
      </p:sp>
      <p:pic>
        <p:nvPicPr>
          <p:cNvPr id="2959" name="Google Shape;2959;p129"/>
          <p:cNvPicPr preferRelativeResize="0"/>
          <p:nvPr/>
        </p:nvPicPr>
        <p:blipFill>
          <a:blip r:embed="rId5">
            <a:alphaModFix/>
          </a:blip>
          <a:stretch>
            <a:fillRect/>
          </a:stretch>
        </p:blipFill>
        <p:spPr>
          <a:xfrm>
            <a:off x="532963" y="1178562"/>
            <a:ext cx="312675" cy="312675"/>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3" name="Shape 2963"/>
        <p:cNvGrpSpPr/>
        <p:nvPr/>
      </p:nvGrpSpPr>
      <p:grpSpPr>
        <a:xfrm>
          <a:off x="0" y="0"/>
          <a:ext cx="0" cy="0"/>
          <a:chOff x="0" y="0"/>
          <a:chExt cx="0" cy="0"/>
        </a:xfrm>
      </p:grpSpPr>
      <p:sp>
        <p:nvSpPr>
          <p:cNvPr id="2964" name="Google Shape;2964;p130"/>
          <p:cNvSpPr txBox="1"/>
          <p:nvPr>
            <p:ph type="title"/>
          </p:nvPr>
        </p:nvSpPr>
        <p:spPr>
          <a:xfrm>
            <a:off x="346625" y="3523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Личная карточка работника</a:t>
            </a:r>
            <a:endParaRPr/>
          </a:p>
        </p:txBody>
      </p:sp>
      <p:sp>
        <p:nvSpPr>
          <p:cNvPr id="2965" name="Google Shape;2965;p130"/>
          <p:cNvSpPr txBox="1"/>
          <p:nvPr>
            <p:ph idx="1" type="subTitle"/>
          </p:nvPr>
        </p:nvSpPr>
        <p:spPr>
          <a:xfrm>
            <a:off x="346625" y="1744700"/>
            <a:ext cx="8136600" cy="29760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0"/>
              </a:spcAft>
              <a:buClr>
                <a:schemeClr val="dk1"/>
              </a:buClr>
              <a:buSzPts val="1100"/>
              <a:buFont typeface="Arial"/>
              <a:buNone/>
            </a:pPr>
            <a:r>
              <a:rPr lang="en" sz="1400">
                <a:solidFill>
                  <a:schemeClr val="dk1"/>
                </a:solidFill>
              </a:rPr>
              <a:t>Личная карточка работника – это документ унифицированной формы № Т-2, который заполняется на основании приказа (распоряжения) о приеме на работу на работников всех категорий. Удобнее ее распечатать на тонком картоне или плотной бумаге.</a:t>
            </a:r>
            <a:endParaRPr sz="1400">
              <a:solidFill>
                <a:schemeClr val="dk1"/>
              </a:solidFill>
            </a:endParaRPr>
          </a:p>
          <a:p>
            <a:pPr indent="450215" lvl="0" marL="0" rtl="0" algn="just">
              <a:lnSpc>
                <a:spcPct val="150000"/>
              </a:lnSpc>
              <a:spcBef>
                <a:spcPts val="1400"/>
              </a:spcBef>
              <a:spcAft>
                <a:spcPts val="0"/>
              </a:spcAft>
              <a:buNone/>
            </a:pPr>
            <a:r>
              <a:rPr lang="en" sz="1400">
                <a:solidFill>
                  <a:schemeClr val="dk1"/>
                </a:solidFill>
              </a:rPr>
              <a:t>Заполнение личной карточки производит работник кадровой службы или бухгалтер. Работник, на которого заполнялась личная карточка, подтверждает подлинность изложенных в карточке сведений подписью в конце раздела II, на второй странице личной карточки.</a:t>
            </a:r>
            <a:endParaRPr i="1" sz="1400">
              <a:solidFill>
                <a:schemeClr val="dk1"/>
              </a:solidFill>
            </a:endParaRPr>
          </a:p>
          <a:p>
            <a:pPr indent="450215" lvl="0" marL="0" rtl="0" algn="just">
              <a:lnSpc>
                <a:spcPct val="150000"/>
              </a:lnSpc>
              <a:spcBef>
                <a:spcPts val="1400"/>
              </a:spcBef>
              <a:spcAft>
                <a:spcPts val="1400"/>
              </a:spcAft>
              <a:buNone/>
            </a:pPr>
            <a:r>
              <a:t/>
            </a:r>
            <a:endParaRPr sz="1300">
              <a:solidFill>
                <a:schemeClr val="dk1"/>
              </a:solidFill>
            </a:endParaRPr>
          </a:p>
        </p:txBody>
      </p:sp>
      <p:sp>
        <p:nvSpPr>
          <p:cNvPr id="2966" name="Google Shape;2966;p130"/>
          <p:cNvSpPr txBox="1"/>
          <p:nvPr/>
        </p:nvSpPr>
        <p:spPr>
          <a:xfrm>
            <a:off x="845625" y="1134775"/>
            <a:ext cx="7898100" cy="4002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1400"/>
              </a:spcBef>
              <a:spcAft>
                <a:spcPts val="1400"/>
              </a:spcAft>
              <a:buNone/>
            </a:pPr>
            <a:r>
              <a:rPr lang="en">
                <a:solidFill>
                  <a:schemeClr val="dk1"/>
                </a:solidFill>
                <a:latin typeface="Open Sans"/>
                <a:ea typeface="Open Sans"/>
                <a:cs typeface="Open Sans"/>
                <a:sym typeface="Open Sans"/>
              </a:rPr>
              <a:t>Личная карточка работника по форме Т-2 находится </a:t>
            </a:r>
            <a:r>
              <a:rPr b="1" lang="en" u="sng">
                <a:solidFill>
                  <a:schemeClr val="hlink"/>
                </a:solidFill>
                <a:latin typeface="Open Sans"/>
                <a:ea typeface="Open Sans"/>
                <a:cs typeface="Open Sans"/>
                <a:sym typeface="Open Sans"/>
                <a:hlinkClick r:id="rId3"/>
              </a:rPr>
              <a:t>в Приложении.</a:t>
            </a:r>
            <a:endParaRPr>
              <a:solidFill>
                <a:schemeClr val="dk1"/>
              </a:solidFill>
              <a:latin typeface="Open Sans"/>
              <a:ea typeface="Open Sans"/>
              <a:cs typeface="Open Sans"/>
              <a:sym typeface="Open Sans"/>
            </a:endParaRPr>
          </a:p>
        </p:txBody>
      </p:sp>
      <p:pic>
        <p:nvPicPr>
          <p:cNvPr id="2967" name="Google Shape;2967;p130"/>
          <p:cNvPicPr preferRelativeResize="0"/>
          <p:nvPr/>
        </p:nvPicPr>
        <p:blipFill>
          <a:blip r:embed="rId4">
            <a:alphaModFix/>
          </a:blip>
          <a:stretch>
            <a:fillRect/>
          </a:stretch>
        </p:blipFill>
        <p:spPr>
          <a:xfrm>
            <a:off x="532963" y="1178562"/>
            <a:ext cx="312675" cy="312675"/>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1" name="Shape 2971"/>
        <p:cNvGrpSpPr/>
        <p:nvPr/>
      </p:nvGrpSpPr>
      <p:grpSpPr>
        <a:xfrm>
          <a:off x="0" y="0"/>
          <a:ext cx="0" cy="0"/>
          <a:chOff x="0" y="0"/>
          <a:chExt cx="0" cy="0"/>
        </a:xfrm>
      </p:grpSpPr>
      <p:sp>
        <p:nvSpPr>
          <p:cNvPr id="2972" name="Google Shape;2972;p131"/>
          <p:cNvSpPr txBox="1"/>
          <p:nvPr>
            <p:ph type="title"/>
          </p:nvPr>
        </p:nvSpPr>
        <p:spPr>
          <a:xfrm>
            <a:off x="538450" y="147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Договор о материальной ответственности</a:t>
            </a:r>
            <a:endParaRPr/>
          </a:p>
        </p:txBody>
      </p:sp>
      <p:sp>
        <p:nvSpPr>
          <p:cNvPr id="2973" name="Google Shape;2973;p131"/>
          <p:cNvSpPr txBox="1"/>
          <p:nvPr>
            <p:ph idx="4" type="subTitle"/>
          </p:nvPr>
        </p:nvSpPr>
        <p:spPr>
          <a:xfrm>
            <a:off x="322150" y="2126775"/>
            <a:ext cx="8136600" cy="25797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0"/>
              </a:spcAft>
              <a:buNone/>
            </a:pPr>
            <a:r>
              <a:rPr lang="en">
                <a:solidFill>
                  <a:schemeClr val="dk1"/>
                </a:solidFill>
              </a:rPr>
              <a:t>В дополнение к трудовому договору мы рекомендуем заключать с администратором договор материальной ответственности и приложение с перечнем имущества (с ценным оборудованием и расходными материалами). Данную форму можно распечатать в 1С, в ней будут четко прописаны остатки всех материалов на момент оформления сотрудника и пересчитывать все вручную не потребуется. </a:t>
            </a:r>
            <a:endParaRPr i="1" sz="1400">
              <a:solidFill>
                <a:schemeClr val="dk1"/>
              </a:solidFill>
            </a:endParaRPr>
          </a:p>
          <a:p>
            <a:pPr indent="450215" lvl="0" marL="0" rtl="0" algn="just">
              <a:lnSpc>
                <a:spcPct val="150000"/>
              </a:lnSpc>
              <a:spcBef>
                <a:spcPts val="1400"/>
              </a:spcBef>
              <a:spcAft>
                <a:spcPts val="1400"/>
              </a:spcAft>
              <a:buNone/>
            </a:pPr>
            <a:r>
              <a:t/>
            </a:r>
            <a:endParaRPr sz="1300">
              <a:solidFill>
                <a:schemeClr val="dk1"/>
              </a:solidFill>
            </a:endParaRPr>
          </a:p>
        </p:txBody>
      </p:sp>
      <p:sp>
        <p:nvSpPr>
          <p:cNvPr id="2974" name="Google Shape;2974;p131"/>
          <p:cNvSpPr txBox="1"/>
          <p:nvPr/>
        </p:nvSpPr>
        <p:spPr>
          <a:xfrm>
            <a:off x="872450" y="1398850"/>
            <a:ext cx="7898100" cy="4002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1400"/>
              </a:spcBef>
              <a:spcAft>
                <a:spcPts val="1400"/>
              </a:spcAft>
              <a:buNone/>
            </a:pPr>
            <a:r>
              <a:rPr lang="en">
                <a:solidFill>
                  <a:schemeClr val="dk1"/>
                </a:solidFill>
                <a:latin typeface="Open Sans"/>
                <a:ea typeface="Open Sans"/>
                <a:cs typeface="Open Sans"/>
                <a:sym typeface="Open Sans"/>
              </a:rPr>
              <a:t>Договор о материальной ответственности находится </a:t>
            </a:r>
            <a:r>
              <a:rPr lang="en" u="sng">
                <a:solidFill>
                  <a:schemeClr val="hlink"/>
                </a:solidFill>
                <a:latin typeface="Open Sans"/>
                <a:ea typeface="Open Sans"/>
                <a:cs typeface="Open Sans"/>
                <a:sym typeface="Open Sans"/>
                <a:hlinkClick r:id="rId3"/>
              </a:rPr>
              <a:t>в </a:t>
            </a:r>
            <a:r>
              <a:rPr b="1" lang="en" u="sng">
                <a:solidFill>
                  <a:schemeClr val="hlink"/>
                </a:solidFill>
                <a:latin typeface="Open Sans"/>
                <a:ea typeface="Open Sans"/>
                <a:cs typeface="Open Sans"/>
                <a:sym typeface="Open Sans"/>
                <a:hlinkClick r:id="rId4"/>
              </a:rPr>
              <a:t>Приложении.</a:t>
            </a:r>
            <a:endParaRPr>
              <a:solidFill>
                <a:schemeClr val="dk1"/>
              </a:solidFill>
              <a:latin typeface="Open Sans"/>
              <a:ea typeface="Open Sans"/>
              <a:cs typeface="Open Sans"/>
              <a:sym typeface="Open Sans"/>
            </a:endParaRPr>
          </a:p>
        </p:txBody>
      </p:sp>
      <p:pic>
        <p:nvPicPr>
          <p:cNvPr id="2975" name="Google Shape;2975;p131"/>
          <p:cNvPicPr preferRelativeResize="0"/>
          <p:nvPr/>
        </p:nvPicPr>
        <p:blipFill>
          <a:blip r:embed="rId5">
            <a:alphaModFix/>
          </a:blip>
          <a:stretch>
            <a:fillRect/>
          </a:stretch>
        </p:blipFill>
        <p:spPr>
          <a:xfrm>
            <a:off x="559788" y="1442637"/>
            <a:ext cx="312675" cy="312675"/>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9" name="Shape 2979"/>
        <p:cNvGrpSpPr/>
        <p:nvPr/>
      </p:nvGrpSpPr>
      <p:grpSpPr>
        <a:xfrm>
          <a:off x="0" y="0"/>
          <a:ext cx="0" cy="0"/>
          <a:chOff x="0" y="0"/>
          <a:chExt cx="0" cy="0"/>
        </a:xfrm>
      </p:grpSpPr>
      <p:sp>
        <p:nvSpPr>
          <p:cNvPr id="2980" name="Google Shape;2980;p132"/>
          <p:cNvSpPr txBox="1"/>
          <p:nvPr>
            <p:ph type="title"/>
          </p:nvPr>
        </p:nvSpPr>
        <p:spPr>
          <a:xfrm>
            <a:off x="538450" y="147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Договор о материальной ответственности</a:t>
            </a:r>
            <a:endParaRPr/>
          </a:p>
        </p:txBody>
      </p:sp>
      <p:sp>
        <p:nvSpPr>
          <p:cNvPr id="2981" name="Google Shape;2981;p132"/>
          <p:cNvSpPr txBox="1"/>
          <p:nvPr>
            <p:ph idx="4" type="subTitle"/>
          </p:nvPr>
        </p:nvSpPr>
        <p:spPr>
          <a:xfrm>
            <a:off x="265025" y="2021525"/>
            <a:ext cx="8136600" cy="2579700"/>
          </a:xfrm>
          <a:prstGeom prst="rect">
            <a:avLst/>
          </a:prstGeom>
        </p:spPr>
        <p:txBody>
          <a:bodyPr anchorCtr="0" anchor="t" bIns="91425" lIns="91425" spcFirstLastPara="1" rIns="91425" wrap="square" tIns="91425">
            <a:noAutofit/>
          </a:bodyPr>
          <a:lstStyle/>
          <a:p>
            <a:pPr indent="450215" lvl="0" marL="0" rtl="0" algn="just">
              <a:lnSpc>
                <a:spcPct val="150000"/>
              </a:lnSpc>
              <a:spcBef>
                <a:spcPts val="1400"/>
              </a:spcBef>
              <a:spcAft>
                <a:spcPts val="0"/>
              </a:spcAft>
              <a:buNone/>
            </a:pPr>
            <a:r>
              <a:rPr lang="en" sz="1200">
                <a:solidFill>
                  <a:schemeClr val="dk1"/>
                </a:solidFill>
              </a:rPr>
              <a:t>Требования к договору о материальной ответственности определены в </a:t>
            </a:r>
            <a:r>
              <a:rPr lang="en" sz="1200" u="sng">
                <a:solidFill>
                  <a:srgbClr val="0000FF"/>
                </a:solidFill>
                <a:hlinkClick r:id="rId3">
                  <a:extLst>
                    <a:ext uri="{A12FA001-AC4F-418D-AE19-62706E023703}">
                      <ahyp:hlinkClr val="tx"/>
                    </a:ext>
                  </a:extLst>
                </a:hlinkClick>
              </a:rPr>
              <a:t>ст. 244 ТК РФ</a:t>
            </a:r>
            <a:r>
              <a:rPr lang="en" sz="1200">
                <a:solidFill>
                  <a:schemeClr val="dk1"/>
                </a:solidFill>
              </a:rPr>
              <a:t>: </a:t>
            </a:r>
            <a:endParaRPr b="1" sz="1200">
              <a:solidFill>
                <a:schemeClr val="dk1"/>
              </a:solidFill>
            </a:endParaRPr>
          </a:p>
          <a:p>
            <a:pPr indent="374015" lvl="0" marL="0" rtl="0" algn="just">
              <a:lnSpc>
                <a:spcPct val="150000"/>
              </a:lnSpc>
              <a:spcBef>
                <a:spcPts val="1400"/>
              </a:spcBef>
              <a:spcAft>
                <a:spcPts val="0"/>
              </a:spcAft>
              <a:buClr>
                <a:schemeClr val="dk1"/>
              </a:buClr>
              <a:buSzPts val="1200"/>
              <a:buFont typeface="Open Sans"/>
              <a:buChar char="▪"/>
            </a:pPr>
            <a:r>
              <a:rPr lang="en" sz="1200">
                <a:solidFill>
                  <a:schemeClr val="dk1"/>
                </a:solidFill>
              </a:rPr>
              <a:t>заключается в письменной форме;</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работник занимает должность или выполняет работы, непосредственно связанные с обслуживанием или использованием денежных, товарных ценностей или другого имущества;</a:t>
            </a:r>
            <a:endParaRPr sz="1200">
              <a:solidFill>
                <a:schemeClr val="dk1"/>
              </a:solidFill>
            </a:endParaRPr>
          </a:p>
          <a:p>
            <a:pPr indent="374015" lvl="0" marL="0" rtl="0" algn="just">
              <a:lnSpc>
                <a:spcPct val="150000"/>
              </a:lnSpc>
              <a:spcBef>
                <a:spcPts val="0"/>
              </a:spcBef>
              <a:spcAft>
                <a:spcPts val="0"/>
              </a:spcAft>
              <a:buClr>
                <a:schemeClr val="dk1"/>
              </a:buClr>
              <a:buSzPts val="1200"/>
              <a:buFont typeface="Open Sans"/>
              <a:buChar char="▪"/>
            </a:pPr>
            <a:r>
              <a:rPr lang="en" sz="1200">
                <a:solidFill>
                  <a:schemeClr val="dk1"/>
                </a:solidFill>
              </a:rPr>
              <a:t>перечень таких должностей и работ, а также типовой договор, предусматривающий индивидуальную материальную ответственность, утверждаются в порядке, определяемом Правительством РФ. </a:t>
            </a:r>
            <a:endParaRPr sz="1200">
              <a:solidFill>
                <a:schemeClr val="dk1"/>
              </a:solidFill>
            </a:endParaRPr>
          </a:p>
          <a:p>
            <a:pPr indent="450215" lvl="0" marL="0" rtl="0" algn="just">
              <a:lnSpc>
                <a:spcPct val="150000"/>
              </a:lnSpc>
              <a:spcBef>
                <a:spcPts val="1400"/>
              </a:spcBef>
              <a:spcAft>
                <a:spcPts val="1400"/>
              </a:spcAft>
              <a:buNone/>
            </a:pPr>
            <a:r>
              <a:t/>
            </a:r>
            <a:endParaRPr sz="1300">
              <a:solidFill>
                <a:schemeClr val="dk1"/>
              </a:solidFill>
            </a:endParaRPr>
          </a:p>
        </p:txBody>
      </p:sp>
      <p:sp>
        <p:nvSpPr>
          <p:cNvPr id="2982" name="Google Shape;2982;p132"/>
          <p:cNvSpPr txBox="1"/>
          <p:nvPr/>
        </p:nvSpPr>
        <p:spPr>
          <a:xfrm>
            <a:off x="872450" y="1398863"/>
            <a:ext cx="7898100" cy="400200"/>
          </a:xfrm>
          <a:prstGeom prst="rect">
            <a:avLst/>
          </a:prstGeom>
          <a:noFill/>
          <a:ln>
            <a:noFill/>
          </a:ln>
        </p:spPr>
        <p:txBody>
          <a:bodyPr anchorCtr="0" anchor="t" bIns="91425" lIns="91425" spcFirstLastPara="1" rIns="91425" wrap="square" tIns="91425">
            <a:spAutoFit/>
          </a:bodyPr>
          <a:lstStyle/>
          <a:p>
            <a:pPr indent="450215" lvl="0" marL="0" rtl="0" algn="just">
              <a:lnSpc>
                <a:spcPct val="150000"/>
              </a:lnSpc>
              <a:spcBef>
                <a:spcPts val="1400"/>
              </a:spcBef>
              <a:spcAft>
                <a:spcPts val="1400"/>
              </a:spcAft>
              <a:buNone/>
            </a:pPr>
            <a:r>
              <a:rPr lang="en">
                <a:solidFill>
                  <a:schemeClr val="dk1"/>
                </a:solidFill>
                <a:latin typeface="Open Sans"/>
                <a:ea typeface="Open Sans"/>
                <a:cs typeface="Open Sans"/>
                <a:sym typeface="Open Sans"/>
              </a:rPr>
              <a:t>Договор о материальной ответственности находится </a:t>
            </a:r>
            <a:r>
              <a:rPr lang="en" u="sng">
                <a:solidFill>
                  <a:schemeClr val="hlink"/>
                </a:solidFill>
                <a:latin typeface="Open Sans"/>
                <a:ea typeface="Open Sans"/>
                <a:cs typeface="Open Sans"/>
                <a:sym typeface="Open Sans"/>
                <a:hlinkClick r:id="rId4"/>
              </a:rPr>
              <a:t>в </a:t>
            </a:r>
            <a:r>
              <a:rPr b="1" lang="en" u="sng">
                <a:solidFill>
                  <a:schemeClr val="hlink"/>
                </a:solidFill>
                <a:latin typeface="Open Sans"/>
                <a:ea typeface="Open Sans"/>
                <a:cs typeface="Open Sans"/>
                <a:sym typeface="Open Sans"/>
                <a:hlinkClick r:id="rId5"/>
              </a:rPr>
              <a:t>Приложении.</a:t>
            </a:r>
            <a:endParaRPr>
              <a:solidFill>
                <a:schemeClr val="dk1"/>
              </a:solidFill>
              <a:latin typeface="Open Sans"/>
              <a:ea typeface="Open Sans"/>
              <a:cs typeface="Open Sans"/>
              <a:sym typeface="Open Sans"/>
            </a:endParaRPr>
          </a:p>
        </p:txBody>
      </p:sp>
      <p:pic>
        <p:nvPicPr>
          <p:cNvPr id="2983" name="Google Shape;2983;p132"/>
          <p:cNvPicPr preferRelativeResize="0"/>
          <p:nvPr/>
        </p:nvPicPr>
        <p:blipFill>
          <a:blip r:embed="rId6">
            <a:alphaModFix/>
          </a:blip>
          <a:stretch>
            <a:fillRect/>
          </a:stretch>
        </p:blipFill>
        <p:spPr>
          <a:xfrm>
            <a:off x="559788" y="1442637"/>
            <a:ext cx="312675" cy="312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ss Media Agency by Slidesgo">
  <a:themeElements>
    <a:clrScheme name="Simple Light">
      <a:dk1>
        <a:srgbClr val="000000"/>
      </a:dk1>
      <a:lt1>
        <a:srgbClr val="FFFFFF"/>
      </a:lt1>
      <a:dk2>
        <a:srgbClr val="595959"/>
      </a:dk2>
      <a:lt2>
        <a:srgbClr val="EEEEEE"/>
      </a:lt2>
      <a:accent1>
        <a:srgbClr val="FF4F4F"/>
      </a:accent1>
      <a:accent2>
        <a:srgbClr val="EFEFEF"/>
      </a:accent2>
      <a:accent3>
        <a:srgbClr val="B7B7B7"/>
      </a:accent3>
      <a:accent4>
        <a:srgbClr val="666666"/>
      </a:accent4>
      <a:accent5>
        <a:srgbClr val="434343"/>
      </a:accent5>
      <a:accent6>
        <a:srgbClr val="000000"/>
      </a:accent6>
      <a:hlink>
        <a:srgbClr val="FF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